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2" r:id="rId1"/>
  </p:sldMasterIdLst>
  <p:sldIdLst>
    <p:sldId id="256" r:id="rId2"/>
    <p:sldId id="874" r:id="rId3"/>
    <p:sldId id="906" r:id="rId4"/>
    <p:sldId id="305" r:id="rId5"/>
    <p:sldId id="289" r:id="rId6"/>
    <p:sldId id="886" r:id="rId7"/>
    <p:sldId id="896" r:id="rId8"/>
    <p:sldId id="264" r:id="rId9"/>
    <p:sldId id="845" r:id="rId10"/>
    <p:sldId id="854" r:id="rId11"/>
    <p:sldId id="306" r:id="rId12"/>
    <p:sldId id="889" r:id="rId13"/>
    <p:sldId id="859" r:id="rId14"/>
    <p:sldId id="897" r:id="rId15"/>
    <p:sldId id="893" r:id="rId16"/>
    <p:sldId id="339" r:id="rId17"/>
    <p:sldId id="333" r:id="rId18"/>
    <p:sldId id="867" r:id="rId19"/>
    <p:sldId id="898" r:id="rId20"/>
    <p:sldId id="900" r:id="rId21"/>
    <p:sldId id="337" r:id="rId22"/>
    <p:sldId id="891" r:id="rId23"/>
    <p:sldId id="902" r:id="rId24"/>
    <p:sldId id="323" r:id="rId25"/>
    <p:sldId id="888" r:id="rId26"/>
    <p:sldId id="907" r:id="rId27"/>
    <p:sldId id="903" r:id="rId28"/>
    <p:sldId id="8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sorterViewPr>
    <p:cViewPr varScale="1">
      <p:scale>
        <a:sx n="100" d="100"/>
        <a:sy n="100" d="100"/>
      </p:scale>
      <p:origin x="0" y="-9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EEBCB-4828-4C5A-B29C-8D8DBA34788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AU"/>
        </a:p>
      </dgm:t>
    </dgm:pt>
    <dgm:pt modelId="{0CF43B25-29A3-46F4-87FA-AF956849E88F}">
      <dgm:prSet phldrT="[Text]"/>
      <dgm:spPr/>
      <dgm:t>
        <a:bodyPr/>
        <a:lstStyle/>
        <a:p>
          <a:r>
            <a:rPr lang="en-US" dirty="0"/>
            <a:t>Outward focused strategy for creating change</a:t>
          </a:r>
          <a:endParaRPr lang="en-AU" dirty="0"/>
        </a:p>
      </dgm:t>
    </dgm:pt>
    <dgm:pt modelId="{4055F89B-C14A-40FA-8CAF-D3C0759A0584}" type="parTrans" cxnId="{5177E863-1A10-470C-9659-2302F75D0849}">
      <dgm:prSet/>
      <dgm:spPr/>
      <dgm:t>
        <a:bodyPr/>
        <a:lstStyle/>
        <a:p>
          <a:endParaRPr lang="en-AU"/>
        </a:p>
      </dgm:t>
    </dgm:pt>
    <dgm:pt modelId="{BCA01EC3-163C-4BF1-A610-6F9D3A89E73B}" type="sibTrans" cxnId="{5177E863-1A10-470C-9659-2302F75D0849}">
      <dgm:prSet/>
      <dgm:spPr/>
      <dgm:t>
        <a:bodyPr/>
        <a:lstStyle/>
        <a:p>
          <a:endParaRPr lang="en-AU"/>
        </a:p>
      </dgm:t>
    </dgm:pt>
    <dgm:pt modelId="{41457472-61BE-4C09-825B-CA9437DDD554}">
      <dgm:prSet phldrT="[Text]"/>
      <dgm:spPr/>
      <dgm:t>
        <a:bodyPr/>
        <a:lstStyle/>
        <a:p>
          <a:r>
            <a:rPr lang="en-US" dirty="0"/>
            <a:t>Civil Society Strategy for a New Economy </a:t>
          </a:r>
          <a:endParaRPr lang="en-AU" dirty="0"/>
        </a:p>
      </dgm:t>
    </dgm:pt>
    <dgm:pt modelId="{28DB5C39-9ED9-479A-9BB4-31A319DB6D8E}" type="parTrans" cxnId="{65CEB0BD-ED90-4ECC-8A8D-59304717392A}">
      <dgm:prSet/>
      <dgm:spPr/>
      <dgm:t>
        <a:bodyPr/>
        <a:lstStyle/>
        <a:p>
          <a:endParaRPr lang="en-AU"/>
        </a:p>
      </dgm:t>
    </dgm:pt>
    <dgm:pt modelId="{B43B8DD1-C24D-4FFD-8645-A8570F041654}" type="sibTrans" cxnId="{65CEB0BD-ED90-4ECC-8A8D-59304717392A}">
      <dgm:prSet/>
      <dgm:spPr/>
      <dgm:t>
        <a:bodyPr/>
        <a:lstStyle/>
        <a:p>
          <a:endParaRPr lang="en-AU"/>
        </a:p>
      </dgm:t>
    </dgm:pt>
    <dgm:pt modelId="{B0360277-E94E-4618-B074-7E98D5400432}">
      <dgm:prSet phldrT="[Text]"/>
      <dgm:spPr/>
      <dgm:t>
        <a:bodyPr/>
        <a:lstStyle/>
        <a:p>
          <a:r>
            <a:rPr lang="en-US"/>
            <a:t>Inward looking – ‘business plan’</a:t>
          </a:r>
          <a:endParaRPr lang="en-AU"/>
        </a:p>
      </dgm:t>
    </dgm:pt>
    <dgm:pt modelId="{95543E11-B754-475E-820F-66FC39500154}" type="parTrans" cxnId="{7A961CD6-0209-4C3E-9945-40204B4C4F2A}">
      <dgm:prSet/>
      <dgm:spPr/>
      <dgm:t>
        <a:bodyPr/>
        <a:lstStyle/>
        <a:p>
          <a:endParaRPr lang="en-AU"/>
        </a:p>
      </dgm:t>
    </dgm:pt>
    <dgm:pt modelId="{607D4BF9-FB53-4739-B43A-8C103358EBD7}" type="sibTrans" cxnId="{7A961CD6-0209-4C3E-9945-40204B4C4F2A}">
      <dgm:prSet/>
      <dgm:spPr/>
      <dgm:t>
        <a:bodyPr/>
        <a:lstStyle/>
        <a:p>
          <a:endParaRPr lang="en-AU"/>
        </a:p>
      </dgm:t>
    </dgm:pt>
    <dgm:pt modelId="{148943F4-7A1F-46E5-AF7D-95D9ABDA0A14}">
      <dgm:prSet phldrT="[Text]"/>
      <dgm:spPr/>
      <dgm:t>
        <a:bodyPr/>
        <a:lstStyle/>
        <a:p>
          <a:r>
            <a:rPr lang="en-US" dirty="0"/>
            <a:t>NENA Operational Strategy</a:t>
          </a:r>
          <a:endParaRPr lang="en-AU" dirty="0"/>
        </a:p>
      </dgm:t>
    </dgm:pt>
    <dgm:pt modelId="{9D1F0C3B-77D3-48A0-83FE-C393C433F1F6}" type="parTrans" cxnId="{CB1E7850-8D89-482D-B802-69404832E5E1}">
      <dgm:prSet/>
      <dgm:spPr/>
      <dgm:t>
        <a:bodyPr/>
        <a:lstStyle/>
        <a:p>
          <a:endParaRPr lang="en-AU"/>
        </a:p>
      </dgm:t>
    </dgm:pt>
    <dgm:pt modelId="{C03491CA-40AB-4E70-B784-B24B8B42D983}" type="sibTrans" cxnId="{CB1E7850-8D89-482D-B802-69404832E5E1}">
      <dgm:prSet/>
      <dgm:spPr/>
      <dgm:t>
        <a:bodyPr/>
        <a:lstStyle/>
        <a:p>
          <a:endParaRPr lang="en-AU"/>
        </a:p>
      </dgm:t>
    </dgm:pt>
    <dgm:pt modelId="{1806E100-07DB-4DCA-A663-B129226C8B4D}" type="pres">
      <dgm:prSet presAssocID="{5DAEEBCB-4828-4C5A-B29C-8D8DBA347883}" presName="Name0" presStyleCnt="0">
        <dgm:presLayoutVars>
          <dgm:dir/>
          <dgm:animLvl val="lvl"/>
          <dgm:resizeHandles val="exact"/>
        </dgm:presLayoutVars>
      </dgm:prSet>
      <dgm:spPr/>
    </dgm:pt>
    <dgm:pt modelId="{4E909334-8639-485C-920E-67F57A87973F}" type="pres">
      <dgm:prSet presAssocID="{0CF43B25-29A3-46F4-87FA-AF956849E88F}" presName="composite" presStyleCnt="0"/>
      <dgm:spPr/>
    </dgm:pt>
    <dgm:pt modelId="{B955AE52-2356-443D-A42B-03DF1A689D35}" type="pres">
      <dgm:prSet presAssocID="{0CF43B25-29A3-46F4-87FA-AF956849E88F}" presName="parTx" presStyleLbl="alignNode1" presStyleIdx="0" presStyleCnt="2">
        <dgm:presLayoutVars>
          <dgm:chMax val="0"/>
          <dgm:chPref val="0"/>
          <dgm:bulletEnabled val="1"/>
        </dgm:presLayoutVars>
      </dgm:prSet>
      <dgm:spPr/>
    </dgm:pt>
    <dgm:pt modelId="{263CD399-0E41-4C8F-9860-5F2E7CE72425}" type="pres">
      <dgm:prSet presAssocID="{0CF43B25-29A3-46F4-87FA-AF956849E88F}" presName="desTx" presStyleLbl="alignAccFollowNode1" presStyleIdx="0" presStyleCnt="2">
        <dgm:presLayoutVars>
          <dgm:bulletEnabled val="1"/>
        </dgm:presLayoutVars>
      </dgm:prSet>
      <dgm:spPr/>
    </dgm:pt>
    <dgm:pt modelId="{2EC171CB-65D9-4D77-999E-909ED284A1C5}" type="pres">
      <dgm:prSet presAssocID="{BCA01EC3-163C-4BF1-A610-6F9D3A89E73B}" presName="space" presStyleCnt="0"/>
      <dgm:spPr/>
    </dgm:pt>
    <dgm:pt modelId="{6041067B-18EB-4614-A8BF-D4C034320632}" type="pres">
      <dgm:prSet presAssocID="{B0360277-E94E-4618-B074-7E98D5400432}" presName="composite" presStyleCnt="0"/>
      <dgm:spPr/>
    </dgm:pt>
    <dgm:pt modelId="{1BAC9696-13E1-49DF-9FF3-C3E7ED534BB4}" type="pres">
      <dgm:prSet presAssocID="{B0360277-E94E-4618-B074-7E98D5400432}" presName="parTx" presStyleLbl="alignNode1" presStyleIdx="1" presStyleCnt="2">
        <dgm:presLayoutVars>
          <dgm:chMax val="0"/>
          <dgm:chPref val="0"/>
          <dgm:bulletEnabled val="1"/>
        </dgm:presLayoutVars>
      </dgm:prSet>
      <dgm:spPr/>
    </dgm:pt>
    <dgm:pt modelId="{9616522B-F41D-471F-AABE-2272A6EC6630}" type="pres">
      <dgm:prSet presAssocID="{B0360277-E94E-4618-B074-7E98D5400432}" presName="desTx" presStyleLbl="alignAccFollowNode1" presStyleIdx="1" presStyleCnt="2">
        <dgm:presLayoutVars>
          <dgm:bulletEnabled val="1"/>
        </dgm:presLayoutVars>
      </dgm:prSet>
      <dgm:spPr/>
    </dgm:pt>
  </dgm:ptLst>
  <dgm:cxnLst>
    <dgm:cxn modelId="{F0B3DE0C-D155-4054-ADA2-3586CD567022}" type="presOf" srcId="{148943F4-7A1F-46E5-AF7D-95D9ABDA0A14}" destId="{9616522B-F41D-471F-AABE-2272A6EC6630}" srcOrd="0" destOrd="0" presId="urn:microsoft.com/office/officeart/2005/8/layout/hList1"/>
    <dgm:cxn modelId="{0A031740-354C-4104-882C-8773BB1734DD}" type="presOf" srcId="{B0360277-E94E-4618-B074-7E98D5400432}" destId="{1BAC9696-13E1-49DF-9FF3-C3E7ED534BB4}" srcOrd="0" destOrd="0" presId="urn:microsoft.com/office/officeart/2005/8/layout/hList1"/>
    <dgm:cxn modelId="{5177E863-1A10-470C-9659-2302F75D0849}" srcId="{5DAEEBCB-4828-4C5A-B29C-8D8DBA347883}" destId="{0CF43B25-29A3-46F4-87FA-AF956849E88F}" srcOrd="0" destOrd="0" parTransId="{4055F89B-C14A-40FA-8CAF-D3C0759A0584}" sibTransId="{BCA01EC3-163C-4BF1-A610-6F9D3A89E73B}"/>
    <dgm:cxn modelId="{69CE9468-8AAA-41F6-B4E2-B60A18705817}" type="presOf" srcId="{41457472-61BE-4C09-825B-CA9437DDD554}" destId="{263CD399-0E41-4C8F-9860-5F2E7CE72425}" srcOrd="0" destOrd="0" presId="urn:microsoft.com/office/officeart/2005/8/layout/hList1"/>
    <dgm:cxn modelId="{CB1E7850-8D89-482D-B802-69404832E5E1}" srcId="{B0360277-E94E-4618-B074-7E98D5400432}" destId="{148943F4-7A1F-46E5-AF7D-95D9ABDA0A14}" srcOrd="0" destOrd="0" parTransId="{9D1F0C3B-77D3-48A0-83FE-C393C433F1F6}" sibTransId="{C03491CA-40AB-4E70-B784-B24B8B42D983}"/>
    <dgm:cxn modelId="{EAB0D290-582A-4757-A073-5C7D16512592}" type="presOf" srcId="{5DAEEBCB-4828-4C5A-B29C-8D8DBA347883}" destId="{1806E100-07DB-4DCA-A663-B129226C8B4D}" srcOrd="0" destOrd="0" presId="urn:microsoft.com/office/officeart/2005/8/layout/hList1"/>
    <dgm:cxn modelId="{65CEB0BD-ED90-4ECC-8A8D-59304717392A}" srcId="{0CF43B25-29A3-46F4-87FA-AF956849E88F}" destId="{41457472-61BE-4C09-825B-CA9437DDD554}" srcOrd="0" destOrd="0" parTransId="{28DB5C39-9ED9-479A-9BB4-31A319DB6D8E}" sibTransId="{B43B8DD1-C24D-4FFD-8645-A8570F041654}"/>
    <dgm:cxn modelId="{7A961CD6-0209-4C3E-9945-40204B4C4F2A}" srcId="{5DAEEBCB-4828-4C5A-B29C-8D8DBA347883}" destId="{B0360277-E94E-4618-B074-7E98D5400432}" srcOrd="1" destOrd="0" parTransId="{95543E11-B754-475E-820F-66FC39500154}" sibTransId="{607D4BF9-FB53-4739-B43A-8C103358EBD7}"/>
    <dgm:cxn modelId="{ADEE79EA-1E3C-471E-8E9E-44E6FFF2962A}" type="presOf" srcId="{0CF43B25-29A3-46F4-87FA-AF956849E88F}" destId="{B955AE52-2356-443D-A42B-03DF1A689D35}" srcOrd="0" destOrd="0" presId="urn:microsoft.com/office/officeart/2005/8/layout/hList1"/>
    <dgm:cxn modelId="{7B0DF0D3-0FA3-42CC-B2E6-111B6CBD81D9}" type="presParOf" srcId="{1806E100-07DB-4DCA-A663-B129226C8B4D}" destId="{4E909334-8639-485C-920E-67F57A87973F}" srcOrd="0" destOrd="0" presId="urn:microsoft.com/office/officeart/2005/8/layout/hList1"/>
    <dgm:cxn modelId="{BA7DB0E4-2AC4-43EC-9614-75B956FD671E}" type="presParOf" srcId="{4E909334-8639-485C-920E-67F57A87973F}" destId="{B955AE52-2356-443D-A42B-03DF1A689D35}" srcOrd="0" destOrd="0" presId="urn:microsoft.com/office/officeart/2005/8/layout/hList1"/>
    <dgm:cxn modelId="{B203667C-796A-4626-9E59-C7B557B8865C}" type="presParOf" srcId="{4E909334-8639-485C-920E-67F57A87973F}" destId="{263CD399-0E41-4C8F-9860-5F2E7CE72425}" srcOrd="1" destOrd="0" presId="urn:microsoft.com/office/officeart/2005/8/layout/hList1"/>
    <dgm:cxn modelId="{9F238BFE-37BB-4FB3-BDB3-334092387D43}" type="presParOf" srcId="{1806E100-07DB-4DCA-A663-B129226C8B4D}" destId="{2EC171CB-65D9-4D77-999E-909ED284A1C5}" srcOrd="1" destOrd="0" presId="urn:microsoft.com/office/officeart/2005/8/layout/hList1"/>
    <dgm:cxn modelId="{C6FB0580-2D56-4E75-9007-02A0487E9FFA}" type="presParOf" srcId="{1806E100-07DB-4DCA-A663-B129226C8B4D}" destId="{6041067B-18EB-4614-A8BF-D4C034320632}" srcOrd="2" destOrd="0" presId="urn:microsoft.com/office/officeart/2005/8/layout/hList1"/>
    <dgm:cxn modelId="{EC7AB529-4ED9-41D3-A075-7ACD87D0EFBF}" type="presParOf" srcId="{6041067B-18EB-4614-A8BF-D4C034320632}" destId="{1BAC9696-13E1-49DF-9FF3-C3E7ED534BB4}" srcOrd="0" destOrd="0" presId="urn:microsoft.com/office/officeart/2005/8/layout/hList1"/>
    <dgm:cxn modelId="{F1C66EF1-F08F-4BA1-B3BA-E419AD0FB2E4}" type="presParOf" srcId="{6041067B-18EB-4614-A8BF-D4C034320632}" destId="{9616522B-F41D-471F-AABE-2272A6EC66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EEBCB-4828-4C5A-B29C-8D8DBA34788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AU"/>
        </a:p>
      </dgm:t>
    </dgm:pt>
    <dgm:pt modelId="{0CF43B25-29A3-46F4-87FA-AF956849E88F}">
      <dgm:prSet phldrT="[Text]"/>
      <dgm:spPr/>
      <dgm:t>
        <a:bodyPr/>
        <a:lstStyle/>
        <a:p>
          <a:r>
            <a:rPr lang="en-US"/>
            <a:t>Outward focused strategy for change</a:t>
          </a:r>
          <a:endParaRPr lang="en-AU"/>
        </a:p>
      </dgm:t>
    </dgm:pt>
    <dgm:pt modelId="{4055F89B-C14A-40FA-8CAF-D3C0759A0584}" type="parTrans" cxnId="{5177E863-1A10-470C-9659-2302F75D0849}">
      <dgm:prSet/>
      <dgm:spPr/>
      <dgm:t>
        <a:bodyPr/>
        <a:lstStyle/>
        <a:p>
          <a:endParaRPr lang="en-AU"/>
        </a:p>
      </dgm:t>
    </dgm:pt>
    <dgm:pt modelId="{BCA01EC3-163C-4BF1-A610-6F9D3A89E73B}" type="sibTrans" cxnId="{5177E863-1A10-470C-9659-2302F75D0849}">
      <dgm:prSet/>
      <dgm:spPr/>
      <dgm:t>
        <a:bodyPr/>
        <a:lstStyle/>
        <a:p>
          <a:endParaRPr lang="en-AU"/>
        </a:p>
      </dgm:t>
    </dgm:pt>
    <dgm:pt modelId="{41457472-61BE-4C09-825B-CA9437DDD554}">
      <dgm:prSet phldrT="[Text]"/>
      <dgm:spPr/>
      <dgm:t>
        <a:bodyPr/>
        <a:lstStyle/>
        <a:p>
          <a:r>
            <a:rPr lang="en-US" dirty="0"/>
            <a:t>Civil Society Strategy for a New Economy </a:t>
          </a:r>
          <a:endParaRPr lang="en-AU" dirty="0"/>
        </a:p>
      </dgm:t>
    </dgm:pt>
    <dgm:pt modelId="{28DB5C39-9ED9-479A-9BB4-31A319DB6D8E}" type="parTrans" cxnId="{65CEB0BD-ED90-4ECC-8A8D-59304717392A}">
      <dgm:prSet/>
      <dgm:spPr/>
      <dgm:t>
        <a:bodyPr/>
        <a:lstStyle/>
        <a:p>
          <a:endParaRPr lang="en-AU"/>
        </a:p>
      </dgm:t>
    </dgm:pt>
    <dgm:pt modelId="{B43B8DD1-C24D-4FFD-8645-A8570F041654}" type="sibTrans" cxnId="{65CEB0BD-ED90-4ECC-8A8D-59304717392A}">
      <dgm:prSet/>
      <dgm:spPr/>
      <dgm:t>
        <a:bodyPr/>
        <a:lstStyle/>
        <a:p>
          <a:endParaRPr lang="en-AU"/>
        </a:p>
      </dgm:t>
    </dgm:pt>
    <dgm:pt modelId="{B0360277-E94E-4618-B074-7E98D5400432}">
      <dgm:prSet phldrT="[Text]"/>
      <dgm:spPr/>
      <dgm:t>
        <a:bodyPr/>
        <a:lstStyle/>
        <a:p>
          <a:r>
            <a:rPr lang="en-US"/>
            <a:t>Inward looking – ‘business plan’</a:t>
          </a:r>
          <a:endParaRPr lang="en-AU"/>
        </a:p>
      </dgm:t>
    </dgm:pt>
    <dgm:pt modelId="{95543E11-B754-475E-820F-66FC39500154}" type="parTrans" cxnId="{7A961CD6-0209-4C3E-9945-40204B4C4F2A}">
      <dgm:prSet/>
      <dgm:spPr/>
      <dgm:t>
        <a:bodyPr/>
        <a:lstStyle/>
        <a:p>
          <a:endParaRPr lang="en-AU"/>
        </a:p>
      </dgm:t>
    </dgm:pt>
    <dgm:pt modelId="{607D4BF9-FB53-4739-B43A-8C103358EBD7}" type="sibTrans" cxnId="{7A961CD6-0209-4C3E-9945-40204B4C4F2A}">
      <dgm:prSet/>
      <dgm:spPr/>
      <dgm:t>
        <a:bodyPr/>
        <a:lstStyle/>
        <a:p>
          <a:endParaRPr lang="en-AU"/>
        </a:p>
      </dgm:t>
    </dgm:pt>
    <dgm:pt modelId="{148943F4-7A1F-46E5-AF7D-95D9ABDA0A14}">
      <dgm:prSet phldrT="[Text]"/>
      <dgm:spPr/>
      <dgm:t>
        <a:bodyPr/>
        <a:lstStyle/>
        <a:p>
          <a:r>
            <a:rPr lang="en-US" dirty="0"/>
            <a:t>NENA Operational Strategy</a:t>
          </a:r>
          <a:endParaRPr lang="en-AU" dirty="0"/>
        </a:p>
      </dgm:t>
    </dgm:pt>
    <dgm:pt modelId="{9D1F0C3B-77D3-48A0-83FE-C393C433F1F6}" type="parTrans" cxnId="{CB1E7850-8D89-482D-B802-69404832E5E1}">
      <dgm:prSet/>
      <dgm:spPr/>
      <dgm:t>
        <a:bodyPr/>
        <a:lstStyle/>
        <a:p>
          <a:endParaRPr lang="en-AU"/>
        </a:p>
      </dgm:t>
    </dgm:pt>
    <dgm:pt modelId="{C03491CA-40AB-4E70-B784-B24B8B42D983}" type="sibTrans" cxnId="{CB1E7850-8D89-482D-B802-69404832E5E1}">
      <dgm:prSet/>
      <dgm:spPr/>
      <dgm:t>
        <a:bodyPr/>
        <a:lstStyle/>
        <a:p>
          <a:endParaRPr lang="en-AU"/>
        </a:p>
      </dgm:t>
    </dgm:pt>
    <dgm:pt modelId="{1806E100-07DB-4DCA-A663-B129226C8B4D}" type="pres">
      <dgm:prSet presAssocID="{5DAEEBCB-4828-4C5A-B29C-8D8DBA347883}" presName="Name0" presStyleCnt="0">
        <dgm:presLayoutVars>
          <dgm:dir/>
          <dgm:animLvl val="lvl"/>
          <dgm:resizeHandles val="exact"/>
        </dgm:presLayoutVars>
      </dgm:prSet>
      <dgm:spPr/>
    </dgm:pt>
    <dgm:pt modelId="{4E909334-8639-485C-920E-67F57A87973F}" type="pres">
      <dgm:prSet presAssocID="{0CF43B25-29A3-46F4-87FA-AF956849E88F}" presName="composite" presStyleCnt="0"/>
      <dgm:spPr/>
    </dgm:pt>
    <dgm:pt modelId="{B955AE52-2356-443D-A42B-03DF1A689D35}" type="pres">
      <dgm:prSet presAssocID="{0CF43B25-29A3-46F4-87FA-AF956849E88F}" presName="parTx" presStyleLbl="alignNode1" presStyleIdx="0" presStyleCnt="2">
        <dgm:presLayoutVars>
          <dgm:chMax val="0"/>
          <dgm:chPref val="0"/>
          <dgm:bulletEnabled val="1"/>
        </dgm:presLayoutVars>
      </dgm:prSet>
      <dgm:spPr/>
    </dgm:pt>
    <dgm:pt modelId="{263CD399-0E41-4C8F-9860-5F2E7CE72425}" type="pres">
      <dgm:prSet presAssocID="{0CF43B25-29A3-46F4-87FA-AF956849E88F}" presName="desTx" presStyleLbl="alignAccFollowNode1" presStyleIdx="0" presStyleCnt="2">
        <dgm:presLayoutVars>
          <dgm:bulletEnabled val="1"/>
        </dgm:presLayoutVars>
      </dgm:prSet>
      <dgm:spPr/>
    </dgm:pt>
    <dgm:pt modelId="{2EC171CB-65D9-4D77-999E-909ED284A1C5}" type="pres">
      <dgm:prSet presAssocID="{BCA01EC3-163C-4BF1-A610-6F9D3A89E73B}" presName="space" presStyleCnt="0"/>
      <dgm:spPr/>
    </dgm:pt>
    <dgm:pt modelId="{6041067B-18EB-4614-A8BF-D4C034320632}" type="pres">
      <dgm:prSet presAssocID="{B0360277-E94E-4618-B074-7E98D5400432}" presName="composite" presStyleCnt="0"/>
      <dgm:spPr/>
    </dgm:pt>
    <dgm:pt modelId="{1BAC9696-13E1-49DF-9FF3-C3E7ED534BB4}" type="pres">
      <dgm:prSet presAssocID="{B0360277-E94E-4618-B074-7E98D5400432}" presName="parTx" presStyleLbl="alignNode1" presStyleIdx="1" presStyleCnt="2">
        <dgm:presLayoutVars>
          <dgm:chMax val="0"/>
          <dgm:chPref val="0"/>
          <dgm:bulletEnabled val="1"/>
        </dgm:presLayoutVars>
      </dgm:prSet>
      <dgm:spPr/>
    </dgm:pt>
    <dgm:pt modelId="{9616522B-F41D-471F-AABE-2272A6EC6630}" type="pres">
      <dgm:prSet presAssocID="{B0360277-E94E-4618-B074-7E98D5400432}" presName="desTx" presStyleLbl="alignAccFollowNode1" presStyleIdx="1" presStyleCnt="2">
        <dgm:presLayoutVars>
          <dgm:bulletEnabled val="1"/>
        </dgm:presLayoutVars>
      </dgm:prSet>
      <dgm:spPr/>
    </dgm:pt>
  </dgm:ptLst>
  <dgm:cxnLst>
    <dgm:cxn modelId="{F0B3DE0C-D155-4054-ADA2-3586CD567022}" type="presOf" srcId="{148943F4-7A1F-46E5-AF7D-95D9ABDA0A14}" destId="{9616522B-F41D-471F-AABE-2272A6EC6630}" srcOrd="0" destOrd="0" presId="urn:microsoft.com/office/officeart/2005/8/layout/hList1"/>
    <dgm:cxn modelId="{0A031740-354C-4104-882C-8773BB1734DD}" type="presOf" srcId="{B0360277-E94E-4618-B074-7E98D5400432}" destId="{1BAC9696-13E1-49DF-9FF3-C3E7ED534BB4}" srcOrd="0" destOrd="0" presId="urn:microsoft.com/office/officeart/2005/8/layout/hList1"/>
    <dgm:cxn modelId="{5177E863-1A10-470C-9659-2302F75D0849}" srcId="{5DAEEBCB-4828-4C5A-B29C-8D8DBA347883}" destId="{0CF43B25-29A3-46F4-87FA-AF956849E88F}" srcOrd="0" destOrd="0" parTransId="{4055F89B-C14A-40FA-8CAF-D3C0759A0584}" sibTransId="{BCA01EC3-163C-4BF1-A610-6F9D3A89E73B}"/>
    <dgm:cxn modelId="{69CE9468-8AAA-41F6-B4E2-B60A18705817}" type="presOf" srcId="{41457472-61BE-4C09-825B-CA9437DDD554}" destId="{263CD399-0E41-4C8F-9860-5F2E7CE72425}" srcOrd="0" destOrd="0" presId="urn:microsoft.com/office/officeart/2005/8/layout/hList1"/>
    <dgm:cxn modelId="{CB1E7850-8D89-482D-B802-69404832E5E1}" srcId="{B0360277-E94E-4618-B074-7E98D5400432}" destId="{148943F4-7A1F-46E5-AF7D-95D9ABDA0A14}" srcOrd="0" destOrd="0" parTransId="{9D1F0C3B-77D3-48A0-83FE-C393C433F1F6}" sibTransId="{C03491CA-40AB-4E70-B784-B24B8B42D983}"/>
    <dgm:cxn modelId="{EAB0D290-582A-4757-A073-5C7D16512592}" type="presOf" srcId="{5DAEEBCB-4828-4C5A-B29C-8D8DBA347883}" destId="{1806E100-07DB-4DCA-A663-B129226C8B4D}" srcOrd="0" destOrd="0" presId="urn:microsoft.com/office/officeart/2005/8/layout/hList1"/>
    <dgm:cxn modelId="{65CEB0BD-ED90-4ECC-8A8D-59304717392A}" srcId="{0CF43B25-29A3-46F4-87FA-AF956849E88F}" destId="{41457472-61BE-4C09-825B-CA9437DDD554}" srcOrd="0" destOrd="0" parTransId="{28DB5C39-9ED9-479A-9BB4-31A319DB6D8E}" sibTransId="{B43B8DD1-C24D-4FFD-8645-A8570F041654}"/>
    <dgm:cxn modelId="{7A961CD6-0209-4C3E-9945-40204B4C4F2A}" srcId="{5DAEEBCB-4828-4C5A-B29C-8D8DBA347883}" destId="{B0360277-E94E-4618-B074-7E98D5400432}" srcOrd="1" destOrd="0" parTransId="{95543E11-B754-475E-820F-66FC39500154}" sibTransId="{607D4BF9-FB53-4739-B43A-8C103358EBD7}"/>
    <dgm:cxn modelId="{ADEE79EA-1E3C-471E-8E9E-44E6FFF2962A}" type="presOf" srcId="{0CF43B25-29A3-46F4-87FA-AF956849E88F}" destId="{B955AE52-2356-443D-A42B-03DF1A689D35}" srcOrd="0" destOrd="0" presId="urn:microsoft.com/office/officeart/2005/8/layout/hList1"/>
    <dgm:cxn modelId="{7B0DF0D3-0FA3-42CC-B2E6-111B6CBD81D9}" type="presParOf" srcId="{1806E100-07DB-4DCA-A663-B129226C8B4D}" destId="{4E909334-8639-485C-920E-67F57A87973F}" srcOrd="0" destOrd="0" presId="urn:microsoft.com/office/officeart/2005/8/layout/hList1"/>
    <dgm:cxn modelId="{BA7DB0E4-2AC4-43EC-9614-75B956FD671E}" type="presParOf" srcId="{4E909334-8639-485C-920E-67F57A87973F}" destId="{B955AE52-2356-443D-A42B-03DF1A689D35}" srcOrd="0" destOrd="0" presId="urn:microsoft.com/office/officeart/2005/8/layout/hList1"/>
    <dgm:cxn modelId="{B203667C-796A-4626-9E59-C7B557B8865C}" type="presParOf" srcId="{4E909334-8639-485C-920E-67F57A87973F}" destId="{263CD399-0E41-4C8F-9860-5F2E7CE72425}" srcOrd="1" destOrd="0" presId="urn:microsoft.com/office/officeart/2005/8/layout/hList1"/>
    <dgm:cxn modelId="{9F238BFE-37BB-4FB3-BDB3-334092387D43}" type="presParOf" srcId="{1806E100-07DB-4DCA-A663-B129226C8B4D}" destId="{2EC171CB-65D9-4D77-999E-909ED284A1C5}" srcOrd="1" destOrd="0" presId="urn:microsoft.com/office/officeart/2005/8/layout/hList1"/>
    <dgm:cxn modelId="{C6FB0580-2D56-4E75-9007-02A0487E9FFA}" type="presParOf" srcId="{1806E100-07DB-4DCA-A663-B129226C8B4D}" destId="{6041067B-18EB-4614-A8BF-D4C034320632}" srcOrd="2" destOrd="0" presId="urn:microsoft.com/office/officeart/2005/8/layout/hList1"/>
    <dgm:cxn modelId="{EC7AB529-4ED9-41D3-A075-7ACD87D0EFBF}" type="presParOf" srcId="{6041067B-18EB-4614-A8BF-D4C034320632}" destId="{1BAC9696-13E1-49DF-9FF3-C3E7ED534BB4}" srcOrd="0" destOrd="0" presId="urn:microsoft.com/office/officeart/2005/8/layout/hList1"/>
    <dgm:cxn modelId="{F1C66EF1-F08F-4BA1-B3BA-E419AD0FB2E4}" type="presParOf" srcId="{6041067B-18EB-4614-A8BF-D4C034320632}" destId="{9616522B-F41D-471F-AABE-2272A6EC66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09404-CCCF-4DD8-895C-AB34C434079D}"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AU"/>
        </a:p>
      </dgm:t>
    </dgm:pt>
    <dgm:pt modelId="{6685E024-DBC0-4425-B4E4-17D584151E1E}">
      <dgm:prSet phldrT="[Text]"/>
      <dgm:spPr/>
      <dgm:t>
        <a:bodyPr/>
        <a:lstStyle/>
        <a:p>
          <a:r>
            <a:rPr lang="en-AU" dirty="0"/>
            <a:t>Food</a:t>
          </a:r>
        </a:p>
      </dgm:t>
    </dgm:pt>
    <dgm:pt modelId="{AC9DA224-1B08-4D7D-9D6F-2B1EC294751D}" type="parTrans" cxnId="{EE3C57E0-6387-44F9-A7EA-69A231E46CEB}">
      <dgm:prSet/>
      <dgm:spPr/>
      <dgm:t>
        <a:bodyPr/>
        <a:lstStyle/>
        <a:p>
          <a:endParaRPr lang="en-AU"/>
        </a:p>
      </dgm:t>
    </dgm:pt>
    <dgm:pt modelId="{B4EC79BA-5687-454E-A3F2-D75AB729DD72}" type="sibTrans" cxnId="{EE3C57E0-6387-44F9-A7EA-69A231E46CEB}">
      <dgm:prSet/>
      <dgm:spPr/>
      <dgm:t>
        <a:bodyPr/>
        <a:lstStyle/>
        <a:p>
          <a:r>
            <a:rPr lang="en-AU" dirty="0"/>
            <a:t>Ecological</a:t>
          </a:r>
        </a:p>
      </dgm:t>
    </dgm:pt>
    <dgm:pt modelId="{097DE284-DB32-4BC2-A83A-3E25B1D9E0F8}">
      <dgm:prSet phldrT="[Text]"/>
      <dgm:spPr/>
      <dgm:t>
        <a:bodyPr/>
        <a:lstStyle/>
        <a:p>
          <a:r>
            <a:rPr lang="en-AU" dirty="0"/>
            <a:t>transport</a:t>
          </a:r>
        </a:p>
      </dgm:t>
    </dgm:pt>
    <dgm:pt modelId="{13C25770-6CAE-46E7-9510-E00D52962DED}" type="parTrans" cxnId="{84634E4F-9400-4C6C-9377-0ECD20427A5A}">
      <dgm:prSet/>
      <dgm:spPr/>
      <dgm:t>
        <a:bodyPr/>
        <a:lstStyle/>
        <a:p>
          <a:endParaRPr lang="en-AU"/>
        </a:p>
      </dgm:t>
    </dgm:pt>
    <dgm:pt modelId="{3C746770-7D40-4B14-982F-D4CAA39BDF0F}" type="sibTrans" cxnId="{84634E4F-9400-4C6C-9377-0ECD20427A5A}">
      <dgm:prSet/>
      <dgm:spPr/>
      <dgm:t>
        <a:bodyPr/>
        <a:lstStyle/>
        <a:p>
          <a:endParaRPr lang="en-AU"/>
        </a:p>
      </dgm:t>
    </dgm:pt>
    <dgm:pt modelId="{0D7ADB29-CFCC-4137-B987-AA950F9BD275}">
      <dgm:prSet phldrT="[Text]"/>
      <dgm:spPr/>
      <dgm:t>
        <a:bodyPr/>
        <a:lstStyle/>
        <a:p>
          <a:r>
            <a:rPr lang="en-AU" dirty="0"/>
            <a:t>Health</a:t>
          </a:r>
        </a:p>
      </dgm:t>
    </dgm:pt>
    <dgm:pt modelId="{922E785D-6DA6-456D-B369-BD42D1A08E29}" type="parTrans" cxnId="{5B24F608-7384-4062-B162-8E4AF7D028BE}">
      <dgm:prSet/>
      <dgm:spPr/>
      <dgm:t>
        <a:bodyPr/>
        <a:lstStyle/>
        <a:p>
          <a:endParaRPr lang="en-AU"/>
        </a:p>
      </dgm:t>
    </dgm:pt>
    <dgm:pt modelId="{539586B0-8636-452C-B94F-9653618D4E0E}" type="sibTrans" cxnId="{5B24F608-7384-4062-B162-8E4AF7D028BE}">
      <dgm:prSet/>
      <dgm:spPr/>
      <dgm:t>
        <a:bodyPr/>
        <a:lstStyle/>
        <a:p>
          <a:endParaRPr lang="en-AU"/>
        </a:p>
      </dgm:t>
    </dgm:pt>
    <dgm:pt modelId="{ED2E0CD4-05D3-4191-9D84-997C68235201}">
      <dgm:prSet phldrT="[Text]"/>
      <dgm:spPr/>
      <dgm:t>
        <a:bodyPr/>
        <a:lstStyle/>
        <a:p>
          <a:r>
            <a:rPr lang="en-AU" dirty="0"/>
            <a:t>Energy</a:t>
          </a:r>
        </a:p>
      </dgm:t>
    </dgm:pt>
    <dgm:pt modelId="{7EB83E90-37A7-4515-80BC-1DEB50D526DC}" type="parTrans" cxnId="{5B656A40-8B13-4971-8DBF-8F5E8842CB92}">
      <dgm:prSet/>
      <dgm:spPr/>
      <dgm:t>
        <a:bodyPr/>
        <a:lstStyle/>
        <a:p>
          <a:endParaRPr lang="en-AU"/>
        </a:p>
      </dgm:t>
    </dgm:pt>
    <dgm:pt modelId="{72B1019D-870A-4B03-8350-7136D0ED55BB}" type="sibTrans" cxnId="{5B656A40-8B13-4971-8DBF-8F5E8842CB92}">
      <dgm:prSet/>
      <dgm:spPr/>
      <dgm:t>
        <a:bodyPr/>
        <a:lstStyle/>
        <a:p>
          <a:r>
            <a:rPr lang="en-AU" dirty="0"/>
            <a:t>International </a:t>
          </a:r>
        </a:p>
      </dgm:t>
    </dgm:pt>
    <dgm:pt modelId="{ADF1E1EA-D43A-4099-963C-C49B33494828}">
      <dgm:prSet phldrT="[Text]"/>
      <dgm:spPr/>
      <dgm:t>
        <a:bodyPr/>
        <a:lstStyle/>
        <a:p>
          <a:endParaRPr lang="en-AU" dirty="0"/>
        </a:p>
      </dgm:t>
    </dgm:pt>
    <dgm:pt modelId="{3843A381-9184-4A46-B19C-53EE68BD66DD}" type="parTrans" cxnId="{A941BCE5-90B1-4085-AFCF-D4EF9FE8770D}">
      <dgm:prSet/>
      <dgm:spPr/>
      <dgm:t>
        <a:bodyPr/>
        <a:lstStyle/>
        <a:p>
          <a:endParaRPr lang="en-AU"/>
        </a:p>
      </dgm:t>
    </dgm:pt>
    <dgm:pt modelId="{5E51DE46-8EC9-43A4-A1D2-A93553913C0C}" type="sibTrans" cxnId="{A941BCE5-90B1-4085-AFCF-D4EF9FE8770D}">
      <dgm:prSet/>
      <dgm:spPr/>
      <dgm:t>
        <a:bodyPr/>
        <a:lstStyle/>
        <a:p>
          <a:endParaRPr lang="en-AU"/>
        </a:p>
      </dgm:t>
    </dgm:pt>
    <dgm:pt modelId="{A818A09A-533B-4E81-B12E-AC44554FF995}">
      <dgm:prSet phldrT="[Text]"/>
      <dgm:spPr/>
      <dgm:t>
        <a:bodyPr/>
        <a:lstStyle/>
        <a:p>
          <a:endParaRPr lang="en-AU" dirty="0"/>
        </a:p>
      </dgm:t>
    </dgm:pt>
    <dgm:pt modelId="{CDE29954-6C91-48EB-ADDF-E4F4BCC98DCB}" type="parTrans" cxnId="{A9729B9C-8F37-4984-A269-08368A49CB68}">
      <dgm:prSet/>
      <dgm:spPr/>
      <dgm:t>
        <a:bodyPr/>
        <a:lstStyle/>
        <a:p>
          <a:endParaRPr lang="en-AU"/>
        </a:p>
      </dgm:t>
    </dgm:pt>
    <dgm:pt modelId="{1FEAC829-E229-4617-84E8-5D3C16B4A600}" type="sibTrans" cxnId="{A9729B9C-8F37-4984-A269-08368A49CB68}">
      <dgm:prSet/>
      <dgm:spPr/>
      <dgm:t>
        <a:bodyPr/>
        <a:lstStyle/>
        <a:p>
          <a:endParaRPr lang="en-AU"/>
        </a:p>
      </dgm:t>
    </dgm:pt>
    <dgm:pt modelId="{F8933282-B38D-45E4-A7C6-2654CDA6ED17}">
      <dgm:prSet phldrT="[Text]"/>
      <dgm:spPr/>
      <dgm:t>
        <a:bodyPr/>
        <a:lstStyle/>
        <a:p>
          <a:r>
            <a:rPr lang="en-AU" dirty="0"/>
            <a:t>Faith</a:t>
          </a:r>
        </a:p>
      </dgm:t>
    </dgm:pt>
    <dgm:pt modelId="{661E3736-31FA-4EB9-8369-C593E4FE6208}" type="parTrans" cxnId="{5EFF6C88-0FB7-4D64-AEC5-6DF7B3255171}">
      <dgm:prSet/>
      <dgm:spPr/>
      <dgm:t>
        <a:bodyPr/>
        <a:lstStyle/>
        <a:p>
          <a:endParaRPr lang="en-AU"/>
        </a:p>
      </dgm:t>
    </dgm:pt>
    <dgm:pt modelId="{47A7A5D4-21E1-4A65-82C1-DED07F606F2D}" type="sibTrans" cxnId="{5EFF6C88-0FB7-4D64-AEC5-6DF7B3255171}">
      <dgm:prSet/>
      <dgm:spPr/>
      <dgm:t>
        <a:bodyPr/>
        <a:lstStyle/>
        <a:p>
          <a:endParaRPr lang="en-AU"/>
        </a:p>
      </dgm:t>
    </dgm:pt>
    <dgm:pt modelId="{26792840-B082-4683-802F-BD52D9A793AD}">
      <dgm:prSet phldrT="[Text]"/>
      <dgm:spPr/>
      <dgm:t>
        <a:bodyPr/>
        <a:lstStyle/>
        <a:p>
          <a:r>
            <a:rPr lang="en-AU" dirty="0"/>
            <a:t>First Nations</a:t>
          </a:r>
        </a:p>
      </dgm:t>
    </dgm:pt>
    <dgm:pt modelId="{C52E65EC-510A-4166-A227-AB4A4848FB3C}" type="parTrans" cxnId="{417C5FFD-3E98-4D49-8087-82A1578146A8}">
      <dgm:prSet/>
      <dgm:spPr/>
      <dgm:t>
        <a:bodyPr/>
        <a:lstStyle/>
        <a:p>
          <a:endParaRPr lang="en-AU"/>
        </a:p>
      </dgm:t>
    </dgm:pt>
    <dgm:pt modelId="{2A651BF2-99F6-46C3-829F-59608F432CBA}" type="sibTrans" cxnId="{417C5FFD-3E98-4D49-8087-82A1578146A8}">
      <dgm:prSet/>
      <dgm:spPr/>
      <dgm:t>
        <a:bodyPr/>
        <a:lstStyle/>
        <a:p>
          <a:endParaRPr lang="en-AU"/>
        </a:p>
      </dgm:t>
    </dgm:pt>
    <dgm:pt modelId="{9AFC59CF-EEEC-441A-81D7-A55244CD1B46}" type="pres">
      <dgm:prSet presAssocID="{34C09404-CCCF-4DD8-895C-AB34C434079D}" presName="Name0" presStyleCnt="0">
        <dgm:presLayoutVars>
          <dgm:chMax/>
          <dgm:chPref/>
          <dgm:dir/>
          <dgm:animLvl val="lvl"/>
        </dgm:presLayoutVars>
      </dgm:prSet>
      <dgm:spPr/>
    </dgm:pt>
    <dgm:pt modelId="{EFA83714-3F2D-4CC8-A50A-3BE1A263E332}" type="pres">
      <dgm:prSet presAssocID="{6685E024-DBC0-4425-B4E4-17D584151E1E}" presName="composite" presStyleCnt="0"/>
      <dgm:spPr/>
    </dgm:pt>
    <dgm:pt modelId="{DDBC827F-51D8-4147-B186-60A994E12ECF}" type="pres">
      <dgm:prSet presAssocID="{6685E024-DBC0-4425-B4E4-17D584151E1E}" presName="Parent1" presStyleLbl="node1" presStyleIdx="0" presStyleCnt="14" custLinFactNeighborX="-23090" custLinFactNeighborY="10731">
        <dgm:presLayoutVars>
          <dgm:chMax val="1"/>
          <dgm:chPref val="1"/>
          <dgm:bulletEnabled val="1"/>
        </dgm:presLayoutVars>
      </dgm:prSet>
      <dgm:spPr/>
    </dgm:pt>
    <dgm:pt modelId="{F763E136-50AD-45FD-A1E8-3A787F15C5FA}" type="pres">
      <dgm:prSet presAssocID="{6685E024-DBC0-4425-B4E4-17D584151E1E}" presName="Childtext1" presStyleLbl="revTx" presStyleIdx="0" presStyleCnt="7">
        <dgm:presLayoutVars>
          <dgm:chMax val="0"/>
          <dgm:chPref val="0"/>
          <dgm:bulletEnabled val="1"/>
        </dgm:presLayoutVars>
      </dgm:prSet>
      <dgm:spPr/>
    </dgm:pt>
    <dgm:pt modelId="{B2186EAE-1203-4860-B2B8-A9BD2785FA92}" type="pres">
      <dgm:prSet presAssocID="{6685E024-DBC0-4425-B4E4-17D584151E1E}" presName="BalanceSpacing" presStyleCnt="0"/>
      <dgm:spPr/>
    </dgm:pt>
    <dgm:pt modelId="{3204C58F-043A-4671-8508-CDF52D924AF2}" type="pres">
      <dgm:prSet presAssocID="{6685E024-DBC0-4425-B4E4-17D584151E1E}" presName="BalanceSpacing1" presStyleCnt="0"/>
      <dgm:spPr/>
    </dgm:pt>
    <dgm:pt modelId="{1648FA4A-5A5F-45BD-952A-0302662E3592}" type="pres">
      <dgm:prSet presAssocID="{B4EC79BA-5687-454E-A3F2-D75AB729DD72}" presName="Accent1Text" presStyleLbl="node1" presStyleIdx="1" presStyleCnt="14" custLinFactNeighborX="-25710" custLinFactNeighborY="2576"/>
      <dgm:spPr/>
    </dgm:pt>
    <dgm:pt modelId="{85216A86-9318-466E-BCAB-3C5600037481}" type="pres">
      <dgm:prSet presAssocID="{B4EC79BA-5687-454E-A3F2-D75AB729DD72}" presName="spaceBetweenRectangles" presStyleCnt="0"/>
      <dgm:spPr/>
    </dgm:pt>
    <dgm:pt modelId="{8186F2B0-53E0-4AB0-B1EA-F8B60DDD22A5}" type="pres">
      <dgm:prSet presAssocID="{ED2E0CD4-05D3-4191-9D84-997C68235201}" presName="composite" presStyleCnt="0"/>
      <dgm:spPr/>
    </dgm:pt>
    <dgm:pt modelId="{C07ABF07-6746-46CD-BFC1-786EE11BBBF1}" type="pres">
      <dgm:prSet presAssocID="{ED2E0CD4-05D3-4191-9D84-997C68235201}" presName="Parent1" presStyleLbl="node1" presStyleIdx="2" presStyleCnt="14" custLinFactNeighborX="-25710" custLinFactNeighborY="2576">
        <dgm:presLayoutVars>
          <dgm:chMax val="1"/>
          <dgm:chPref val="1"/>
          <dgm:bulletEnabled val="1"/>
        </dgm:presLayoutVars>
      </dgm:prSet>
      <dgm:spPr/>
    </dgm:pt>
    <dgm:pt modelId="{CEC0DFD9-E7FC-4E57-978B-881D720FD76A}" type="pres">
      <dgm:prSet presAssocID="{ED2E0CD4-05D3-4191-9D84-997C68235201}" presName="Childtext1" presStyleLbl="revTx" presStyleIdx="1" presStyleCnt="7">
        <dgm:presLayoutVars>
          <dgm:chMax val="0"/>
          <dgm:chPref val="0"/>
          <dgm:bulletEnabled val="1"/>
        </dgm:presLayoutVars>
      </dgm:prSet>
      <dgm:spPr/>
    </dgm:pt>
    <dgm:pt modelId="{F413E9F9-37A2-4874-ACBD-1E5863928983}" type="pres">
      <dgm:prSet presAssocID="{ED2E0CD4-05D3-4191-9D84-997C68235201}" presName="BalanceSpacing" presStyleCnt="0"/>
      <dgm:spPr/>
    </dgm:pt>
    <dgm:pt modelId="{D51C85F2-8DA0-4AAA-9808-800DD7B4FAFF}" type="pres">
      <dgm:prSet presAssocID="{ED2E0CD4-05D3-4191-9D84-997C68235201}" presName="BalanceSpacing1" presStyleCnt="0"/>
      <dgm:spPr/>
    </dgm:pt>
    <dgm:pt modelId="{C8A55B6C-AC1C-4E99-8CF6-91535C074707}" type="pres">
      <dgm:prSet presAssocID="{72B1019D-870A-4B03-8350-7136D0ED55BB}" presName="Accent1Text" presStyleLbl="node1" presStyleIdx="3" presStyleCnt="14" custLinFactNeighborX="-24602" custLinFactNeighborY="9468"/>
      <dgm:spPr/>
    </dgm:pt>
    <dgm:pt modelId="{94A53244-CB40-416A-850A-10F5E99A6CA7}" type="pres">
      <dgm:prSet presAssocID="{72B1019D-870A-4B03-8350-7136D0ED55BB}" presName="spaceBetweenRectangles" presStyleCnt="0"/>
      <dgm:spPr/>
    </dgm:pt>
    <dgm:pt modelId="{FA66294B-BBBF-4826-99CE-661B4295AFC0}" type="pres">
      <dgm:prSet presAssocID="{097DE284-DB32-4BC2-A83A-3E25B1D9E0F8}" presName="composite" presStyleCnt="0"/>
      <dgm:spPr/>
    </dgm:pt>
    <dgm:pt modelId="{2BAEBF82-AACD-4D04-BA53-970B085E9D67}" type="pres">
      <dgm:prSet presAssocID="{097DE284-DB32-4BC2-A83A-3E25B1D9E0F8}" presName="Parent1" presStyleLbl="node1" presStyleIdx="4" presStyleCnt="14" custLinFactNeighborX="-30141" custLinFactNeighborY="2576">
        <dgm:presLayoutVars>
          <dgm:chMax val="1"/>
          <dgm:chPref val="1"/>
          <dgm:bulletEnabled val="1"/>
        </dgm:presLayoutVars>
      </dgm:prSet>
      <dgm:spPr/>
    </dgm:pt>
    <dgm:pt modelId="{AB34027A-8581-42AF-BD65-3A0FDDC75DF4}" type="pres">
      <dgm:prSet presAssocID="{097DE284-DB32-4BC2-A83A-3E25B1D9E0F8}" presName="Childtext1" presStyleLbl="revTx" presStyleIdx="2" presStyleCnt="7">
        <dgm:presLayoutVars>
          <dgm:chMax val="0"/>
          <dgm:chPref val="0"/>
          <dgm:bulletEnabled val="1"/>
        </dgm:presLayoutVars>
      </dgm:prSet>
      <dgm:spPr/>
    </dgm:pt>
    <dgm:pt modelId="{74BCFE68-7AF0-4AB3-8571-28A7DA3794B5}" type="pres">
      <dgm:prSet presAssocID="{097DE284-DB32-4BC2-A83A-3E25B1D9E0F8}" presName="BalanceSpacing" presStyleCnt="0"/>
      <dgm:spPr/>
    </dgm:pt>
    <dgm:pt modelId="{C872B217-6B64-4A6C-9284-53D171CF53F7}" type="pres">
      <dgm:prSet presAssocID="{097DE284-DB32-4BC2-A83A-3E25B1D9E0F8}" presName="BalanceSpacing1" presStyleCnt="0"/>
      <dgm:spPr/>
    </dgm:pt>
    <dgm:pt modelId="{92EBA134-D28C-4B11-BD8E-92AFBF51A02D}" type="pres">
      <dgm:prSet presAssocID="{3C746770-7D40-4B14-982F-D4CAA39BDF0F}" presName="Accent1Text" presStyleLbl="node1" presStyleIdx="5" presStyleCnt="14" custLinFactNeighborX="-25710" custLinFactNeighborY="2576"/>
      <dgm:spPr/>
    </dgm:pt>
    <dgm:pt modelId="{E58615D6-1933-40D6-AF51-DBD7E26D208B}" type="pres">
      <dgm:prSet presAssocID="{3C746770-7D40-4B14-982F-D4CAA39BDF0F}" presName="spaceBetweenRectangles" presStyleCnt="0"/>
      <dgm:spPr/>
    </dgm:pt>
    <dgm:pt modelId="{89C1FCAC-E89A-4C18-8DD9-53C210C986E7}" type="pres">
      <dgm:prSet presAssocID="{0D7ADB29-CFCC-4137-B987-AA950F9BD275}" presName="composite" presStyleCnt="0"/>
      <dgm:spPr/>
    </dgm:pt>
    <dgm:pt modelId="{CD6EBE96-8B4D-4430-A4CE-00D2845CC9DE}" type="pres">
      <dgm:prSet presAssocID="{0D7ADB29-CFCC-4137-B987-AA950F9BD275}" presName="Parent1" presStyleLbl="node1" presStyleIdx="6" presStyleCnt="14" custLinFactNeighborX="-25710" custLinFactNeighborY="-3340">
        <dgm:presLayoutVars>
          <dgm:chMax val="1"/>
          <dgm:chPref val="1"/>
          <dgm:bulletEnabled val="1"/>
        </dgm:presLayoutVars>
      </dgm:prSet>
      <dgm:spPr/>
    </dgm:pt>
    <dgm:pt modelId="{1415AD1F-6CC7-4E74-9D95-9532ECA1B843}" type="pres">
      <dgm:prSet presAssocID="{0D7ADB29-CFCC-4137-B987-AA950F9BD275}" presName="Childtext1" presStyleLbl="revTx" presStyleIdx="3" presStyleCnt="7">
        <dgm:presLayoutVars>
          <dgm:chMax val="0"/>
          <dgm:chPref val="0"/>
          <dgm:bulletEnabled val="1"/>
        </dgm:presLayoutVars>
      </dgm:prSet>
      <dgm:spPr/>
    </dgm:pt>
    <dgm:pt modelId="{5FC70C0A-38D1-47A7-9C94-4E827C728D94}" type="pres">
      <dgm:prSet presAssocID="{0D7ADB29-CFCC-4137-B987-AA950F9BD275}" presName="BalanceSpacing" presStyleCnt="0"/>
      <dgm:spPr/>
    </dgm:pt>
    <dgm:pt modelId="{BBA99DAE-BD59-46B9-A3D0-D893E0ECE0F4}" type="pres">
      <dgm:prSet presAssocID="{0D7ADB29-CFCC-4137-B987-AA950F9BD275}" presName="BalanceSpacing1" presStyleCnt="0"/>
      <dgm:spPr/>
    </dgm:pt>
    <dgm:pt modelId="{BB870204-F0E5-4D3E-A658-5ADC9E8261FD}" type="pres">
      <dgm:prSet presAssocID="{539586B0-8636-452C-B94F-9653618D4E0E}" presName="Accent1Text" presStyleLbl="node1" presStyleIdx="7" presStyleCnt="14" custLinFactNeighborX="-25710" custLinFactNeighborY="2576"/>
      <dgm:spPr/>
    </dgm:pt>
    <dgm:pt modelId="{8F33A14D-302E-4ABC-9CAD-63F6DD510474}" type="pres">
      <dgm:prSet presAssocID="{539586B0-8636-452C-B94F-9653618D4E0E}" presName="spaceBetweenRectangles" presStyleCnt="0"/>
      <dgm:spPr/>
    </dgm:pt>
    <dgm:pt modelId="{27F38370-3048-4A4C-AF79-80F0CAF9961C}" type="pres">
      <dgm:prSet presAssocID="{26792840-B082-4683-802F-BD52D9A793AD}" presName="composite" presStyleCnt="0"/>
      <dgm:spPr/>
    </dgm:pt>
    <dgm:pt modelId="{E16CAE27-42F3-42B4-AF41-3227AFD60FCA}" type="pres">
      <dgm:prSet presAssocID="{26792840-B082-4683-802F-BD52D9A793AD}" presName="Parent1" presStyleLbl="node1" presStyleIdx="8" presStyleCnt="14" custLinFactNeighborX="-28086" custLinFactNeighborY="-3340">
        <dgm:presLayoutVars>
          <dgm:chMax val="1"/>
          <dgm:chPref val="1"/>
          <dgm:bulletEnabled val="1"/>
        </dgm:presLayoutVars>
      </dgm:prSet>
      <dgm:spPr/>
    </dgm:pt>
    <dgm:pt modelId="{AC483ACC-16D0-4083-8DF5-0E58EAD61CFA}" type="pres">
      <dgm:prSet presAssocID="{26792840-B082-4683-802F-BD52D9A793AD}" presName="Childtext1" presStyleLbl="revTx" presStyleIdx="4" presStyleCnt="7">
        <dgm:presLayoutVars>
          <dgm:chMax val="0"/>
          <dgm:chPref val="0"/>
          <dgm:bulletEnabled val="1"/>
        </dgm:presLayoutVars>
      </dgm:prSet>
      <dgm:spPr/>
    </dgm:pt>
    <dgm:pt modelId="{C30A22EF-9492-4155-873B-C7C044C83974}" type="pres">
      <dgm:prSet presAssocID="{26792840-B082-4683-802F-BD52D9A793AD}" presName="BalanceSpacing" presStyleCnt="0"/>
      <dgm:spPr/>
    </dgm:pt>
    <dgm:pt modelId="{A0ED0946-4B04-4D51-A1CD-101AA6B74654}" type="pres">
      <dgm:prSet presAssocID="{26792840-B082-4683-802F-BD52D9A793AD}" presName="BalanceSpacing1" presStyleCnt="0"/>
      <dgm:spPr/>
    </dgm:pt>
    <dgm:pt modelId="{83DED3C5-1E08-44FD-AAE2-A491F61F99E7}" type="pres">
      <dgm:prSet presAssocID="{2A651BF2-99F6-46C3-829F-59608F432CBA}" presName="Accent1Text" presStyleLbl="node1" presStyleIdx="9" presStyleCnt="14" custLinFactNeighborX="-25710" custLinFactNeighborY="-3340"/>
      <dgm:spPr/>
    </dgm:pt>
    <dgm:pt modelId="{D236AF2B-DFC2-4362-ACDB-E9FC584AE976}" type="pres">
      <dgm:prSet presAssocID="{2A651BF2-99F6-46C3-829F-59608F432CBA}" presName="spaceBetweenRectangles" presStyleCnt="0"/>
      <dgm:spPr/>
    </dgm:pt>
    <dgm:pt modelId="{A7C86166-9FF5-4776-9418-9DAC25EEC8A4}" type="pres">
      <dgm:prSet presAssocID="{F8933282-B38D-45E4-A7C6-2654CDA6ED17}" presName="composite" presStyleCnt="0"/>
      <dgm:spPr/>
    </dgm:pt>
    <dgm:pt modelId="{0D1E5FE6-6CB0-4242-9B6B-EBDB4D5FE934}" type="pres">
      <dgm:prSet presAssocID="{F8933282-B38D-45E4-A7C6-2654CDA6ED17}" presName="Parent1" presStyleLbl="node1" presStyleIdx="10" presStyleCnt="14" custLinFactNeighborX="-28086" custLinFactNeighborY="-3340">
        <dgm:presLayoutVars>
          <dgm:chMax val="1"/>
          <dgm:chPref val="1"/>
          <dgm:bulletEnabled val="1"/>
        </dgm:presLayoutVars>
      </dgm:prSet>
      <dgm:spPr/>
    </dgm:pt>
    <dgm:pt modelId="{8B2D043C-295A-44D4-B422-CEA3B11A98B5}" type="pres">
      <dgm:prSet presAssocID="{F8933282-B38D-45E4-A7C6-2654CDA6ED17}" presName="Childtext1" presStyleLbl="revTx" presStyleIdx="5" presStyleCnt="7">
        <dgm:presLayoutVars>
          <dgm:chMax val="0"/>
          <dgm:chPref val="0"/>
          <dgm:bulletEnabled val="1"/>
        </dgm:presLayoutVars>
      </dgm:prSet>
      <dgm:spPr/>
    </dgm:pt>
    <dgm:pt modelId="{C945C751-F256-4367-AD9E-4B66C03FC0F2}" type="pres">
      <dgm:prSet presAssocID="{F8933282-B38D-45E4-A7C6-2654CDA6ED17}" presName="BalanceSpacing" presStyleCnt="0"/>
      <dgm:spPr/>
    </dgm:pt>
    <dgm:pt modelId="{88A12380-F32A-4B9B-A0B8-E8DFF4ECCB1C}" type="pres">
      <dgm:prSet presAssocID="{F8933282-B38D-45E4-A7C6-2654CDA6ED17}" presName="BalanceSpacing1" presStyleCnt="0"/>
      <dgm:spPr/>
    </dgm:pt>
    <dgm:pt modelId="{7B27B287-5EA6-4A78-A03D-D1C3EC27BA21}" type="pres">
      <dgm:prSet presAssocID="{47A7A5D4-21E1-4A65-82C1-DED07F606F2D}" presName="Accent1Text" presStyleLbl="node1" presStyleIdx="11" presStyleCnt="14" custLinFactNeighborX="-28086" custLinFactNeighborY="-3340"/>
      <dgm:spPr/>
    </dgm:pt>
    <dgm:pt modelId="{9369D312-B70E-4CE0-BF5A-21B7EABBA00A}" type="pres">
      <dgm:prSet presAssocID="{47A7A5D4-21E1-4A65-82C1-DED07F606F2D}" presName="spaceBetweenRectangles" presStyleCnt="0"/>
      <dgm:spPr/>
    </dgm:pt>
    <dgm:pt modelId="{17FB3D0D-6296-4585-9E60-3510671BD5B8}" type="pres">
      <dgm:prSet presAssocID="{A818A09A-533B-4E81-B12E-AC44554FF995}" presName="composite" presStyleCnt="0"/>
      <dgm:spPr/>
    </dgm:pt>
    <dgm:pt modelId="{E60A6983-7163-4A99-AC68-B594941D66B8}" type="pres">
      <dgm:prSet presAssocID="{A818A09A-533B-4E81-B12E-AC44554FF995}" presName="Parent1" presStyleLbl="node1" presStyleIdx="12" presStyleCnt="14">
        <dgm:presLayoutVars>
          <dgm:chMax val="1"/>
          <dgm:chPref val="1"/>
          <dgm:bulletEnabled val="1"/>
        </dgm:presLayoutVars>
      </dgm:prSet>
      <dgm:spPr/>
    </dgm:pt>
    <dgm:pt modelId="{0CB537F5-6AA9-4328-91CB-F3D05E799224}" type="pres">
      <dgm:prSet presAssocID="{A818A09A-533B-4E81-B12E-AC44554FF995}" presName="Childtext1" presStyleLbl="revTx" presStyleIdx="6" presStyleCnt="7">
        <dgm:presLayoutVars>
          <dgm:chMax val="0"/>
          <dgm:chPref val="0"/>
          <dgm:bulletEnabled val="1"/>
        </dgm:presLayoutVars>
      </dgm:prSet>
      <dgm:spPr/>
    </dgm:pt>
    <dgm:pt modelId="{DC71355A-EEB7-4A62-9D0E-C8228AEE56F4}" type="pres">
      <dgm:prSet presAssocID="{A818A09A-533B-4E81-B12E-AC44554FF995}" presName="BalanceSpacing" presStyleCnt="0"/>
      <dgm:spPr/>
    </dgm:pt>
    <dgm:pt modelId="{B0750AED-65F7-4707-A4BD-6246E6E5EE73}" type="pres">
      <dgm:prSet presAssocID="{A818A09A-533B-4E81-B12E-AC44554FF995}" presName="BalanceSpacing1" presStyleCnt="0"/>
      <dgm:spPr/>
    </dgm:pt>
    <dgm:pt modelId="{B760F970-3D7D-45CC-A71D-972E197FE6EF}" type="pres">
      <dgm:prSet presAssocID="{1FEAC829-E229-4617-84E8-5D3C16B4A600}" presName="Accent1Text" presStyleLbl="node1" presStyleIdx="13" presStyleCnt="14"/>
      <dgm:spPr/>
    </dgm:pt>
  </dgm:ptLst>
  <dgm:cxnLst>
    <dgm:cxn modelId="{5B24F608-7384-4062-B162-8E4AF7D028BE}" srcId="{34C09404-CCCF-4DD8-895C-AB34C434079D}" destId="{0D7ADB29-CFCC-4137-B987-AA950F9BD275}" srcOrd="3" destOrd="0" parTransId="{922E785D-6DA6-456D-B369-BD42D1A08E29}" sibTransId="{539586B0-8636-452C-B94F-9653618D4E0E}"/>
    <dgm:cxn modelId="{44C73539-EAFB-431C-BEF3-2D573DD269A2}" type="presOf" srcId="{F8933282-B38D-45E4-A7C6-2654CDA6ED17}" destId="{0D1E5FE6-6CB0-4242-9B6B-EBDB4D5FE934}" srcOrd="0" destOrd="0" presId="urn:microsoft.com/office/officeart/2008/layout/AlternatingHexagons"/>
    <dgm:cxn modelId="{5B656A40-8B13-4971-8DBF-8F5E8842CB92}" srcId="{34C09404-CCCF-4DD8-895C-AB34C434079D}" destId="{ED2E0CD4-05D3-4191-9D84-997C68235201}" srcOrd="1" destOrd="0" parTransId="{7EB83E90-37A7-4515-80BC-1DEB50D526DC}" sibTransId="{72B1019D-870A-4B03-8350-7136D0ED55BB}"/>
    <dgm:cxn modelId="{C4C9575D-E440-4FCB-8B43-E8E8E0C03A3F}" type="presOf" srcId="{3C746770-7D40-4B14-982F-D4CAA39BDF0F}" destId="{92EBA134-D28C-4B11-BD8E-92AFBF51A02D}" srcOrd="0" destOrd="0" presId="urn:microsoft.com/office/officeart/2008/layout/AlternatingHexagons"/>
    <dgm:cxn modelId="{F95ABC46-19F0-49FE-A69E-4CE0BA4A60C5}" type="presOf" srcId="{6685E024-DBC0-4425-B4E4-17D584151E1E}" destId="{DDBC827F-51D8-4147-B186-60A994E12ECF}" srcOrd="0" destOrd="0" presId="urn:microsoft.com/office/officeart/2008/layout/AlternatingHexagons"/>
    <dgm:cxn modelId="{E2A72049-7016-462A-BF2B-98457059278D}" type="presOf" srcId="{34C09404-CCCF-4DD8-895C-AB34C434079D}" destId="{9AFC59CF-EEEC-441A-81D7-A55244CD1B46}" srcOrd="0" destOrd="0" presId="urn:microsoft.com/office/officeart/2008/layout/AlternatingHexagons"/>
    <dgm:cxn modelId="{84634E4F-9400-4C6C-9377-0ECD20427A5A}" srcId="{34C09404-CCCF-4DD8-895C-AB34C434079D}" destId="{097DE284-DB32-4BC2-A83A-3E25B1D9E0F8}" srcOrd="2" destOrd="0" parTransId="{13C25770-6CAE-46E7-9510-E00D52962DED}" sibTransId="{3C746770-7D40-4B14-982F-D4CAA39BDF0F}"/>
    <dgm:cxn modelId="{08A11272-6A70-421A-981B-24CE41BA08C3}" type="presOf" srcId="{26792840-B082-4683-802F-BD52D9A793AD}" destId="{E16CAE27-42F3-42B4-AF41-3227AFD60FCA}" srcOrd="0" destOrd="0" presId="urn:microsoft.com/office/officeart/2008/layout/AlternatingHexagons"/>
    <dgm:cxn modelId="{279BCD80-866C-4915-BCE4-185C89412541}" type="presOf" srcId="{539586B0-8636-452C-B94F-9653618D4E0E}" destId="{BB870204-F0E5-4D3E-A658-5ADC9E8261FD}" srcOrd="0" destOrd="0" presId="urn:microsoft.com/office/officeart/2008/layout/AlternatingHexagons"/>
    <dgm:cxn modelId="{49CB2685-6388-4C48-831A-294349A2DCBC}" type="presOf" srcId="{47A7A5D4-21E1-4A65-82C1-DED07F606F2D}" destId="{7B27B287-5EA6-4A78-A03D-D1C3EC27BA21}" srcOrd="0" destOrd="0" presId="urn:microsoft.com/office/officeart/2008/layout/AlternatingHexagons"/>
    <dgm:cxn modelId="{5EFF6C88-0FB7-4D64-AEC5-6DF7B3255171}" srcId="{34C09404-CCCF-4DD8-895C-AB34C434079D}" destId="{F8933282-B38D-45E4-A7C6-2654CDA6ED17}" srcOrd="5" destOrd="0" parTransId="{661E3736-31FA-4EB9-8369-C593E4FE6208}" sibTransId="{47A7A5D4-21E1-4A65-82C1-DED07F606F2D}"/>
    <dgm:cxn modelId="{19579897-322D-4FCE-9657-84B0EFC164FF}" type="presOf" srcId="{ADF1E1EA-D43A-4099-963C-C49B33494828}" destId="{0CB537F5-6AA9-4328-91CB-F3D05E799224}" srcOrd="0" destOrd="0" presId="urn:microsoft.com/office/officeart/2008/layout/AlternatingHexagons"/>
    <dgm:cxn modelId="{A9729B9C-8F37-4984-A269-08368A49CB68}" srcId="{34C09404-CCCF-4DD8-895C-AB34C434079D}" destId="{A818A09A-533B-4E81-B12E-AC44554FF995}" srcOrd="6" destOrd="0" parTransId="{CDE29954-6C91-48EB-ADDF-E4F4BCC98DCB}" sibTransId="{1FEAC829-E229-4617-84E8-5D3C16B4A600}"/>
    <dgm:cxn modelId="{7A851DC2-50BF-4A1D-9C36-DD3D1E5A78CC}" type="presOf" srcId="{0D7ADB29-CFCC-4137-B987-AA950F9BD275}" destId="{CD6EBE96-8B4D-4430-A4CE-00D2845CC9DE}" srcOrd="0" destOrd="0" presId="urn:microsoft.com/office/officeart/2008/layout/AlternatingHexagons"/>
    <dgm:cxn modelId="{2303EDD0-3125-478D-9BC0-9D70DF701209}" type="presOf" srcId="{2A651BF2-99F6-46C3-829F-59608F432CBA}" destId="{83DED3C5-1E08-44FD-AAE2-A491F61F99E7}" srcOrd="0" destOrd="0" presId="urn:microsoft.com/office/officeart/2008/layout/AlternatingHexagons"/>
    <dgm:cxn modelId="{552B50D6-A5B8-47D7-868E-74E411FCE15B}" type="presOf" srcId="{B4EC79BA-5687-454E-A3F2-D75AB729DD72}" destId="{1648FA4A-5A5F-45BD-952A-0302662E3592}" srcOrd="0" destOrd="0" presId="urn:microsoft.com/office/officeart/2008/layout/AlternatingHexagons"/>
    <dgm:cxn modelId="{826149DF-7B76-41A1-BCBB-F5D519B160AD}" type="presOf" srcId="{ED2E0CD4-05D3-4191-9D84-997C68235201}" destId="{C07ABF07-6746-46CD-BFC1-786EE11BBBF1}" srcOrd="0" destOrd="0" presId="urn:microsoft.com/office/officeart/2008/layout/AlternatingHexagons"/>
    <dgm:cxn modelId="{B3EC69DF-C414-4D78-8571-E71B9FB9E3E2}" type="presOf" srcId="{1FEAC829-E229-4617-84E8-5D3C16B4A600}" destId="{B760F970-3D7D-45CC-A71D-972E197FE6EF}" srcOrd="0" destOrd="0" presId="urn:microsoft.com/office/officeart/2008/layout/AlternatingHexagons"/>
    <dgm:cxn modelId="{EE3C57E0-6387-44F9-A7EA-69A231E46CEB}" srcId="{34C09404-CCCF-4DD8-895C-AB34C434079D}" destId="{6685E024-DBC0-4425-B4E4-17D584151E1E}" srcOrd="0" destOrd="0" parTransId="{AC9DA224-1B08-4D7D-9D6F-2B1EC294751D}" sibTransId="{B4EC79BA-5687-454E-A3F2-D75AB729DD72}"/>
    <dgm:cxn modelId="{777706E4-5A95-46CE-8E14-724088FC4145}" type="presOf" srcId="{A818A09A-533B-4E81-B12E-AC44554FF995}" destId="{E60A6983-7163-4A99-AC68-B594941D66B8}" srcOrd="0" destOrd="0" presId="urn:microsoft.com/office/officeart/2008/layout/AlternatingHexagons"/>
    <dgm:cxn modelId="{A941BCE5-90B1-4085-AFCF-D4EF9FE8770D}" srcId="{A818A09A-533B-4E81-B12E-AC44554FF995}" destId="{ADF1E1EA-D43A-4099-963C-C49B33494828}" srcOrd="0" destOrd="0" parTransId="{3843A381-9184-4A46-B19C-53EE68BD66DD}" sibTransId="{5E51DE46-8EC9-43A4-A1D2-A93553913C0C}"/>
    <dgm:cxn modelId="{2E69BDEB-437D-4FC6-925E-771FD5B9A168}" type="presOf" srcId="{097DE284-DB32-4BC2-A83A-3E25B1D9E0F8}" destId="{2BAEBF82-AACD-4D04-BA53-970B085E9D67}" srcOrd="0" destOrd="0" presId="urn:microsoft.com/office/officeart/2008/layout/AlternatingHexagons"/>
    <dgm:cxn modelId="{2658B9FC-6015-47A7-AE06-AFD4F0C960B9}" type="presOf" srcId="{72B1019D-870A-4B03-8350-7136D0ED55BB}" destId="{C8A55B6C-AC1C-4E99-8CF6-91535C074707}" srcOrd="0" destOrd="0" presId="urn:microsoft.com/office/officeart/2008/layout/AlternatingHexagons"/>
    <dgm:cxn modelId="{417C5FFD-3E98-4D49-8087-82A1578146A8}" srcId="{34C09404-CCCF-4DD8-895C-AB34C434079D}" destId="{26792840-B082-4683-802F-BD52D9A793AD}" srcOrd="4" destOrd="0" parTransId="{C52E65EC-510A-4166-A227-AB4A4848FB3C}" sibTransId="{2A651BF2-99F6-46C3-829F-59608F432CBA}"/>
    <dgm:cxn modelId="{F11BD957-7B4A-4B36-BC54-0ED668D9B1F2}" type="presParOf" srcId="{9AFC59CF-EEEC-441A-81D7-A55244CD1B46}" destId="{EFA83714-3F2D-4CC8-A50A-3BE1A263E332}" srcOrd="0" destOrd="0" presId="urn:microsoft.com/office/officeart/2008/layout/AlternatingHexagons"/>
    <dgm:cxn modelId="{3146329D-F90E-4C13-ACF0-238BA2EEA9CD}" type="presParOf" srcId="{EFA83714-3F2D-4CC8-A50A-3BE1A263E332}" destId="{DDBC827F-51D8-4147-B186-60A994E12ECF}" srcOrd="0" destOrd="0" presId="urn:microsoft.com/office/officeart/2008/layout/AlternatingHexagons"/>
    <dgm:cxn modelId="{DB8DDE3B-B225-42A8-B6D8-E1847436B9C4}" type="presParOf" srcId="{EFA83714-3F2D-4CC8-A50A-3BE1A263E332}" destId="{F763E136-50AD-45FD-A1E8-3A787F15C5FA}" srcOrd="1" destOrd="0" presId="urn:microsoft.com/office/officeart/2008/layout/AlternatingHexagons"/>
    <dgm:cxn modelId="{B99F9E82-9916-4D22-AAD9-042AD633267C}" type="presParOf" srcId="{EFA83714-3F2D-4CC8-A50A-3BE1A263E332}" destId="{B2186EAE-1203-4860-B2B8-A9BD2785FA92}" srcOrd="2" destOrd="0" presId="urn:microsoft.com/office/officeart/2008/layout/AlternatingHexagons"/>
    <dgm:cxn modelId="{8A2F3673-578E-4383-8654-4E681664C9B5}" type="presParOf" srcId="{EFA83714-3F2D-4CC8-A50A-3BE1A263E332}" destId="{3204C58F-043A-4671-8508-CDF52D924AF2}" srcOrd="3" destOrd="0" presId="urn:microsoft.com/office/officeart/2008/layout/AlternatingHexagons"/>
    <dgm:cxn modelId="{6E58E7BE-4130-4FC2-B7B5-CCAC422310DD}" type="presParOf" srcId="{EFA83714-3F2D-4CC8-A50A-3BE1A263E332}" destId="{1648FA4A-5A5F-45BD-952A-0302662E3592}" srcOrd="4" destOrd="0" presId="urn:microsoft.com/office/officeart/2008/layout/AlternatingHexagons"/>
    <dgm:cxn modelId="{9F7DCABC-A76F-47C0-B198-E42A102F7043}" type="presParOf" srcId="{9AFC59CF-EEEC-441A-81D7-A55244CD1B46}" destId="{85216A86-9318-466E-BCAB-3C5600037481}" srcOrd="1" destOrd="0" presId="urn:microsoft.com/office/officeart/2008/layout/AlternatingHexagons"/>
    <dgm:cxn modelId="{47D78866-763C-4C04-BF26-4884A1A439CF}" type="presParOf" srcId="{9AFC59CF-EEEC-441A-81D7-A55244CD1B46}" destId="{8186F2B0-53E0-4AB0-B1EA-F8B60DDD22A5}" srcOrd="2" destOrd="0" presId="urn:microsoft.com/office/officeart/2008/layout/AlternatingHexagons"/>
    <dgm:cxn modelId="{E53A4CEE-6B68-4649-BEBD-44CB92249C17}" type="presParOf" srcId="{8186F2B0-53E0-4AB0-B1EA-F8B60DDD22A5}" destId="{C07ABF07-6746-46CD-BFC1-786EE11BBBF1}" srcOrd="0" destOrd="0" presId="urn:microsoft.com/office/officeart/2008/layout/AlternatingHexagons"/>
    <dgm:cxn modelId="{3E8E6FDA-E5E2-4D02-991A-1EAE8E75E690}" type="presParOf" srcId="{8186F2B0-53E0-4AB0-B1EA-F8B60DDD22A5}" destId="{CEC0DFD9-E7FC-4E57-978B-881D720FD76A}" srcOrd="1" destOrd="0" presId="urn:microsoft.com/office/officeart/2008/layout/AlternatingHexagons"/>
    <dgm:cxn modelId="{34A056E5-FE50-4299-BDE4-56183EB1F3B9}" type="presParOf" srcId="{8186F2B0-53E0-4AB0-B1EA-F8B60DDD22A5}" destId="{F413E9F9-37A2-4874-ACBD-1E5863928983}" srcOrd="2" destOrd="0" presId="urn:microsoft.com/office/officeart/2008/layout/AlternatingHexagons"/>
    <dgm:cxn modelId="{B6D032CD-93E9-4828-8323-9305C110488A}" type="presParOf" srcId="{8186F2B0-53E0-4AB0-B1EA-F8B60DDD22A5}" destId="{D51C85F2-8DA0-4AAA-9808-800DD7B4FAFF}" srcOrd="3" destOrd="0" presId="urn:microsoft.com/office/officeart/2008/layout/AlternatingHexagons"/>
    <dgm:cxn modelId="{276F323C-148A-492F-B159-937A63FA1695}" type="presParOf" srcId="{8186F2B0-53E0-4AB0-B1EA-F8B60DDD22A5}" destId="{C8A55B6C-AC1C-4E99-8CF6-91535C074707}" srcOrd="4" destOrd="0" presId="urn:microsoft.com/office/officeart/2008/layout/AlternatingHexagons"/>
    <dgm:cxn modelId="{CB581A7D-4024-436A-93A7-903E8B04EFE7}" type="presParOf" srcId="{9AFC59CF-EEEC-441A-81D7-A55244CD1B46}" destId="{94A53244-CB40-416A-850A-10F5E99A6CA7}" srcOrd="3" destOrd="0" presId="urn:microsoft.com/office/officeart/2008/layout/AlternatingHexagons"/>
    <dgm:cxn modelId="{A4D75FAC-0C19-4638-BDA5-469BFDBDEDE7}" type="presParOf" srcId="{9AFC59CF-EEEC-441A-81D7-A55244CD1B46}" destId="{FA66294B-BBBF-4826-99CE-661B4295AFC0}" srcOrd="4" destOrd="0" presId="urn:microsoft.com/office/officeart/2008/layout/AlternatingHexagons"/>
    <dgm:cxn modelId="{98D443C7-60A3-4F9D-AB1C-FFB055E125FF}" type="presParOf" srcId="{FA66294B-BBBF-4826-99CE-661B4295AFC0}" destId="{2BAEBF82-AACD-4D04-BA53-970B085E9D67}" srcOrd="0" destOrd="0" presId="urn:microsoft.com/office/officeart/2008/layout/AlternatingHexagons"/>
    <dgm:cxn modelId="{54F846B7-9A20-45DC-AE77-67684008B209}" type="presParOf" srcId="{FA66294B-BBBF-4826-99CE-661B4295AFC0}" destId="{AB34027A-8581-42AF-BD65-3A0FDDC75DF4}" srcOrd="1" destOrd="0" presId="urn:microsoft.com/office/officeart/2008/layout/AlternatingHexagons"/>
    <dgm:cxn modelId="{4385B74D-3BAF-4D7A-9FF4-A9E55DDAEAA4}" type="presParOf" srcId="{FA66294B-BBBF-4826-99CE-661B4295AFC0}" destId="{74BCFE68-7AF0-4AB3-8571-28A7DA3794B5}" srcOrd="2" destOrd="0" presId="urn:microsoft.com/office/officeart/2008/layout/AlternatingHexagons"/>
    <dgm:cxn modelId="{06DA7D74-768C-42E7-9616-E4AAB22A5DBF}" type="presParOf" srcId="{FA66294B-BBBF-4826-99CE-661B4295AFC0}" destId="{C872B217-6B64-4A6C-9284-53D171CF53F7}" srcOrd="3" destOrd="0" presId="urn:microsoft.com/office/officeart/2008/layout/AlternatingHexagons"/>
    <dgm:cxn modelId="{C99BF848-E2FD-4F67-8BF5-1E8DB39A648D}" type="presParOf" srcId="{FA66294B-BBBF-4826-99CE-661B4295AFC0}" destId="{92EBA134-D28C-4B11-BD8E-92AFBF51A02D}" srcOrd="4" destOrd="0" presId="urn:microsoft.com/office/officeart/2008/layout/AlternatingHexagons"/>
    <dgm:cxn modelId="{F411E2BD-A0FB-4C35-911E-3FDAE5D4CAEF}" type="presParOf" srcId="{9AFC59CF-EEEC-441A-81D7-A55244CD1B46}" destId="{E58615D6-1933-40D6-AF51-DBD7E26D208B}" srcOrd="5" destOrd="0" presId="urn:microsoft.com/office/officeart/2008/layout/AlternatingHexagons"/>
    <dgm:cxn modelId="{C53DC43A-0618-4C94-A2B0-62B3A07FE9EF}" type="presParOf" srcId="{9AFC59CF-EEEC-441A-81D7-A55244CD1B46}" destId="{89C1FCAC-E89A-4C18-8DD9-53C210C986E7}" srcOrd="6" destOrd="0" presId="urn:microsoft.com/office/officeart/2008/layout/AlternatingHexagons"/>
    <dgm:cxn modelId="{796392F7-5E80-4599-AF08-8DB02D47C382}" type="presParOf" srcId="{89C1FCAC-E89A-4C18-8DD9-53C210C986E7}" destId="{CD6EBE96-8B4D-4430-A4CE-00D2845CC9DE}" srcOrd="0" destOrd="0" presId="urn:microsoft.com/office/officeart/2008/layout/AlternatingHexagons"/>
    <dgm:cxn modelId="{48729DE7-E1DC-4AAB-906F-E67737B67AC2}" type="presParOf" srcId="{89C1FCAC-E89A-4C18-8DD9-53C210C986E7}" destId="{1415AD1F-6CC7-4E74-9D95-9532ECA1B843}" srcOrd="1" destOrd="0" presId="urn:microsoft.com/office/officeart/2008/layout/AlternatingHexagons"/>
    <dgm:cxn modelId="{0F2DBA50-B83B-4C1F-823E-E39D71CFBC00}" type="presParOf" srcId="{89C1FCAC-E89A-4C18-8DD9-53C210C986E7}" destId="{5FC70C0A-38D1-47A7-9C94-4E827C728D94}" srcOrd="2" destOrd="0" presId="urn:microsoft.com/office/officeart/2008/layout/AlternatingHexagons"/>
    <dgm:cxn modelId="{A6967CF8-FE02-4921-95B7-9F143BFDF209}" type="presParOf" srcId="{89C1FCAC-E89A-4C18-8DD9-53C210C986E7}" destId="{BBA99DAE-BD59-46B9-A3D0-D893E0ECE0F4}" srcOrd="3" destOrd="0" presId="urn:microsoft.com/office/officeart/2008/layout/AlternatingHexagons"/>
    <dgm:cxn modelId="{C4EA60BA-883B-4EA5-80CB-AFFA5226C938}" type="presParOf" srcId="{89C1FCAC-E89A-4C18-8DD9-53C210C986E7}" destId="{BB870204-F0E5-4D3E-A658-5ADC9E8261FD}" srcOrd="4" destOrd="0" presId="urn:microsoft.com/office/officeart/2008/layout/AlternatingHexagons"/>
    <dgm:cxn modelId="{5CD2AC54-4E2F-4925-8124-1C322AFCBBA3}" type="presParOf" srcId="{9AFC59CF-EEEC-441A-81D7-A55244CD1B46}" destId="{8F33A14D-302E-4ABC-9CAD-63F6DD510474}" srcOrd="7" destOrd="0" presId="urn:microsoft.com/office/officeart/2008/layout/AlternatingHexagons"/>
    <dgm:cxn modelId="{607E58EE-25FA-4D13-A4E3-60E515FCDBA7}" type="presParOf" srcId="{9AFC59CF-EEEC-441A-81D7-A55244CD1B46}" destId="{27F38370-3048-4A4C-AF79-80F0CAF9961C}" srcOrd="8" destOrd="0" presId="urn:microsoft.com/office/officeart/2008/layout/AlternatingHexagons"/>
    <dgm:cxn modelId="{42FAE2DF-A897-4745-B819-A406829F154F}" type="presParOf" srcId="{27F38370-3048-4A4C-AF79-80F0CAF9961C}" destId="{E16CAE27-42F3-42B4-AF41-3227AFD60FCA}" srcOrd="0" destOrd="0" presId="urn:microsoft.com/office/officeart/2008/layout/AlternatingHexagons"/>
    <dgm:cxn modelId="{AF5EE3C2-5ADD-4FD2-B8E7-00D3A0C9E5E8}" type="presParOf" srcId="{27F38370-3048-4A4C-AF79-80F0CAF9961C}" destId="{AC483ACC-16D0-4083-8DF5-0E58EAD61CFA}" srcOrd="1" destOrd="0" presId="urn:microsoft.com/office/officeart/2008/layout/AlternatingHexagons"/>
    <dgm:cxn modelId="{09A1838C-AA24-402E-9063-9FB2F9800F01}" type="presParOf" srcId="{27F38370-3048-4A4C-AF79-80F0CAF9961C}" destId="{C30A22EF-9492-4155-873B-C7C044C83974}" srcOrd="2" destOrd="0" presId="urn:microsoft.com/office/officeart/2008/layout/AlternatingHexagons"/>
    <dgm:cxn modelId="{E87331B9-B7AB-4152-B6CB-09CFCA987664}" type="presParOf" srcId="{27F38370-3048-4A4C-AF79-80F0CAF9961C}" destId="{A0ED0946-4B04-4D51-A1CD-101AA6B74654}" srcOrd="3" destOrd="0" presId="urn:microsoft.com/office/officeart/2008/layout/AlternatingHexagons"/>
    <dgm:cxn modelId="{9B4EFE67-9BCC-467E-9959-5EB6F2FEE852}" type="presParOf" srcId="{27F38370-3048-4A4C-AF79-80F0CAF9961C}" destId="{83DED3C5-1E08-44FD-AAE2-A491F61F99E7}" srcOrd="4" destOrd="0" presId="urn:microsoft.com/office/officeart/2008/layout/AlternatingHexagons"/>
    <dgm:cxn modelId="{F152F452-2AB8-466C-8D0D-9C082B8115F3}" type="presParOf" srcId="{9AFC59CF-EEEC-441A-81D7-A55244CD1B46}" destId="{D236AF2B-DFC2-4362-ACDB-E9FC584AE976}" srcOrd="9" destOrd="0" presId="urn:microsoft.com/office/officeart/2008/layout/AlternatingHexagons"/>
    <dgm:cxn modelId="{104F95E7-FBC0-49F9-BDB6-9B98940AE3EF}" type="presParOf" srcId="{9AFC59CF-EEEC-441A-81D7-A55244CD1B46}" destId="{A7C86166-9FF5-4776-9418-9DAC25EEC8A4}" srcOrd="10" destOrd="0" presId="urn:microsoft.com/office/officeart/2008/layout/AlternatingHexagons"/>
    <dgm:cxn modelId="{6681D26B-92F6-4DEE-AD6A-C8D57E63B131}" type="presParOf" srcId="{A7C86166-9FF5-4776-9418-9DAC25EEC8A4}" destId="{0D1E5FE6-6CB0-4242-9B6B-EBDB4D5FE934}" srcOrd="0" destOrd="0" presId="urn:microsoft.com/office/officeart/2008/layout/AlternatingHexagons"/>
    <dgm:cxn modelId="{4015A6D6-9FC8-4BC5-8BB1-F7B4F7405C62}" type="presParOf" srcId="{A7C86166-9FF5-4776-9418-9DAC25EEC8A4}" destId="{8B2D043C-295A-44D4-B422-CEA3B11A98B5}" srcOrd="1" destOrd="0" presId="urn:microsoft.com/office/officeart/2008/layout/AlternatingHexagons"/>
    <dgm:cxn modelId="{95841F08-1B5D-4C27-80D0-903E18E03F1E}" type="presParOf" srcId="{A7C86166-9FF5-4776-9418-9DAC25EEC8A4}" destId="{C945C751-F256-4367-AD9E-4B66C03FC0F2}" srcOrd="2" destOrd="0" presId="urn:microsoft.com/office/officeart/2008/layout/AlternatingHexagons"/>
    <dgm:cxn modelId="{AD473D84-EE4F-44C5-924A-9D193250DF67}" type="presParOf" srcId="{A7C86166-9FF5-4776-9418-9DAC25EEC8A4}" destId="{88A12380-F32A-4B9B-A0B8-E8DFF4ECCB1C}" srcOrd="3" destOrd="0" presId="urn:microsoft.com/office/officeart/2008/layout/AlternatingHexagons"/>
    <dgm:cxn modelId="{E375282D-04C6-43AD-A8CF-29D284F546CC}" type="presParOf" srcId="{A7C86166-9FF5-4776-9418-9DAC25EEC8A4}" destId="{7B27B287-5EA6-4A78-A03D-D1C3EC27BA21}" srcOrd="4" destOrd="0" presId="urn:microsoft.com/office/officeart/2008/layout/AlternatingHexagons"/>
    <dgm:cxn modelId="{3E4C247F-2030-4EDB-9A41-83657A508198}" type="presParOf" srcId="{9AFC59CF-EEEC-441A-81D7-A55244CD1B46}" destId="{9369D312-B70E-4CE0-BF5A-21B7EABBA00A}" srcOrd="11" destOrd="0" presId="urn:microsoft.com/office/officeart/2008/layout/AlternatingHexagons"/>
    <dgm:cxn modelId="{0E3E5B36-8B29-4F2F-BA9D-89E3079BC51D}" type="presParOf" srcId="{9AFC59CF-EEEC-441A-81D7-A55244CD1B46}" destId="{17FB3D0D-6296-4585-9E60-3510671BD5B8}" srcOrd="12" destOrd="0" presId="urn:microsoft.com/office/officeart/2008/layout/AlternatingHexagons"/>
    <dgm:cxn modelId="{C8E4CAB6-CDF8-4937-B202-A681E2A6A7F7}" type="presParOf" srcId="{17FB3D0D-6296-4585-9E60-3510671BD5B8}" destId="{E60A6983-7163-4A99-AC68-B594941D66B8}" srcOrd="0" destOrd="0" presId="urn:microsoft.com/office/officeart/2008/layout/AlternatingHexagons"/>
    <dgm:cxn modelId="{1D57CF10-FBF4-4F9B-8635-272E4928E7F2}" type="presParOf" srcId="{17FB3D0D-6296-4585-9E60-3510671BD5B8}" destId="{0CB537F5-6AA9-4328-91CB-F3D05E799224}" srcOrd="1" destOrd="0" presId="urn:microsoft.com/office/officeart/2008/layout/AlternatingHexagons"/>
    <dgm:cxn modelId="{B5BCF9D5-4D09-426C-B51E-772C158CE572}" type="presParOf" srcId="{17FB3D0D-6296-4585-9E60-3510671BD5B8}" destId="{DC71355A-EEB7-4A62-9D0E-C8228AEE56F4}" srcOrd="2" destOrd="0" presId="urn:microsoft.com/office/officeart/2008/layout/AlternatingHexagons"/>
    <dgm:cxn modelId="{AE5F1B8C-F813-4D30-A5B4-B0C2E779E1F1}" type="presParOf" srcId="{17FB3D0D-6296-4585-9E60-3510671BD5B8}" destId="{B0750AED-65F7-4707-A4BD-6246E6E5EE73}" srcOrd="3" destOrd="0" presId="urn:microsoft.com/office/officeart/2008/layout/AlternatingHexagons"/>
    <dgm:cxn modelId="{309B7A96-C4EE-48AF-B2A7-E970593C49C2}" type="presParOf" srcId="{17FB3D0D-6296-4585-9E60-3510671BD5B8}" destId="{B760F970-3D7D-45CC-A71D-972E197FE6E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5AE52-2356-443D-A42B-03DF1A689D35}">
      <dsp:nvSpPr>
        <dsp:cNvPr id="0" name=""/>
        <dsp:cNvSpPr/>
      </dsp:nvSpPr>
      <dsp:spPr>
        <a:xfrm>
          <a:off x="46" y="169040"/>
          <a:ext cx="4494410" cy="1774884"/>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Outward focused strategy for creating change</a:t>
          </a:r>
          <a:endParaRPr lang="en-AU" sz="3700" kern="1200" dirty="0"/>
        </a:p>
      </dsp:txBody>
      <dsp:txXfrm>
        <a:off x="46" y="169040"/>
        <a:ext cx="4494410" cy="1774884"/>
      </dsp:txXfrm>
    </dsp:sp>
    <dsp:sp modelId="{263CD399-0E41-4C8F-9860-5F2E7CE72425}">
      <dsp:nvSpPr>
        <dsp:cNvPr id="0" name=""/>
        <dsp:cNvSpPr/>
      </dsp:nvSpPr>
      <dsp:spPr>
        <a:xfrm>
          <a:off x="46" y="1943924"/>
          <a:ext cx="4494410" cy="198051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a:t>Civil Society Strategy for a New Economy </a:t>
          </a:r>
          <a:endParaRPr lang="en-AU" sz="3700" kern="1200" dirty="0"/>
        </a:p>
      </dsp:txBody>
      <dsp:txXfrm>
        <a:off x="46" y="1943924"/>
        <a:ext cx="4494410" cy="1980517"/>
      </dsp:txXfrm>
    </dsp:sp>
    <dsp:sp modelId="{1BAC9696-13E1-49DF-9FF3-C3E7ED534BB4}">
      <dsp:nvSpPr>
        <dsp:cNvPr id="0" name=""/>
        <dsp:cNvSpPr/>
      </dsp:nvSpPr>
      <dsp:spPr>
        <a:xfrm>
          <a:off x="5123675" y="169040"/>
          <a:ext cx="4494410" cy="1774884"/>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a:t>Inward looking – ‘business plan’</a:t>
          </a:r>
          <a:endParaRPr lang="en-AU" sz="3700" kern="1200"/>
        </a:p>
      </dsp:txBody>
      <dsp:txXfrm>
        <a:off x="5123675" y="169040"/>
        <a:ext cx="4494410" cy="1774884"/>
      </dsp:txXfrm>
    </dsp:sp>
    <dsp:sp modelId="{9616522B-F41D-471F-AABE-2272A6EC6630}">
      <dsp:nvSpPr>
        <dsp:cNvPr id="0" name=""/>
        <dsp:cNvSpPr/>
      </dsp:nvSpPr>
      <dsp:spPr>
        <a:xfrm>
          <a:off x="5123675" y="1943924"/>
          <a:ext cx="4494410" cy="198051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a:t>NENA Operational Strategy</a:t>
          </a:r>
          <a:endParaRPr lang="en-AU" sz="3700" kern="1200" dirty="0"/>
        </a:p>
      </dsp:txBody>
      <dsp:txXfrm>
        <a:off x="5123675" y="1943924"/>
        <a:ext cx="4494410" cy="198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5AE52-2356-443D-A42B-03DF1A689D35}">
      <dsp:nvSpPr>
        <dsp:cNvPr id="0" name=""/>
        <dsp:cNvSpPr/>
      </dsp:nvSpPr>
      <dsp:spPr>
        <a:xfrm>
          <a:off x="46" y="169040"/>
          <a:ext cx="4494410" cy="1774884"/>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a:t>Outward focused strategy for change</a:t>
          </a:r>
          <a:endParaRPr lang="en-AU" sz="3700" kern="1200"/>
        </a:p>
      </dsp:txBody>
      <dsp:txXfrm>
        <a:off x="46" y="169040"/>
        <a:ext cx="4494410" cy="1774884"/>
      </dsp:txXfrm>
    </dsp:sp>
    <dsp:sp modelId="{263CD399-0E41-4C8F-9860-5F2E7CE72425}">
      <dsp:nvSpPr>
        <dsp:cNvPr id="0" name=""/>
        <dsp:cNvSpPr/>
      </dsp:nvSpPr>
      <dsp:spPr>
        <a:xfrm>
          <a:off x="46" y="1943924"/>
          <a:ext cx="4494410" cy="198051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a:t>Civil Society Strategy for a New Economy </a:t>
          </a:r>
          <a:endParaRPr lang="en-AU" sz="3700" kern="1200" dirty="0"/>
        </a:p>
      </dsp:txBody>
      <dsp:txXfrm>
        <a:off x="46" y="1943924"/>
        <a:ext cx="4494410" cy="1980517"/>
      </dsp:txXfrm>
    </dsp:sp>
    <dsp:sp modelId="{1BAC9696-13E1-49DF-9FF3-C3E7ED534BB4}">
      <dsp:nvSpPr>
        <dsp:cNvPr id="0" name=""/>
        <dsp:cNvSpPr/>
      </dsp:nvSpPr>
      <dsp:spPr>
        <a:xfrm>
          <a:off x="5123675" y="169040"/>
          <a:ext cx="4494410" cy="1774884"/>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a:t>Inward looking – ‘business plan’</a:t>
          </a:r>
          <a:endParaRPr lang="en-AU" sz="3700" kern="1200"/>
        </a:p>
      </dsp:txBody>
      <dsp:txXfrm>
        <a:off x="5123675" y="169040"/>
        <a:ext cx="4494410" cy="1774884"/>
      </dsp:txXfrm>
    </dsp:sp>
    <dsp:sp modelId="{9616522B-F41D-471F-AABE-2272A6EC6630}">
      <dsp:nvSpPr>
        <dsp:cNvPr id="0" name=""/>
        <dsp:cNvSpPr/>
      </dsp:nvSpPr>
      <dsp:spPr>
        <a:xfrm>
          <a:off x="5123675" y="1943924"/>
          <a:ext cx="4494410" cy="198051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a:t>NENA Operational Strategy</a:t>
          </a:r>
          <a:endParaRPr lang="en-AU" sz="3700" kern="1200" dirty="0"/>
        </a:p>
      </dsp:txBody>
      <dsp:txXfrm>
        <a:off x="5123675" y="1943924"/>
        <a:ext cx="4494410" cy="198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C827F-51D8-4147-B186-60A994E12ECF}">
      <dsp:nvSpPr>
        <dsp:cNvPr id="0" name=""/>
        <dsp:cNvSpPr/>
      </dsp:nvSpPr>
      <dsp:spPr>
        <a:xfrm rot="5400000">
          <a:off x="3842552" y="167607"/>
          <a:ext cx="952580" cy="828745"/>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Food</a:t>
          </a:r>
        </a:p>
      </dsp:txBody>
      <dsp:txXfrm rot="-5400000">
        <a:off x="4033615" y="254134"/>
        <a:ext cx="570453" cy="655692"/>
      </dsp:txXfrm>
    </dsp:sp>
    <dsp:sp modelId="{F763E136-50AD-45FD-A1E8-3A787F15C5FA}">
      <dsp:nvSpPr>
        <dsp:cNvPr id="0" name=""/>
        <dsp:cNvSpPr/>
      </dsp:nvSpPr>
      <dsp:spPr>
        <a:xfrm>
          <a:off x="4949721" y="193984"/>
          <a:ext cx="1063080" cy="571548"/>
        </a:xfrm>
        <a:prstGeom prst="rect">
          <a:avLst/>
        </a:prstGeom>
        <a:noFill/>
        <a:ln>
          <a:noFill/>
        </a:ln>
        <a:effectLst/>
      </dsp:spPr>
      <dsp:style>
        <a:lnRef idx="0">
          <a:scrgbClr r="0" g="0" b="0"/>
        </a:lnRef>
        <a:fillRef idx="0">
          <a:scrgbClr r="0" g="0" b="0"/>
        </a:fillRef>
        <a:effectRef idx="0">
          <a:scrgbClr r="0" g="0" b="0"/>
        </a:effectRef>
        <a:fontRef idx="minor"/>
      </dsp:style>
    </dsp:sp>
    <dsp:sp modelId="{1648FA4A-5A5F-45BD-952A-0302662E3592}">
      <dsp:nvSpPr>
        <dsp:cNvPr id="0" name=""/>
        <dsp:cNvSpPr/>
      </dsp:nvSpPr>
      <dsp:spPr>
        <a:xfrm rot="5400000">
          <a:off x="2925794" y="89924"/>
          <a:ext cx="952580" cy="828745"/>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kern="1200" dirty="0"/>
            <a:t>Ecological</a:t>
          </a:r>
        </a:p>
      </dsp:txBody>
      <dsp:txXfrm rot="-5400000">
        <a:off x="3116857" y="176451"/>
        <a:ext cx="570453" cy="655692"/>
      </dsp:txXfrm>
    </dsp:sp>
    <dsp:sp modelId="{C07ABF07-6746-46CD-BFC1-786EE11BBBF1}">
      <dsp:nvSpPr>
        <dsp:cNvPr id="0" name=""/>
        <dsp:cNvSpPr/>
      </dsp:nvSpPr>
      <dsp:spPr>
        <a:xfrm rot="5400000">
          <a:off x="3371602" y="898475"/>
          <a:ext cx="952580" cy="828745"/>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Energy</a:t>
          </a:r>
        </a:p>
      </dsp:txBody>
      <dsp:txXfrm rot="-5400000">
        <a:off x="3562665" y="985002"/>
        <a:ext cx="570453" cy="655692"/>
      </dsp:txXfrm>
    </dsp:sp>
    <dsp:sp modelId="{CEC0DFD9-E7FC-4E57-978B-881D720FD76A}">
      <dsp:nvSpPr>
        <dsp:cNvPr id="0" name=""/>
        <dsp:cNvSpPr/>
      </dsp:nvSpPr>
      <dsp:spPr>
        <a:xfrm>
          <a:off x="2583510" y="1002535"/>
          <a:ext cx="1028787" cy="571548"/>
        </a:xfrm>
        <a:prstGeom prst="rect">
          <a:avLst/>
        </a:prstGeom>
        <a:noFill/>
        <a:ln>
          <a:noFill/>
        </a:ln>
        <a:effectLst/>
      </dsp:spPr>
      <dsp:style>
        <a:lnRef idx="0">
          <a:scrgbClr r="0" g="0" b="0"/>
        </a:lnRef>
        <a:fillRef idx="0">
          <a:scrgbClr r="0" g="0" b="0"/>
        </a:fillRef>
        <a:effectRef idx="0">
          <a:scrgbClr r="0" g="0" b="0"/>
        </a:effectRef>
        <a:fontRef idx="minor"/>
      </dsp:style>
    </dsp:sp>
    <dsp:sp modelId="{C8A55B6C-AC1C-4E99-8CF6-91535C074707}">
      <dsp:nvSpPr>
        <dsp:cNvPr id="0" name=""/>
        <dsp:cNvSpPr/>
      </dsp:nvSpPr>
      <dsp:spPr>
        <a:xfrm rot="5400000">
          <a:off x="4275829" y="964127"/>
          <a:ext cx="952580" cy="828745"/>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n-AU" sz="700" kern="1200" dirty="0"/>
            <a:t>International </a:t>
          </a:r>
        </a:p>
      </dsp:txBody>
      <dsp:txXfrm rot="-5400000">
        <a:off x="4466892" y="1050654"/>
        <a:ext cx="570453" cy="655692"/>
      </dsp:txXfrm>
    </dsp:sp>
    <dsp:sp modelId="{2BAEBF82-AACD-4D04-BA53-970B085E9D67}">
      <dsp:nvSpPr>
        <dsp:cNvPr id="0" name=""/>
        <dsp:cNvSpPr/>
      </dsp:nvSpPr>
      <dsp:spPr>
        <a:xfrm rot="5400000">
          <a:off x="3784118" y="1707025"/>
          <a:ext cx="952580" cy="828745"/>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transport</a:t>
          </a:r>
        </a:p>
      </dsp:txBody>
      <dsp:txXfrm rot="-5400000">
        <a:off x="3975181" y="1793552"/>
        <a:ext cx="570453" cy="655692"/>
      </dsp:txXfrm>
    </dsp:sp>
    <dsp:sp modelId="{AB34027A-8581-42AF-BD65-3A0FDDC75DF4}">
      <dsp:nvSpPr>
        <dsp:cNvPr id="0" name=""/>
        <dsp:cNvSpPr/>
      </dsp:nvSpPr>
      <dsp:spPr>
        <a:xfrm>
          <a:off x="4949721" y="1811085"/>
          <a:ext cx="1063080" cy="571548"/>
        </a:xfrm>
        <a:prstGeom prst="rect">
          <a:avLst/>
        </a:prstGeom>
        <a:noFill/>
        <a:ln>
          <a:noFill/>
        </a:ln>
        <a:effectLst/>
      </dsp:spPr>
      <dsp:style>
        <a:lnRef idx="0">
          <a:scrgbClr r="0" g="0" b="0"/>
        </a:lnRef>
        <a:fillRef idx="0">
          <a:scrgbClr r="0" g="0" b="0"/>
        </a:fillRef>
        <a:effectRef idx="0">
          <a:scrgbClr r="0" g="0" b="0"/>
        </a:effectRef>
        <a:fontRef idx="minor"/>
      </dsp:style>
    </dsp:sp>
    <dsp:sp modelId="{92EBA134-D28C-4B11-BD8E-92AFBF51A02D}">
      <dsp:nvSpPr>
        <dsp:cNvPr id="0" name=""/>
        <dsp:cNvSpPr/>
      </dsp:nvSpPr>
      <dsp:spPr>
        <a:xfrm rot="5400000">
          <a:off x="2925794" y="1707025"/>
          <a:ext cx="952580" cy="828745"/>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3116857" y="1793552"/>
        <a:ext cx="570453" cy="655692"/>
      </dsp:txXfrm>
    </dsp:sp>
    <dsp:sp modelId="{CD6EBE96-8B4D-4430-A4CE-00D2845CC9DE}">
      <dsp:nvSpPr>
        <dsp:cNvPr id="0" name=""/>
        <dsp:cNvSpPr/>
      </dsp:nvSpPr>
      <dsp:spPr>
        <a:xfrm rot="5400000">
          <a:off x="3371602" y="2459221"/>
          <a:ext cx="952580" cy="828745"/>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Health</a:t>
          </a:r>
        </a:p>
      </dsp:txBody>
      <dsp:txXfrm rot="-5400000">
        <a:off x="3562665" y="2545748"/>
        <a:ext cx="570453" cy="655692"/>
      </dsp:txXfrm>
    </dsp:sp>
    <dsp:sp modelId="{1415AD1F-6CC7-4E74-9D95-9532ECA1B843}">
      <dsp:nvSpPr>
        <dsp:cNvPr id="0" name=""/>
        <dsp:cNvSpPr/>
      </dsp:nvSpPr>
      <dsp:spPr>
        <a:xfrm>
          <a:off x="2583510" y="2619636"/>
          <a:ext cx="1028787" cy="571548"/>
        </a:xfrm>
        <a:prstGeom prst="rect">
          <a:avLst/>
        </a:prstGeom>
        <a:noFill/>
        <a:ln>
          <a:noFill/>
        </a:ln>
        <a:effectLst/>
      </dsp:spPr>
      <dsp:style>
        <a:lnRef idx="0">
          <a:scrgbClr r="0" g="0" b="0"/>
        </a:lnRef>
        <a:fillRef idx="0">
          <a:scrgbClr r="0" g="0" b="0"/>
        </a:fillRef>
        <a:effectRef idx="0">
          <a:scrgbClr r="0" g="0" b="0"/>
        </a:effectRef>
        <a:fontRef idx="minor"/>
      </dsp:style>
    </dsp:sp>
    <dsp:sp modelId="{BB870204-F0E5-4D3E-A658-5ADC9E8261FD}">
      <dsp:nvSpPr>
        <dsp:cNvPr id="0" name=""/>
        <dsp:cNvSpPr/>
      </dsp:nvSpPr>
      <dsp:spPr>
        <a:xfrm rot="5400000">
          <a:off x="4266647" y="2515576"/>
          <a:ext cx="952580" cy="828745"/>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4457710" y="2602103"/>
        <a:ext cx="570453" cy="655692"/>
      </dsp:txXfrm>
    </dsp:sp>
    <dsp:sp modelId="{E16CAE27-42F3-42B4-AF41-3227AFD60FCA}">
      <dsp:nvSpPr>
        <dsp:cNvPr id="0" name=""/>
        <dsp:cNvSpPr/>
      </dsp:nvSpPr>
      <dsp:spPr>
        <a:xfrm rot="5400000">
          <a:off x="3801148" y="3267772"/>
          <a:ext cx="952580" cy="828745"/>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First Nations</a:t>
          </a:r>
        </a:p>
      </dsp:txBody>
      <dsp:txXfrm rot="-5400000">
        <a:off x="3992211" y="3354299"/>
        <a:ext cx="570453" cy="655692"/>
      </dsp:txXfrm>
    </dsp:sp>
    <dsp:sp modelId="{AC483ACC-16D0-4083-8DF5-0E58EAD61CFA}">
      <dsp:nvSpPr>
        <dsp:cNvPr id="0" name=""/>
        <dsp:cNvSpPr/>
      </dsp:nvSpPr>
      <dsp:spPr>
        <a:xfrm>
          <a:off x="4949721" y="3428186"/>
          <a:ext cx="1063080" cy="571548"/>
        </a:xfrm>
        <a:prstGeom prst="rect">
          <a:avLst/>
        </a:prstGeom>
        <a:noFill/>
        <a:ln>
          <a:noFill/>
        </a:ln>
        <a:effectLst/>
      </dsp:spPr>
      <dsp:style>
        <a:lnRef idx="0">
          <a:scrgbClr r="0" g="0" b="0"/>
        </a:lnRef>
        <a:fillRef idx="0">
          <a:scrgbClr r="0" g="0" b="0"/>
        </a:fillRef>
        <a:effectRef idx="0">
          <a:scrgbClr r="0" g="0" b="0"/>
        </a:effectRef>
        <a:fontRef idx="minor"/>
      </dsp:style>
    </dsp:sp>
    <dsp:sp modelId="{83DED3C5-1E08-44FD-AAE2-A491F61F99E7}">
      <dsp:nvSpPr>
        <dsp:cNvPr id="0" name=""/>
        <dsp:cNvSpPr/>
      </dsp:nvSpPr>
      <dsp:spPr>
        <a:xfrm rot="5400000">
          <a:off x="2925794" y="3267772"/>
          <a:ext cx="952580" cy="828745"/>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3116857" y="3354299"/>
        <a:ext cx="570453" cy="655692"/>
      </dsp:txXfrm>
    </dsp:sp>
    <dsp:sp modelId="{0D1E5FE6-6CB0-4242-9B6B-EBDB4D5FE934}">
      <dsp:nvSpPr>
        <dsp:cNvPr id="0" name=""/>
        <dsp:cNvSpPr/>
      </dsp:nvSpPr>
      <dsp:spPr>
        <a:xfrm rot="5400000">
          <a:off x="3351911" y="4076322"/>
          <a:ext cx="952580" cy="828745"/>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Faith</a:t>
          </a:r>
        </a:p>
      </dsp:txBody>
      <dsp:txXfrm rot="-5400000">
        <a:off x="3542974" y="4162849"/>
        <a:ext cx="570453" cy="655692"/>
      </dsp:txXfrm>
    </dsp:sp>
    <dsp:sp modelId="{8B2D043C-295A-44D4-B422-CEA3B11A98B5}">
      <dsp:nvSpPr>
        <dsp:cNvPr id="0" name=""/>
        <dsp:cNvSpPr/>
      </dsp:nvSpPr>
      <dsp:spPr>
        <a:xfrm>
          <a:off x="2583510" y="4236737"/>
          <a:ext cx="1028787" cy="571548"/>
        </a:xfrm>
        <a:prstGeom prst="rect">
          <a:avLst/>
        </a:prstGeom>
        <a:noFill/>
        <a:ln>
          <a:noFill/>
        </a:ln>
        <a:effectLst/>
      </dsp:spPr>
      <dsp:style>
        <a:lnRef idx="0">
          <a:scrgbClr r="0" g="0" b="0"/>
        </a:lnRef>
        <a:fillRef idx="0">
          <a:scrgbClr r="0" g="0" b="0"/>
        </a:fillRef>
        <a:effectRef idx="0">
          <a:scrgbClr r="0" g="0" b="0"/>
        </a:effectRef>
        <a:fontRef idx="minor"/>
      </dsp:style>
    </dsp:sp>
    <dsp:sp modelId="{7B27B287-5EA6-4A78-A03D-D1C3EC27BA21}">
      <dsp:nvSpPr>
        <dsp:cNvPr id="0" name=""/>
        <dsp:cNvSpPr/>
      </dsp:nvSpPr>
      <dsp:spPr>
        <a:xfrm rot="5400000">
          <a:off x="4246956" y="4076322"/>
          <a:ext cx="952580" cy="828745"/>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4438019" y="4162849"/>
        <a:ext cx="570453" cy="655692"/>
      </dsp:txXfrm>
    </dsp:sp>
    <dsp:sp modelId="{E60A6983-7163-4A99-AC68-B594941D66B8}">
      <dsp:nvSpPr>
        <dsp:cNvPr id="0" name=""/>
        <dsp:cNvSpPr/>
      </dsp:nvSpPr>
      <dsp:spPr>
        <a:xfrm rot="5400000">
          <a:off x="4033910" y="4916689"/>
          <a:ext cx="952580" cy="828745"/>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AU" sz="900" kern="1200" dirty="0"/>
        </a:p>
      </dsp:txBody>
      <dsp:txXfrm rot="-5400000">
        <a:off x="4224973" y="5003216"/>
        <a:ext cx="570453" cy="655692"/>
      </dsp:txXfrm>
    </dsp:sp>
    <dsp:sp modelId="{0CB537F5-6AA9-4328-91CB-F3D05E799224}">
      <dsp:nvSpPr>
        <dsp:cNvPr id="0" name=""/>
        <dsp:cNvSpPr/>
      </dsp:nvSpPr>
      <dsp:spPr>
        <a:xfrm>
          <a:off x="4949721" y="5045287"/>
          <a:ext cx="1063080" cy="571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n-AU" sz="900" kern="1200" dirty="0"/>
        </a:p>
      </dsp:txBody>
      <dsp:txXfrm>
        <a:off x="4949721" y="5045287"/>
        <a:ext cx="1063080" cy="571548"/>
      </dsp:txXfrm>
    </dsp:sp>
    <dsp:sp modelId="{B760F970-3D7D-45CC-A71D-972E197FE6EF}">
      <dsp:nvSpPr>
        <dsp:cNvPr id="0" name=""/>
        <dsp:cNvSpPr/>
      </dsp:nvSpPr>
      <dsp:spPr>
        <a:xfrm rot="5400000">
          <a:off x="3138865" y="4916689"/>
          <a:ext cx="952580" cy="828745"/>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3329928" y="5003216"/>
        <a:ext cx="570453" cy="6556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820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430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55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682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977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3232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801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20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953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3292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782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467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056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7654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Tree>
    <p:extLst>
      <p:ext uri="{BB962C8B-B14F-4D97-AF65-F5344CB8AC3E}">
        <p14:creationId xmlns:p14="http://schemas.microsoft.com/office/powerpoint/2010/main" val="162884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7992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eweconomy.org.a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eweconomy.org.au/about/governance/national-strategy/"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Shape 38">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371B7-E11B-461C-BEB9-CB09D3C28D97}"/>
              </a:ext>
            </a:extLst>
          </p:cNvPr>
          <p:cNvSpPr>
            <a:spLocks noGrp="1"/>
          </p:cNvSpPr>
          <p:nvPr>
            <p:ph type="ctrTitle"/>
          </p:nvPr>
        </p:nvSpPr>
        <p:spPr>
          <a:xfrm>
            <a:off x="4614899" y="2661389"/>
            <a:ext cx="6960759" cy="2849671"/>
          </a:xfrm>
        </p:spPr>
        <p:txBody>
          <a:bodyPr>
            <a:normAutofit fontScale="90000"/>
          </a:bodyPr>
          <a:lstStyle/>
          <a:p>
            <a:pPr algn="l">
              <a:lnSpc>
                <a:spcPct val="90000"/>
              </a:lnSpc>
            </a:pPr>
            <a:r>
              <a:rPr lang="en-AU" sz="4800" dirty="0">
                <a:solidFill>
                  <a:srgbClr val="FFFFFF"/>
                </a:solidFill>
              </a:rPr>
              <a:t>Creating a Civil Society Strategy for a New Economy</a:t>
            </a:r>
            <a:br>
              <a:rPr lang="en-AU" sz="3300" dirty="0">
                <a:solidFill>
                  <a:srgbClr val="FFFFFF"/>
                </a:solidFill>
              </a:rPr>
            </a:br>
            <a:br>
              <a:rPr lang="en-AU" sz="3300" dirty="0">
                <a:solidFill>
                  <a:srgbClr val="FFFFFF"/>
                </a:solidFill>
              </a:rPr>
            </a:br>
            <a:r>
              <a:rPr lang="en-AU" sz="3300" dirty="0">
                <a:solidFill>
                  <a:srgbClr val="FFFFFF"/>
                </a:solidFill>
              </a:rPr>
              <a:t>NENA Strategic Directions Group</a:t>
            </a:r>
            <a:br>
              <a:rPr lang="en-AU" sz="3300" dirty="0">
                <a:solidFill>
                  <a:srgbClr val="FFFFFF"/>
                </a:solidFill>
              </a:rPr>
            </a:br>
            <a:r>
              <a:rPr lang="en-AU" sz="3300" dirty="0">
                <a:solidFill>
                  <a:srgbClr val="FFFFFF"/>
                </a:solidFill>
              </a:rPr>
              <a:t>Webinar – 10 March 2020</a:t>
            </a:r>
            <a:br>
              <a:rPr lang="en-AU" sz="3300" dirty="0">
                <a:solidFill>
                  <a:srgbClr val="FFFFFF"/>
                </a:solidFill>
              </a:rPr>
            </a:br>
            <a:endParaRPr lang="en-AU" sz="3300" dirty="0">
              <a:solidFill>
                <a:srgbClr val="FFFFFF"/>
              </a:solidFill>
            </a:endParaRPr>
          </a:p>
        </p:txBody>
      </p:sp>
      <p:sp>
        <p:nvSpPr>
          <p:cNvPr id="41" name="Isosceles Triangle 40">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4149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41B4-D36F-4FC2-8DAD-5060714D6ED0}"/>
              </a:ext>
            </a:extLst>
          </p:cNvPr>
          <p:cNvSpPr>
            <a:spLocks noGrp="1"/>
          </p:cNvSpPr>
          <p:nvPr>
            <p:ph type="title"/>
          </p:nvPr>
        </p:nvSpPr>
        <p:spPr/>
        <p:txBody>
          <a:bodyPr/>
          <a:lstStyle/>
          <a:p>
            <a:r>
              <a:rPr lang="en-AU" dirty="0"/>
              <a:t>About NENA</a:t>
            </a:r>
          </a:p>
        </p:txBody>
      </p:sp>
      <p:sp>
        <p:nvSpPr>
          <p:cNvPr id="3" name="Content Placeholder 2">
            <a:extLst>
              <a:ext uri="{FF2B5EF4-FFF2-40B4-BE49-F238E27FC236}">
                <a16:creationId xmlns:a16="http://schemas.microsoft.com/office/drawing/2014/main" id="{12522B43-CD7F-4DD0-A633-E8D9E1DC5BEF}"/>
              </a:ext>
            </a:extLst>
          </p:cNvPr>
          <p:cNvSpPr>
            <a:spLocks noGrp="1"/>
          </p:cNvSpPr>
          <p:nvPr>
            <p:ph idx="1"/>
          </p:nvPr>
        </p:nvSpPr>
        <p:spPr>
          <a:xfrm>
            <a:off x="615788" y="1685803"/>
            <a:ext cx="8596668" cy="4741373"/>
          </a:xfrm>
        </p:spPr>
        <p:txBody>
          <a:bodyPr>
            <a:normAutofit fontScale="92500" lnSpcReduction="20000"/>
          </a:bodyPr>
          <a:lstStyle/>
          <a:p>
            <a:r>
              <a:rPr lang="en-AU" sz="2400" dirty="0"/>
              <a:t>NENA works to facilitate connections, showcase and promote innovative projects, build peer-to-peer learning and use collective strategies to advocate for change, so that we can build a strong movement of people demanding, creating and benefiting from a </a:t>
            </a:r>
            <a:r>
              <a:rPr lang="en-AU" sz="2400" dirty="0" err="1"/>
              <a:t>‘new</a:t>
            </a:r>
            <a:r>
              <a:rPr lang="en-AU" sz="2400" dirty="0"/>
              <a:t>’ economy.</a:t>
            </a:r>
          </a:p>
          <a:p>
            <a:r>
              <a:rPr lang="en-AU" sz="2400" dirty="0"/>
              <a:t>There are three dimensions to NENA’s work: </a:t>
            </a:r>
            <a:br>
              <a:rPr lang="en-AU" sz="2400" dirty="0"/>
            </a:br>
            <a:br>
              <a:rPr lang="en-AU" sz="2400" dirty="0"/>
            </a:br>
            <a:r>
              <a:rPr lang="en-AU" sz="2400" dirty="0"/>
              <a:t>** We are building networks, connections and shared initiatives:</a:t>
            </a:r>
          </a:p>
          <a:p>
            <a:pPr lvl="1"/>
            <a:r>
              <a:rPr lang="en-AU" sz="2400" i="1" dirty="0"/>
              <a:t>Within</a:t>
            </a:r>
            <a:r>
              <a:rPr lang="en-AU" sz="2400" dirty="0"/>
              <a:t> </a:t>
            </a:r>
            <a:r>
              <a:rPr lang="en-AU" sz="2400" dirty="0">
                <a:solidFill>
                  <a:srgbClr val="FF0000"/>
                </a:solidFill>
              </a:rPr>
              <a:t>specific geographic areas </a:t>
            </a:r>
            <a:r>
              <a:rPr lang="en-AU" sz="2400" dirty="0"/>
              <a:t>such as towns/cities, regions and states;</a:t>
            </a:r>
          </a:p>
          <a:p>
            <a:pPr lvl="1"/>
            <a:r>
              <a:rPr lang="en-AU" sz="2400" i="1" dirty="0"/>
              <a:t>Within and across</a:t>
            </a:r>
            <a:r>
              <a:rPr lang="en-AU" sz="2400" dirty="0"/>
              <a:t> </a:t>
            </a:r>
            <a:r>
              <a:rPr lang="en-AU" sz="2400" dirty="0">
                <a:solidFill>
                  <a:srgbClr val="FF0000"/>
                </a:solidFill>
              </a:rPr>
              <a:t>different sectors </a:t>
            </a:r>
            <a:r>
              <a:rPr lang="en-AU" sz="2400" dirty="0"/>
              <a:t>within the new economy, including: sustainable food, energy, transport, housing, indigenous economics, ecological economics and many more; and</a:t>
            </a:r>
          </a:p>
          <a:p>
            <a:pPr lvl="1"/>
            <a:r>
              <a:rPr lang="en-AU" sz="2400" i="1" dirty="0"/>
              <a:t>that </a:t>
            </a:r>
            <a:r>
              <a:rPr lang="en-AU" sz="2400" i="1" dirty="0">
                <a:solidFill>
                  <a:srgbClr val="FF0000"/>
                </a:solidFill>
              </a:rPr>
              <a:t>prioritise</a:t>
            </a:r>
            <a:r>
              <a:rPr lang="en-AU" sz="2400" dirty="0">
                <a:solidFill>
                  <a:srgbClr val="FF0000"/>
                </a:solidFill>
              </a:rPr>
              <a:t> specific strategic goals every year</a:t>
            </a:r>
          </a:p>
          <a:p>
            <a:endParaRPr lang="en-AU" dirty="0"/>
          </a:p>
        </p:txBody>
      </p:sp>
    </p:spTree>
    <p:extLst>
      <p:ext uri="{BB962C8B-B14F-4D97-AF65-F5344CB8AC3E}">
        <p14:creationId xmlns:p14="http://schemas.microsoft.com/office/powerpoint/2010/main" val="236963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1B16-0EC7-479A-B818-C9A7A5BB69C7}"/>
              </a:ext>
            </a:extLst>
          </p:cNvPr>
          <p:cNvSpPr>
            <a:spLocks noGrp="1"/>
          </p:cNvSpPr>
          <p:nvPr>
            <p:ph type="title"/>
          </p:nvPr>
        </p:nvSpPr>
        <p:spPr/>
        <p:txBody>
          <a:bodyPr/>
          <a:lstStyle/>
          <a:p>
            <a:r>
              <a:rPr lang="en-AU" dirty="0"/>
              <a:t>NENA Activities</a:t>
            </a:r>
          </a:p>
        </p:txBody>
      </p:sp>
      <p:sp>
        <p:nvSpPr>
          <p:cNvPr id="3" name="Content Placeholder 2">
            <a:extLst>
              <a:ext uri="{FF2B5EF4-FFF2-40B4-BE49-F238E27FC236}">
                <a16:creationId xmlns:a16="http://schemas.microsoft.com/office/drawing/2014/main" id="{19042B10-1E2F-4883-9052-FCA571A37823}"/>
              </a:ext>
            </a:extLst>
          </p:cNvPr>
          <p:cNvSpPr>
            <a:spLocks noGrp="1"/>
          </p:cNvSpPr>
          <p:nvPr>
            <p:ph idx="1"/>
          </p:nvPr>
        </p:nvSpPr>
        <p:spPr>
          <a:xfrm>
            <a:off x="677334" y="1535836"/>
            <a:ext cx="8596668" cy="4873841"/>
          </a:xfrm>
        </p:spPr>
        <p:txBody>
          <a:bodyPr>
            <a:normAutofit/>
          </a:bodyPr>
          <a:lstStyle/>
          <a:p>
            <a:r>
              <a:rPr lang="en-AU" b="1" dirty="0"/>
              <a:t>Distributed governance – sectoral and geographic hubs around Australia</a:t>
            </a:r>
            <a:endParaRPr lang="en-AU" dirty="0"/>
          </a:p>
          <a:p>
            <a:pPr lvl="0"/>
            <a:r>
              <a:rPr lang="en-US" dirty="0"/>
              <a:t>Members of NENA work together to: </a:t>
            </a:r>
            <a:br>
              <a:rPr lang="en-US" dirty="0"/>
            </a:br>
            <a:endParaRPr lang="en-AU" sz="1600" dirty="0"/>
          </a:p>
          <a:p>
            <a:pPr lvl="1"/>
            <a:r>
              <a:rPr lang="en-US" dirty="0"/>
              <a:t>Build a ‘community of practice’; a network where people who want to build the New Economy can find each other, learn from one another, share information and participate in different kinds of movement building. </a:t>
            </a:r>
            <a:endParaRPr lang="en-AU" sz="1600" dirty="0"/>
          </a:p>
          <a:p>
            <a:pPr lvl="1"/>
            <a:r>
              <a:rPr lang="en-US" dirty="0"/>
              <a:t>Facilitate collaboration, education and peer-to-peer relationships that strengthen the Network and the movement. </a:t>
            </a:r>
            <a:endParaRPr lang="en-AU" sz="1600" dirty="0"/>
          </a:p>
          <a:p>
            <a:pPr lvl="1"/>
            <a:r>
              <a:rPr lang="en-US" dirty="0"/>
              <a:t>Facilitate, host and co-host events and projects that strengthen relationships between members and work to achieve the objects of the network. </a:t>
            </a:r>
            <a:endParaRPr lang="en-AU" sz="1600" dirty="0"/>
          </a:p>
          <a:p>
            <a:pPr lvl="1"/>
            <a:r>
              <a:rPr lang="en-US" dirty="0"/>
              <a:t>Create processes to enable Members of the Network to </a:t>
            </a:r>
            <a:r>
              <a:rPr lang="en-US" b="1" dirty="0"/>
              <a:t>promote their work, connect with others, and invite support for their cause or advocacy campaign</a:t>
            </a:r>
            <a:endParaRPr lang="en-AU" sz="1600" dirty="0"/>
          </a:p>
          <a:p>
            <a:endParaRPr lang="en-AU" dirty="0"/>
          </a:p>
        </p:txBody>
      </p:sp>
    </p:spTree>
    <p:extLst>
      <p:ext uri="{BB962C8B-B14F-4D97-AF65-F5344CB8AC3E}">
        <p14:creationId xmlns:p14="http://schemas.microsoft.com/office/powerpoint/2010/main" val="247562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81732-657F-46F8-946C-006C7350B2BC}"/>
              </a:ext>
            </a:extLst>
          </p:cNvPr>
          <p:cNvSpPr>
            <a:spLocks noGrp="1"/>
          </p:cNvSpPr>
          <p:nvPr>
            <p:ph type="title"/>
          </p:nvPr>
        </p:nvSpPr>
        <p:spPr>
          <a:xfrm>
            <a:off x="1286933" y="609600"/>
            <a:ext cx="10197494" cy="1099457"/>
          </a:xfrm>
        </p:spPr>
        <p:txBody>
          <a:bodyPr>
            <a:normAutofit/>
          </a:bodyPr>
          <a:lstStyle/>
          <a:p>
            <a:r>
              <a:rPr lang="en-US" dirty="0"/>
              <a:t>Two sides to our “big picture” work</a:t>
            </a:r>
            <a:endParaRPr lang="en-AU" dirty="0"/>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A03AF983-E752-4F8D-9F3C-CD36A94619AD}"/>
              </a:ext>
            </a:extLst>
          </p:cNvPr>
          <p:cNvGraphicFramePr>
            <a:graphicFrameLocks noGrp="1"/>
          </p:cNvGraphicFramePr>
          <p:nvPr>
            <p:ph idx="1"/>
            <p:extLst>
              <p:ext uri="{D42A27DB-BD31-4B8C-83A1-F6EECF244321}">
                <p14:modId xmlns:p14="http://schemas.microsoft.com/office/powerpoint/2010/main" val="15310685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2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0589-4D90-4295-8F4B-6097B3F8153B}"/>
              </a:ext>
            </a:extLst>
          </p:cNvPr>
          <p:cNvSpPr>
            <a:spLocks noGrp="1"/>
          </p:cNvSpPr>
          <p:nvPr>
            <p:ph type="title"/>
          </p:nvPr>
        </p:nvSpPr>
        <p:spPr/>
        <p:txBody>
          <a:bodyPr/>
          <a:lstStyle/>
          <a:p>
            <a:r>
              <a:rPr lang="en-AU" dirty="0"/>
              <a:t>Activities since NENA Launch in Oct 2017</a:t>
            </a:r>
          </a:p>
        </p:txBody>
      </p:sp>
      <p:sp>
        <p:nvSpPr>
          <p:cNvPr id="3" name="Content Placeholder 2">
            <a:extLst>
              <a:ext uri="{FF2B5EF4-FFF2-40B4-BE49-F238E27FC236}">
                <a16:creationId xmlns:a16="http://schemas.microsoft.com/office/drawing/2014/main" id="{CE11A445-EF4A-480C-A2B5-0A529E8479DB}"/>
              </a:ext>
            </a:extLst>
          </p:cNvPr>
          <p:cNvSpPr>
            <a:spLocks noGrp="1"/>
          </p:cNvSpPr>
          <p:nvPr>
            <p:ph idx="1"/>
          </p:nvPr>
        </p:nvSpPr>
        <p:spPr>
          <a:xfrm>
            <a:off x="559292" y="1713391"/>
            <a:ext cx="9384807" cy="4669654"/>
          </a:xfrm>
        </p:spPr>
        <p:txBody>
          <a:bodyPr>
            <a:normAutofit fontScale="85000" lnSpcReduction="20000"/>
          </a:bodyPr>
          <a:lstStyle/>
          <a:p>
            <a:r>
              <a:rPr lang="en-AU" dirty="0">
                <a:solidFill>
                  <a:srgbClr val="FF0000"/>
                </a:solidFill>
              </a:rPr>
              <a:t>Developed Governance Structure</a:t>
            </a:r>
          </a:p>
          <a:p>
            <a:pPr lvl="1"/>
            <a:r>
              <a:rPr lang="en-AU" dirty="0">
                <a:solidFill>
                  <a:srgbClr val="FF0000"/>
                </a:solidFill>
              </a:rPr>
              <a:t>October 2017 to July 2018 – Governance Working Group</a:t>
            </a:r>
          </a:p>
          <a:p>
            <a:pPr lvl="1"/>
            <a:r>
              <a:rPr lang="en-AU" dirty="0">
                <a:solidFill>
                  <a:srgbClr val="FF0000"/>
                </a:solidFill>
              </a:rPr>
              <a:t>More than 25 meetings, 20 versions of developing documents, reconciling many different ideas</a:t>
            </a:r>
          </a:p>
          <a:p>
            <a:r>
              <a:rPr lang="en-AU" dirty="0"/>
              <a:t>Annual Conference 2018 – Melbourne</a:t>
            </a:r>
          </a:p>
          <a:p>
            <a:r>
              <a:rPr lang="en-AU" dirty="0"/>
              <a:t>Setting up and growing Hubs – during late 2018, all of 2019</a:t>
            </a:r>
          </a:p>
          <a:p>
            <a:r>
              <a:rPr lang="en-AU" dirty="0"/>
              <a:t>Regional Symposia in 2018 – North Queensland &amp; Perth</a:t>
            </a:r>
          </a:p>
          <a:p>
            <a:r>
              <a:rPr lang="en-AU" dirty="0"/>
              <a:t>Regional Symposia in 2019 – East Gippsland, Newcastle, Margaret River (WA)</a:t>
            </a:r>
          </a:p>
          <a:p>
            <a:r>
              <a:rPr lang="en-AU" b="1" dirty="0"/>
              <a:t>Incorporated – Feb 2019, Membership opened April 2019</a:t>
            </a:r>
          </a:p>
          <a:p>
            <a:r>
              <a:rPr lang="en-AU" dirty="0"/>
              <a:t>Annual Conference 2019 – Perth</a:t>
            </a:r>
          </a:p>
          <a:p>
            <a:r>
              <a:rPr lang="en-AU" dirty="0"/>
              <a:t>First Elections – 2019, Perth Conference</a:t>
            </a:r>
          </a:p>
          <a:p>
            <a:r>
              <a:rPr lang="en-AU" dirty="0"/>
              <a:t>NENA Journal</a:t>
            </a:r>
          </a:p>
          <a:p>
            <a:r>
              <a:rPr lang="en-AU" dirty="0"/>
              <a:t>Next Annual Conference – Newcastle, 20-22 November 2020</a:t>
            </a:r>
          </a:p>
          <a:p>
            <a:r>
              <a:rPr lang="en-AU" dirty="0">
                <a:solidFill>
                  <a:srgbClr val="FF0000"/>
                </a:solidFill>
              </a:rPr>
              <a:t>This year – 2020 – we need to keep moving forward</a:t>
            </a:r>
          </a:p>
          <a:p>
            <a:pPr lvl="1"/>
            <a:r>
              <a:rPr lang="en-AU" dirty="0"/>
              <a:t>Build on foundations to strengthen hubs</a:t>
            </a:r>
          </a:p>
          <a:p>
            <a:pPr lvl="1"/>
            <a:r>
              <a:rPr lang="en-AU" dirty="0"/>
              <a:t>Bring hubs into shared space, to develop our Civil Society Strategy for a New Economy</a:t>
            </a:r>
          </a:p>
        </p:txBody>
      </p:sp>
    </p:spTree>
    <p:extLst>
      <p:ext uri="{BB962C8B-B14F-4D97-AF65-F5344CB8AC3E}">
        <p14:creationId xmlns:p14="http://schemas.microsoft.com/office/powerpoint/2010/main" val="410368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Subtitle 3">
            <a:extLst>
              <a:ext uri="{FF2B5EF4-FFF2-40B4-BE49-F238E27FC236}">
                <a16:creationId xmlns:a16="http://schemas.microsoft.com/office/drawing/2014/main" id="{2674A0E5-731D-432B-B2C6-D9C00D602A13}"/>
              </a:ext>
            </a:extLst>
          </p:cNvPr>
          <p:cNvSpPr>
            <a:spLocks noGrp="1"/>
          </p:cNvSpPr>
          <p:nvPr>
            <p:ph type="subTitle" idx="1"/>
          </p:nvPr>
        </p:nvSpPr>
        <p:spPr>
          <a:xfrm>
            <a:off x="1507067" y="4050833"/>
            <a:ext cx="7766936" cy="1096899"/>
          </a:xfrm>
        </p:spPr>
        <p:txBody>
          <a:bodyPr>
            <a:normAutofit/>
          </a:bodyPr>
          <a:lstStyle/>
          <a:p>
            <a:endParaRPr lang="en-AU">
              <a:solidFill>
                <a:schemeClr val="tx1"/>
              </a:solidFill>
            </a:endParaRPr>
          </a:p>
        </p:txBody>
      </p:sp>
      <p:sp>
        <p:nvSpPr>
          <p:cNvPr id="2" name="Title 1">
            <a:extLst>
              <a:ext uri="{FF2B5EF4-FFF2-40B4-BE49-F238E27FC236}">
                <a16:creationId xmlns:a16="http://schemas.microsoft.com/office/drawing/2014/main" id="{6B776DAE-972C-4C68-9C38-D08392267DDC}"/>
              </a:ext>
            </a:extLst>
          </p:cNvPr>
          <p:cNvSpPr>
            <a:spLocks noGrp="1"/>
          </p:cNvSpPr>
          <p:nvPr>
            <p:ph type="ctrTitle"/>
          </p:nvPr>
        </p:nvSpPr>
        <p:spPr>
          <a:xfrm>
            <a:off x="1507067" y="2404534"/>
            <a:ext cx="7766936" cy="1646302"/>
          </a:xfrm>
        </p:spPr>
        <p:txBody>
          <a:bodyPr>
            <a:normAutofit fontScale="90000"/>
          </a:bodyPr>
          <a:lstStyle/>
          <a:p>
            <a:pPr>
              <a:lnSpc>
                <a:spcPct val="90000"/>
              </a:lnSpc>
            </a:pPr>
            <a:r>
              <a:rPr lang="en-US" sz="4200" dirty="0"/>
              <a:t>2. Original vision for distributed governance structure for NENA</a:t>
            </a:r>
            <a:endParaRPr lang="en-AU" sz="4200" dirty="0"/>
          </a:p>
        </p:txBody>
      </p:sp>
    </p:spTree>
    <p:extLst>
      <p:ext uri="{BB962C8B-B14F-4D97-AF65-F5344CB8AC3E}">
        <p14:creationId xmlns:p14="http://schemas.microsoft.com/office/powerpoint/2010/main" val="42474892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54C5-022F-4886-94C0-BC37FD118C5A}"/>
              </a:ext>
            </a:extLst>
          </p:cNvPr>
          <p:cNvSpPr>
            <a:spLocks noGrp="1"/>
          </p:cNvSpPr>
          <p:nvPr>
            <p:ph type="title"/>
          </p:nvPr>
        </p:nvSpPr>
        <p:spPr/>
        <p:txBody>
          <a:bodyPr>
            <a:normAutofit fontScale="90000"/>
          </a:bodyPr>
          <a:lstStyle/>
          <a:p>
            <a:r>
              <a:rPr lang="en-AU" dirty="0"/>
              <a:t>NENA is built on Geographic &amp; Sectoral Hubs. </a:t>
            </a:r>
            <a:br>
              <a:rPr lang="en-AU" dirty="0"/>
            </a:br>
            <a:br>
              <a:rPr lang="en-AU" dirty="0"/>
            </a:br>
            <a:r>
              <a:rPr lang="en-US" dirty="0"/>
              <a:t>The role of “hubs”:</a:t>
            </a:r>
            <a:endParaRPr lang="en-AU" dirty="0"/>
          </a:p>
        </p:txBody>
      </p:sp>
      <p:sp>
        <p:nvSpPr>
          <p:cNvPr id="3" name="Content Placeholder 2">
            <a:extLst>
              <a:ext uri="{FF2B5EF4-FFF2-40B4-BE49-F238E27FC236}">
                <a16:creationId xmlns:a16="http://schemas.microsoft.com/office/drawing/2014/main" id="{AA8F1E66-3885-4D99-B1CA-DE641A847B78}"/>
              </a:ext>
            </a:extLst>
          </p:cNvPr>
          <p:cNvSpPr>
            <a:spLocks noGrp="1"/>
          </p:cNvSpPr>
          <p:nvPr>
            <p:ph idx="1"/>
          </p:nvPr>
        </p:nvSpPr>
        <p:spPr>
          <a:xfrm>
            <a:off x="677334" y="2296160"/>
            <a:ext cx="8596668" cy="4399915"/>
          </a:xfrm>
        </p:spPr>
        <p:txBody>
          <a:bodyPr>
            <a:normAutofit fontScale="85000" lnSpcReduction="20000"/>
          </a:bodyPr>
          <a:lstStyle/>
          <a:p>
            <a:r>
              <a:rPr lang="en-US" dirty="0"/>
              <a:t>Individual members (individual people and </a:t>
            </a:r>
            <a:r>
              <a:rPr lang="en-US" dirty="0" err="1"/>
              <a:t>organisations</a:t>
            </a:r>
            <a:r>
              <a:rPr lang="en-US" dirty="0"/>
              <a:t>) are the building blocks of the network</a:t>
            </a:r>
          </a:p>
          <a:p>
            <a:r>
              <a:rPr lang="en-US" dirty="0" err="1"/>
              <a:t>The‘Hubs</a:t>
            </a:r>
            <a:r>
              <a:rPr lang="en-US" dirty="0"/>
              <a:t>’ were designed to enable different groups to have semi-autonomous ways of working together – without centralized control</a:t>
            </a:r>
          </a:p>
          <a:p>
            <a:r>
              <a:rPr lang="en-US" dirty="0"/>
              <a:t>It is a REQUIREMENT of NENA Membership that every member join a Hub (any Hub) and participate in a minimum of only 2 meetings per year (OR, alternatively, volunteer several hours per year to help with administration of NENA </a:t>
            </a:r>
            <a:r>
              <a:rPr lang="en-US" dirty="0" err="1"/>
              <a:t>etc</a:t>
            </a:r>
            <a:r>
              <a:rPr lang="en-US" dirty="0"/>
              <a:t>)</a:t>
            </a:r>
          </a:p>
          <a:p>
            <a:endParaRPr lang="en-US" dirty="0"/>
          </a:p>
          <a:p>
            <a:r>
              <a:rPr lang="en-US" dirty="0"/>
              <a:t>The plan is to ensure Hubs have information flowing into them and back out of them, to all other elements of the Network</a:t>
            </a:r>
          </a:p>
          <a:p>
            <a:r>
              <a:rPr lang="en-US" dirty="0">
                <a:solidFill>
                  <a:srgbClr val="FF0000"/>
                </a:solidFill>
              </a:rPr>
              <a:t>The development of NENA Strategies will need:</a:t>
            </a:r>
          </a:p>
          <a:p>
            <a:pPr lvl="1"/>
            <a:r>
              <a:rPr lang="en-US" dirty="0">
                <a:solidFill>
                  <a:srgbClr val="FF0000"/>
                </a:solidFill>
              </a:rPr>
              <a:t>Processes for NENA Hubs to input as a group (to help refine priorities)</a:t>
            </a:r>
          </a:p>
          <a:p>
            <a:pPr lvl="1"/>
            <a:r>
              <a:rPr lang="en-US" dirty="0">
                <a:solidFill>
                  <a:srgbClr val="FF0000"/>
                </a:solidFill>
              </a:rPr>
              <a:t>Processes for individual members to input as individuals (</a:t>
            </a:r>
            <a:r>
              <a:rPr lang="en-US" dirty="0" err="1">
                <a:solidFill>
                  <a:srgbClr val="FF0000"/>
                </a:solidFill>
              </a:rPr>
              <a:t>eg</a:t>
            </a:r>
            <a:r>
              <a:rPr lang="en-US" dirty="0">
                <a:solidFill>
                  <a:srgbClr val="FF0000"/>
                </a:solidFill>
              </a:rPr>
              <a:t> online surveys, feedback and input at conferences)</a:t>
            </a:r>
          </a:p>
          <a:p>
            <a:pPr lvl="1"/>
            <a:endParaRPr lang="en-US" dirty="0"/>
          </a:p>
          <a:p>
            <a:pPr lvl="1"/>
            <a:r>
              <a:rPr lang="en-US" dirty="0">
                <a:solidFill>
                  <a:srgbClr val="FF0000"/>
                </a:solidFill>
                <a:highlight>
                  <a:srgbClr val="FFFF00"/>
                </a:highlight>
              </a:rPr>
              <a:t>PLEASE SEE THE NENA HUB GUIDE – WORTH A READ, TO SEE HOW HUBS SHOULD BE CREATED AND WORK TOGETHER </a:t>
            </a:r>
            <a:endParaRPr lang="en-AU" dirty="0">
              <a:solidFill>
                <a:srgbClr val="FF0000"/>
              </a:solidFill>
              <a:highlight>
                <a:srgbClr val="FFFF00"/>
              </a:highlight>
            </a:endParaRPr>
          </a:p>
        </p:txBody>
      </p:sp>
    </p:spTree>
    <p:extLst>
      <p:ext uri="{BB962C8B-B14F-4D97-AF65-F5344CB8AC3E}">
        <p14:creationId xmlns:p14="http://schemas.microsoft.com/office/powerpoint/2010/main" val="86617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AA9F-6CB7-47D9-9C41-46F1B43A80DC}"/>
              </a:ext>
            </a:extLst>
          </p:cNvPr>
          <p:cNvSpPr>
            <a:spLocks noGrp="1"/>
          </p:cNvSpPr>
          <p:nvPr>
            <p:ph type="title"/>
          </p:nvPr>
        </p:nvSpPr>
        <p:spPr/>
        <p:txBody>
          <a:bodyPr>
            <a:normAutofit fontScale="90000"/>
          </a:bodyPr>
          <a:lstStyle/>
          <a:p>
            <a:r>
              <a:rPr lang="en-AU" b="1" dirty="0"/>
              <a:t>The overall structure of the Network:</a:t>
            </a:r>
            <a:br>
              <a:rPr lang="en-AU" b="1" dirty="0"/>
            </a:br>
            <a:r>
              <a:rPr lang="en-AU" b="1" i="1" dirty="0"/>
              <a:t>members + geographic and sectoral “Hubs”</a:t>
            </a:r>
            <a:br>
              <a:rPr lang="en-AU" i="1" dirty="0"/>
            </a:br>
            <a:endParaRPr lang="en-AU" i="1" dirty="0"/>
          </a:p>
        </p:txBody>
      </p:sp>
      <p:pic>
        <p:nvPicPr>
          <p:cNvPr id="4" name="Content Placeholder 3">
            <a:extLst>
              <a:ext uri="{FF2B5EF4-FFF2-40B4-BE49-F238E27FC236}">
                <a16:creationId xmlns:a16="http://schemas.microsoft.com/office/drawing/2014/main" id="{F6503061-6849-4BB3-9EAF-AEA463CD4201}"/>
              </a:ext>
            </a:extLst>
          </p:cNvPr>
          <p:cNvPicPr>
            <a:picLocks noGrp="1"/>
          </p:cNvPicPr>
          <p:nvPr>
            <p:ph idx="1"/>
          </p:nvPr>
        </p:nvPicPr>
        <p:blipFill>
          <a:blip r:embed="rId2"/>
          <a:stretch>
            <a:fillRect/>
          </a:stretch>
        </p:blipFill>
        <p:spPr>
          <a:xfrm>
            <a:off x="1870604" y="2110433"/>
            <a:ext cx="7082895" cy="4233217"/>
          </a:xfrm>
          <a:prstGeom prst="rect">
            <a:avLst/>
          </a:prstGeom>
        </p:spPr>
      </p:pic>
    </p:spTree>
    <p:extLst>
      <p:ext uri="{BB962C8B-B14F-4D97-AF65-F5344CB8AC3E}">
        <p14:creationId xmlns:p14="http://schemas.microsoft.com/office/powerpoint/2010/main" val="33871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7D03E6-E8DD-491C-AF49-67C875CE0668}"/>
              </a:ext>
            </a:extLst>
          </p:cNvPr>
          <p:cNvSpPr>
            <a:spLocks noGrp="1"/>
          </p:cNvSpPr>
          <p:nvPr>
            <p:ph type="title"/>
          </p:nvPr>
        </p:nvSpPr>
        <p:spPr/>
        <p:txBody>
          <a:bodyPr>
            <a:normAutofit/>
          </a:bodyPr>
          <a:lstStyle/>
          <a:p>
            <a:r>
              <a:rPr lang="en-AU" b="1" i="1" dirty="0"/>
              <a:t>Geographic Hubs so far </a:t>
            </a:r>
            <a:r>
              <a:rPr lang="en-AU" dirty="0"/>
              <a:t>- </a:t>
            </a:r>
          </a:p>
        </p:txBody>
      </p:sp>
      <p:sp>
        <p:nvSpPr>
          <p:cNvPr id="5" name="Content Placeholder 4">
            <a:extLst>
              <a:ext uri="{FF2B5EF4-FFF2-40B4-BE49-F238E27FC236}">
                <a16:creationId xmlns:a16="http://schemas.microsoft.com/office/drawing/2014/main" id="{751C8952-BF56-4462-BD83-93C77E4D0AF7}"/>
              </a:ext>
            </a:extLst>
          </p:cNvPr>
          <p:cNvSpPr>
            <a:spLocks noGrp="1"/>
          </p:cNvSpPr>
          <p:nvPr>
            <p:ph sz="half" idx="1"/>
          </p:nvPr>
        </p:nvSpPr>
        <p:spPr/>
        <p:txBody>
          <a:bodyPr>
            <a:normAutofit/>
          </a:bodyPr>
          <a:lstStyle/>
          <a:p>
            <a:endParaRPr lang="en-AU" dirty="0"/>
          </a:p>
          <a:p>
            <a:pPr marL="0" indent="0">
              <a:buNone/>
            </a:pPr>
            <a:endParaRPr lang="en-AU" dirty="0"/>
          </a:p>
        </p:txBody>
      </p:sp>
      <p:sp>
        <p:nvSpPr>
          <p:cNvPr id="6" name="Content Placeholder 5">
            <a:extLst>
              <a:ext uri="{FF2B5EF4-FFF2-40B4-BE49-F238E27FC236}">
                <a16:creationId xmlns:a16="http://schemas.microsoft.com/office/drawing/2014/main" id="{600D9CC3-C5D0-4A75-8BAE-7ACF73649B54}"/>
              </a:ext>
            </a:extLst>
          </p:cNvPr>
          <p:cNvSpPr>
            <a:spLocks noGrp="1"/>
          </p:cNvSpPr>
          <p:nvPr>
            <p:ph sz="half" idx="2"/>
          </p:nvPr>
        </p:nvSpPr>
        <p:spPr>
          <a:xfrm>
            <a:off x="1306539" y="2817429"/>
            <a:ext cx="4184034" cy="3880773"/>
          </a:xfrm>
        </p:spPr>
        <p:txBody>
          <a:bodyPr>
            <a:normAutofit/>
          </a:bodyPr>
          <a:lstStyle/>
          <a:p>
            <a:pPr lvl="0"/>
            <a:r>
              <a:rPr lang="en-AU" dirty="0">
                <a:solidFill>
                  <a:schemeClr val="tx1"/>
                </a:solidFill>
              </a:rPr>
              <a:t>Sydney</a:t>
            </a:r>
          </a:p>
          <a:p>
            <a:pPr lvl="0"/>
            <a:r>
              <a:rPr lang="en-AU" dirty="0">
                <a:solidFill>
                  <a:schemeClr val="tx1"/>
                </a:solidFill>
              </a:rPr>
              <a:t>Melbourne</a:t>
            </a:r>
          </a:p>
          <a:p>
            <a:pPr lvl="0"/>
            <a:r>
              <a:rPr lang="en-AU" dirty="0">
                <a:solidFill>
                  <a:schemeClr val="tx1"/>
                </a:solidFill>
              </a:rPr>
              <a:t>Brisbane</a:t>
            </a:r>
          </a:p>
          <a:p>
            <a:pPr lvl="0"/>
            <a:r>
              <a:rPr lang="en-AU" dirty="0">
                <a:solidFill>
                  <a:schemeClr val="tx1"/>
                </a:solidFill>
              </a:rPr>
              <a:t>Adelaide</a:t>
            </a:r>
          </a:p>
          <a:p>
            <a:pPr lvl="0"/>
            <a:r>
              <a:rPr lang="en-AU" dirty="0">
                <a:solidFill>
                  <a:schemeClr val="tx1"/>
                </a:solidFill>
              </a:rPr>
              <a:t>Perth</a:t>
            </a:r>
          </a:p>
          <a:p>
            <a:pPr lvl="0"/>
            <a:r>
              <a:rPr lang="en-AU" dirty="0">
                <a:solidFill>
                  <a:schemeClr val="tx1"/>
                </a:solidFill>
              </a:rPr>
              <a:t>Darwin</a:t>
            </a:r>
          </a:p>
          <a:p>
            <a:endParaRPr lang="en-AU" dirty="0"/>
          </a:p>
        </p:txBody>
      </p:sp>
      <p:sp>
        <p:nvSpPr>
          <p:cNvPr id="7" name="Content Placeholder 5">
            <a:extLst>
              <a:ext uri="{FF2B5EF4-FFF2-40B4-BE49-F238E27FC236}">
                <a16:creationId xmlns:a16="http://schemas.microsoft.com/office/drawing/2014/main" id="{7A8538BD-0ECF-43EF-A2B4-593D4A0A2C03}"/>
              </a:ext>
            </a:extLst>
          </p:cNvPr>
          <p:cNvSpPr txBox="1">
            <a:spLocks/>
          </p:cNvSpPr>
          <p:nvPr/>
        </p:nvSpPr>
        <p:spPr>
          <a:xfrm>
            <a:off x="4861369" y="2977227"/>
            <a:ext cx="418403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dirty="0">
                <a:solidFill>
                  <a:schemeClr val="tx1"/>
                </a:solidFill>
              </a:rPr>
              <a:t>North Queensland</a:t>
            </a:r>
          </a:p>
          <a:p>
            <a:r>
              <a:rPr lang="en-AU" dirty="0">
                <a:solidFill>
                  <a:schemeClr val="tx1"/>
                </a:solidFill>
              </a:rPr>
              <a:t>East Gippsland</a:t>
            </a:r>
          </a:p>
          <a:p>
            <a:r>
              <a:rPr lang="en-AU" dirty="0">
                <a:solidFill>
                  <a:schemeClr val="tx1"/>
                </a:solidFill>
              </a:rPr>
              <a:t>Newcastle and Hunter</a:t>
            </a:r>
          </a:p>
          <a:p>
            <a:endParaRPr lang="en-AU" dirty="0"/>
          </a:p>
        </p:txBody>
      </p:sp>
    </p:spTree>
    <p:extLst>
      <p:ext uri="{BB962C8B-B14F-4D97-AF65-F5344CB8AC3E}">
        <p14:creationId xmlns:p14="http://schemas.microsoft.com/office/powerpoint/2010/main" val="118713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7D03E6-E8DD-491C-AF49-67C875CE0668}"/>
              </a:ext>
            </a:extLst>
          </p:cNvPr>
          <p:cNvSpPr>
            <a:spLocks noGrp="1"/>
          </p:cNvSpPr>
          <p:nvPr>
            <p:ph type="title"/>
          </p:nvPr>
        </p:nvSpPr>
        <p:spPr/>
        <p:txBody>
          <a:bodyPr>
            <a:normAutofit/>
          </a:bodyPr>
          <a:lstStyle/>
          <a:p>
            <a:r>
              <a:rPr lang="en-AU" dirty="0"/>
              <a:t>Sectoral hubs created so far: </a:t>
            </a:r>
          </a:p>
        </p:txBody>
      </p:sp>
      <p:sp>
        <p:nvSpPr>
          <p:cNvPr id="5" name="Content Placeholder 4">
            <a:extLst>
              <a:ext uri="{FF2B5EF4-FFF2-40B4-BE49-F238E27FC236}">
                <a16:creationId xmlns:a16="http://schemas.microsoft.com/office/drawing/2014/main" id="{751C8952-BF56-4462-BD83-93C77E4D0AF7}"/>
              </a:ext>
            </a:extLst>
          </p:cNvPr>
          <p:cNvSpPr>
            <a:spLocks noGrp="1"/>
          </p:cNvSpPr>
          <p:nvPr>
            <p:ph sz="half" idx="1"/>
          </p:nvPr>
        </p:nvSpPr>
        <p:spPr/>
        <p:txBody>
          <a:bodyPr>
            <a:normAutofit fontScale="92500" lnSpcReduction="10000"/>
          </a:bodyPr>
          <a:lstStyle/>
          <a:p>
            <a:r>
              <a:rPr lang="en-AU" dirty="0">
                <a:solidFill>
                  <a:schemeClr val="tx1"/>
                </a:solidFill>
              </a:rPr>
              <a:t>First Nations economics </a:t>
            </a:r>
          </a:p>
          <a:p>
            <a:r>
              <a:rPr lang="en-AU" dirty="0">
                <a:solidFill>
                  <a:schemeClr val="tx1"/>
                </a:solidFill>
              </a:rPr>
              <a:t>rural and regional economies</a:t>
            </a:r>
          </a:p>
          <a:p>
            <a:pPr lvl="0"/>
            <a:r>
              <a:rPr lang="en-AU" dirty="0">
                <a:solidFill>
                  <a:schemeClr val="tx1"/>
                </a:solidFill>
              </a:rPr>
              <a:t>cities and urban communities</a:t>
            </a:r>
          </a:p>
          <a:p>
            <a:pPr lvl="0"/>
            <a:r>
              <a:rPr lang="en-AU" dirty="0">
                <a:solidFill>
                  <a:schemeClr val="tx1"/>
                </a:solidFill>
              </a:rPr>
              <a:t>food</a:t>
            </a:r>
          </a:p>
          <a:p>
            <a:pPr lvl="0"/>
            <a:r>
              <a:rPr lang="en-AU" dirty="0">
                <a:solidFill>
                  <a:schemeClr val="tx1"/>
                </a:solidFill>
              </a:rPr>
              <a:t>health</a:t>
            </a:r>
          </a:p>
          <a:p>
            <a:pPr lvl="0"/>
            <a:r>
              <a:rPr lang="en-AU" dirty="0">
                <a:solidFill>
                  <a:schemeClr val="tx1"/>
                </a:solidFill>
              </a:rPr>
              <a:t>cooperatives</a:t>
            </a:r>
          </a:p>
          <a:p>
            <a:pPr lvl="0"/>
            <a:r>
              <a:rPr lang="en-AU" dirty="0">
                <a:solidFill>
                  <a:schemeClr val="tx1"/>
                </a:solidFill>
              </a:rPr>
              <a:t>democracy and governance</a:t>
            </a:r>
          </a:p>
          <a:p>
            <a:pPr lvl="0"/>
            <a:r>
              <a:rPr lang="en-AU" dirty="0">
                <a:solidFill>
                  <a:schemeClr val="tx1"/>
                </a:solidFill>
              </a:rPr>
              <a:t>ecological economics</a:t>
            </a:r>
          </a:p>
          <a:p>
            <a:pPr lvl="0"/>
            <a:r>
              <a:rPr lang="en-AU" dirty="0">
                <a:solidFill>
                  <a:schemeClr val="tx1"/>
                </a:solidFill>
              </a:rPr>
              <a:t>energy</a:t>
            </a:r>
          </a:p>
          <a:p>
            <a:pPr lvl="0"/>
            <a:r>
              <a:rPr lang="en-AU" dirty="0">
                <a:solidFill>
                  <a:schemeClr val="tx1"/>
                </a:solidFill>
              </a:rPr>
              <a:t>education</a:t>
            </a:r>
          </a:p>
          <a:p>
            <a:endParaRPr lang="en-AU" dirty="0"/>
          </a:p>
          <a:p>
            <a:endParaRPr lang="en-AU" dirty="0"/>
          </a:p>
        </p:txBody>
      </p:sp>
      <p:sp>
        <p:nvSpPr>
          <p:cNvPr id="6" name="Content Placeholder 5">
            <a:extLst>
              <a:ext uri="{FF2B5EF4-FFF2-40B4-BE49-F238E27FC236}">
                <a16:creationId xmlns:a16="http://schemas.microsoft.com/office/drawing/2014/main" id="{600D9CC3-C5D0-4A75-8BAE-7ACF73649B54}"/>
              </a:ext>
            </a:extLst>
          </p:cNvPr>
          <p:cNvSpPr>
            <a:spLocks noGrp="1"/>
          </p:cNvSpPr>
          <p:nvPr>
            <p:ph sz="half" idx="2"/>
          </p:nvPr>
        </p:nvSpPr>
        <p:spPr/>
        <p:txBody>
          <a:bodyPr>
            <a:normAutofit fontScale="92500" lnSpcReduction="10000"/>
          </a:bodyPr>
          <a:lstStyle/>
          <a:p>
            <a:pPr lvl="0"/>
            <a:r>
              <a:rPr lang="en-AU" dirty="0">
                <a:solidFill>
                  <a:schemeClr val="tx1"/>
                </a:solidFill>
              </a:rPr>
              <a:t>faith groups</a:t>
            </a:r>
          </a:p>
          <a:p>
            <a:r>
              <a:rPr lang="en-AU" dirty="0">
                <a:solidFill>
                  <a:schemeClr val="tx1"/>
                </a:solidFill>
              </a:rPr>
              <a:t>finance economics</a:t>
            </a:r>
          </a:p>
          <a:p>
            <a:pPr lvl="0"/>
            <a:r>
              <a:rPr lang="en-AU" dirty="0">
                <a:solidFill>
                  <a:schemeClr val="tx1"/>
                </a:solidFill>
              </a:rPr>
              <a:t>housing</a:t>
            </a:r>
          </a:p>
          <a:p>
            <a:pPr lvl="0"/>
            <a:r>
              <a:rPr lang="en-AU" dirty="0">
                <a:solidFill>
                  <a:schemeClr val="tx1"/>
                </a:solidFill>
              </a:rPr>
              <a:t>localisation</a:t>
            </a:r>
          </a:p>
          <a:p>
            <a:pPr lvl="0"/>
            <a:r>
              <a:rPr lang="en-AU" dirty="0">
                <a:solidFill>
                  <a:schemeClr val="tx1"/>
                </a:solidFill>
              </a:rPr>
              <a:t>transitions</a:t>
            </a:r>
          </a:p>
          <a:p>
            <a:pPr lvl="0"/>
            <a:r>
              <a:rPr lang="en-AU" dirty="0">
                <a:solidFill>
                  <a:schemeClr val="tx1"/>
                </a:solidFill>
              </a:rPr>
              <a:t>money and local currencies</a:t>
            </a:r>
          </a:p>
          <a:p>
            <a:pPr lvl="0"/>
            <a:r>
              <a:rPr lang="en-AU" dirty="0">
                <a:solidFill>
                  <a:schemeClr val="tx1"/>
                </a:solidFill>
              </a:rPr>
              <a:t>Narratives and storytelling</a:t>
            </a:r>
          </a:p>
          <a:p>
            <a:pPr lvl="0"/>
            <a:r>
              <a:rPr lang="en-AU" dirty="0">
                <a:solidFill>
                  <a:schemeClr val="tx1"/>
                </a:solidFill>
              </a:rPr>
              <a:t>personal dimensions and healthy cultures in the new economy</a:t>
            </a:r>
          </a:p>
          <a:p>
            <a:pPr lvl="0"/>
            <a:r>
              <a:rPr lang="en-AU" dirty="0">
                <a:solidFill>
                  <a:schemeClr val="tx1"/>
                </a:solidFill>
              </a:rPr>
              <a:t>Universal Basic Income</a:t>
            </a:r>
          </a:p>
          <a:p>
            <a:pPr lvl="0"/>
            <a:r>
              <a:rPr lang="en-AU" dirty="0">
                <a:solidFill>
                  <a:schemeClr val="tx1"/>
                </a:solidFill>
              </a:rPr>
              <a:t>Women in the New Economy</a:t>
            </a:r>
          </a:p>
          <a:p>
            <a:pPr marL="0" lvl="0" indent="0">
              <a:buNone/>
            </a:pPr>
            <a:endParaRPr lang="en-AU" dirty="0">
              <a:solidFill>
                <a:schemeClr val="tx1"/>
              </a:solidFill>
            </a:endParaRPr>
          </a:p>
          <a:p>
            <a:endParaRPr lang="en-AU" dirty="0"/>
          </a:p>
        </p:txBody>
      </p:sp>
    </p:spTree>
    <p:extLst>
      <p:ext uri="{BB962C8B-B14F-4D97-AF65-F5344CB8AC3E}">
        <p14:creationId xmlns:p14="http://schemas.microsoft.com/office/powerpoint/2010/main" val="31495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F732-B699-4273-BFCC-FBA8A000F8F2}"/>
              </a:ext>
            </a:extLst>
          </p:cNvPr>
          <p:cNvSpPr>
            <a:spLocks noGrp="1"/>
          </p:cNvSpPr>
          <p:nvPr>
            <p:ph type="title"/>
          </p:nvPr>
        </p:nvSpPr>
        <p:spPr/>
        <p:txBody>
          <a:bodyPr/>
          <a:lstStyle/>
          <a:p>
            <a:r>
              <a:rPr lang="en-US" dirty="0"/>
              <a:t>Why we created the Strategic Directions Group</a:t>
            </a:r>
            <a:endParaRPr lang="en-AU" dirty="0"/>
          </a:p>
        </p:txBody>
      </p:sp>
      <p:sp>
        <p:nvSpPr>
          <p:cNvPr id="3" name="Content Placeholder 2">
            <a:extLst>
              <a:ext uri="{FF2B5EF4-FFF2-40B4-BE49-F238E27FC236}">
                <a16:creationId xmlns:a16="http://schemas.microsoft.com/office/drawing/2014/main" id="{5D9A533A-CA3C-4644-9B7B-C4A451019918}"/>
              </a:ext>
            </a:extLst>
          </p:cNvPr>
          <p:cNvSpPr>
            <a:spLocks noGrp="1"/>
          </p:cNvSpPr>
          <p:nvPr>
            <p:ph idx="1"/>
          </p:nvPr>
        </p:nvSpPr>
        <p:spPr/>
        <p:txBody>
          <a:bodyPr>
            <a:normAutofit fontScale="70000" lnSpcReduction="20000"/>
          </a:bodyPr>
          <a:lstStyle/>
          <a:p>
            <a:r>
              <a:rPr lang="en-US" dirty="0"/>
              <a:t>When we created NENA, we didn’t want all the responsibility and “power” residing with just the Board of Directors – but we had to have a legally incorporated management group …</a:t>
            </a:r>
          </a:p>
          <a:p>
            <a:r>
              <a:rPr lang="en-US" dirty="0"/>
              <a:t>So after lengthy discussions, we created a structure whereby the hard work and expertise of EVERY member could help co-create the network’s activities, and guide future strategies</a:t>
            </a:r>
          </a:p>
          <a:p>
            <a:r>
              <a:rPr lang="en-US" dirty="0"/>
              <a:t>It is a REQUIREMENT of NENA Membership that every member join a Hub (any Hub) and participate in a minimum of only 2 meetings per year (OR, alternatively, volunteer several hours per year to help with administration of NENA </a:t>
            </a:r>
            <a:r>
              <a:rPr lang="en-US" dirty="0" err="1"/>
              <a:t>etc</a:t>
            </a:r>
            <a:r>
              <a:rPr lang="en-US" dirty="0"/>
              <a:t>)</a:t>
            </a:r>
          </a:p>
          <a:p>
            <a:r>
              <a:rPr lang="en-US" dirty="0"/>
              <a:t>The creation of the Hubs, was complimented with the Creation of two elected entities, that are to work alongside the Board of Directors:</a:t>
            </a:r>
          </a:p>
          <a:p>
            <a:pPr lvl="1"/>
            <a:r>
              <a:rPr lang="en-US" dirty="0"/>
              <a:t>Strategic Directions Group</a:t>
            </a:r>
          </a:p>
          <a:p>
            <a:pPr lvl="1"/>
            <a:r>
              <a:rPr lang="en-US" dirty="0"/>
              <a:t>Participatory Budget Group</a:t>
            </a:r>
          </a:p>
          <a:p>
            <a:r>
              <a:rPr lang="en-US" dirty="0">
                <a:solidFill>
                  <a:srgbClr val="FF0000"/>
                </a:solidFill>
              </a:rPr>
              <a:t>The Strategic Directions Group has several responsibilities in the Constitution:</a:t>
            </a:r>
          </a:p>
          <a:p>
            <a:pPr lvl="1"/>
            <a:r>
              <a:rPr lang="en-US" dirty="0">
                <a:solidFill>
                  <a:srgbClr val="FF0000"/>
                </a:solidFill>
              </a:rPr>
              <a:t>Primarily – ‘regular strategic plans’ for the cooperative, and provide ‘general advice’ to the Board about strategic priorities</a:t>
            </a:r>
          </a:p>
          <a:p>
            <a:pPr lvl="1"/>
            <a:r>
              <a:rPr lang="en-US" dirty="0">
                <a:solidFill>
                  <a:srgbClr val="FF0000"/>
                </a:solidFill>
              </a:rPr>
              <a:t>In addition, we envisaged the SDG being made up of people from across NENA Hubs, and helping to guide the process for getting all Hubs to input to the Civil Society Strategy</a:t>
            </a:r>
          </a:p>
          <a:p>
            <a:pPr lvl="1"/>
            <a:r>
              <a:rPr lang="en-US" dirty="0">
                <a:solidFill>
                  <a:srgbClr val="FF0000"/>
                </a:solidFill>
              </a:rPr>
              <a:t>** SDG MEMBERS ARE ELECTED FOR 2 YEARS **</a:t>
            </a:r>
          </a:p>
          <a:p>
            <a:pPr lvl="1"/>
            <a:endParaRPr lang="en-AU" dirty="0"/>
          </a:p>
        </p:txBody>
      </p:sp>
    </p:spTree>
    <p:extLst>
      <p:ext uri="{BB962C8B-B14F-4D97-AF65-F5344CB8AC3E}">
        <p14:creationId xmlns:p14="http://schemas.microsoft.com/office/powerpoint/2010/main" val="216263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A2921-F51A-4250-BAA0-9272EEB1B24E}"/>
              </a:ext>
            </a:extLst>
          </p:cNvPr>
          <p:cNvSpPr>
            <a:spLocks noGrp="1"/>
          </p:cNvSpPr>
          <p:nvPr>
            <p:ph idx="1"/>
          </p:nvPr>
        </p:nvSpPr>
        <p:spPr>
          <a:xfrm>
            <a:off x="908154" y="1281700"/>
            <a:ext cx="8596668" cy="3880773"/>
          </a:xfrm>
        </p:spPr>
        <p:txBody>
          <a:bodyPr>
            <a:normAutofit fontScale="85000" lnSpcReduction="20000"/>
          </a:bodyPr>
          <a:lstStyle/>
          <a:p>
            <a:pPr marL="0" indent="0" algn="ctr">
              <a:buNone/>
            </a:pPr>
            <a:r>
              <a:rPr lang="en-AU" sz="3200" dirty="0"/>
              <a:t>The New Economy Network Australia (NENA) is a network of individuals and civil society organisations working to transform Australia’s economic system</a:t>
            </a:r>
            <a:br>
              <a:rPr lang="en-AU" sz="3200" dirty="0"/>
            </a:br>
            <a:r>
              <a:rPr lang="en-AU" sz="3200" dirty="0"/>
              <a:t> so that achieving </a:t>
            </a:r>
            <a:br>
              <a:rPr lang="en-AU" sz="3200" dirty="0"/>
            </a:br>
            <a:r>
              <a:rPr lang="en-AU" sz="3200" b="1" u="sng" dirty="0"/>
              <a:t>ecological health and social &amp; economic justice </a:t>
            </a:r>
            <a:br>
              <a:rPr lang="en-AU" sz="3200" b="1" u="sng" dirty="0"/>
            </a:br>
            <a:r>
              <a:rPr lang="en-AU" sz="3200" dirty="0"/>
              <a:t>are the foundational principles and primary objectives of the economic system.</a:t>
            </a:r>
          </a:p>
          <a:p>
            <a:pPr marL="0" indent="0" algn="ctr">
              <a:buNone/>
            </a:pPr>
            <a:endParaRPr lang="en-AU" sz="3200" i="1" dirty="0"/>
          </a:p>
          <a:p>
            <a:pPr marL="0" indent="0" algn="ctr">
              <a:buNone/>
            </a:pPr>
            <a:endParaRPr lang="en-AU" sz="3200" dirty="0"/>
          </a:p>
          <a:p>
            <a:pPr marL="0" indent="0" algn="ctr">
              <a:buNone/>
            </a:pPr>
            <a:r>
              <a:rPr lang="en-AU" sz="3200" dirty="0">
                <a:hlinkClick r:id="rId2"/>
              </a:rPr>
              <a:t>www.neweconomy.org.au</a:t>
            </a:r>
            <a:r>
              <a:rPr lang="en-AU" sz="3200" dirty="0"/>
              <a:t> </a:t>
            </a:r>
          </a:p>
          <a:p>
            <a:endParaRPr lang="en-AU" dirty="0"/>
          </a:p>
        </p:txBody>
      </p:sp>
    </p:spTree>
    <p:extLst>
      <p:ext uri="{BB962C8B-B14F-4D97-AF65-F5344CB8AC3E}">
        <p14:creationId xmlns:p14="http://schemas.microsoft.com/office/powerpoint/2010/main" val="308547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A546-DFED-477E-9E73-8E7A2582011E}"/>
              </a:ext>
            </a:extLst>
          </p:cNvPr>
          <p:cNvSpPr>
            <a:spLocks noGrp="1"/>
          </p:cNvSpPr>
          <p:nvPr>
            <p:ph type="title"/>
          </p:nvPr>
        </p:nvSpPr>
        <p:spPr/>
        <p:txBody>
          <a:bodyPr/>
          <a:lstStyle/>
          <a:p>
            <a:r>
              <a:rPr lang="en-US" dirty="0"/>
              <a:t>SDG in the NENA Constitution:</a:t>
            </a:r>
            <a:endParaRPr lang="en-AU" dirty="0"/>
          </a:p>
        </p:txBody>
      </p:sp>
      <p:pic>
        <p:nvPicPr>
          <p:cNvPr id="5" name="Content Placeholder 4" descr="A screenshot of a cell phone&#10;&#10;Description automatically generated">
            <a:extLst>
              <a:ext uri="{FF2B5EF4-FFF2-40B4-BE49-F238E27FC236}">
                <a16:creationId xmlns:a16="http://schemas.microsoft.com/office/drawing/2014/main" id="{384547F4-C4FE-4B64-AD95-A611EE50CF85}"/>
              </a:ext>
            </a:extLst>
          </p:cNvPr>
          <p:cNvPicPr>
            <a:picLocks noGrp="1" noChangeAspect="1"/>
          </p:cNvPicPr>
          <p:nvPr>
            <p:ph idx="1"/>
          </p:nvPr>
        </p:nvPicPr>
        <p:blipFill>
          <a:blip r:embed="rId2"/>
          <a:stretch>
            <a:fillRect/>
          </a:stretch>
        </p:blipFill>
        <p:spPr>
          <a:xfrm>
            <a:off x="677334" y="1439546"/>
            <a:ext cx="9487155" cy="5137150"/>
          </a:xfrm>
        </p:spPr>
      </p:pic>
    </p:spTree>
    <p:extLst>
      <p:ext uri="{BB962C8B-B14F-4D97-AF65-F5344CB8AC3E}">
        <p14:creationId xmlns:p14="http://schemas.microsoft.com/office/powerpoint/2010/main" val="69706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35A3-8342-4E8E-B921-8CFBECF56999}"/>
              </a:ext>
            </a:extLst>
          </p:cNvPr>
          <p:cNvSpPr>
            <a:spLocks noGrp="1"/>
          </p:cNvSpPr>
          <p:nvPr>
            <p:ph type="title"/>
          </p:nvPr>
        </p:nvSpPr>
        <p:spPr/>
        <p:txBody>
          <a:bodyPr>
            <a:normAutofit fontScale="90000"/>
          </a:bodyPr>
          <a:lstStyle/>
          <a:p>
            <a:r>
              <a:rPr lang="en-US" b="1" dirty="0"/>
              <a:t>Role of the SDG – helping the whole network develop shared strategies</a:t>
            </a:r>
            <a:br>
              <a:rPr lang="en-AU" dirty="0"/>
            </a:br>
            <a:endParaRPr lang="en-AU" dirty="0"/>
          </a:p>
        </p:txBody>
      </p:sp>
      <p:pic>
        <p:nvPicPr>
          <p:cNvPr id="4" name="Content Placeholder 3">
            <a:extLst>
              <a:ext uri="{FF2B5EF4-FFF2-40B4-BE49-F238E27FC236}">
                <a16:creationId xmlns:a16="http://schemas.microsoft.com/office/drawing/2014/main" id="{44F0AD0D-AD35-4293-9F40-156E15CAFD45}"/>
              </a:ext>
            </a:extLst>
          </p:cNvPr>
          <p:cNvPicPr>
            <a:picLocks noGrp="1"/>
          </p:cNvPicPr>
          <p:nvPr>
            <p:ph idx="1"/>
          </p:nvPr>
        </p:nvPicPr>
        <p:blipFill>
          <a:blip r:embed="rId2"/>
          <a:stretch>
            <a:fillRect/>
          </a:stretch>
        </p:blipFill>
        <p:spPr>
          <a:xfrm>
            <a:off x="1632479" y="1930400"/>
            <a:ext cx="7759171" cy="4927600"/>
          </a:xfrm>
          <a:prstGeom prst="rect">
            <a:avLst/>
          </a:prstGeom>
        </p:spPr>
      </p:pic>
    </p:spTree>
    <p:extLst>
      <p:ext uri="{BB962C8B-B14F-4D97-AF65-F5344CB8AC3E}">
        <p14:creationId xmlns:p14="http://schemas.microsoft.com/office/powerpoint/2010/main" val="1859209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1732-657F-46F8-946C-006C7350B2BC}"/>
              </a:ext>
            </a:extLst>
          </p:cNvPr>
          <p:cNvSpPr>
            <a:spLocks noGrp="1"/>
          </p:cNvSpPr>
          <p:nvPr>
            <p:ph type="title"/>
          </p:nvPr>
        </p:nvSpPr>
        <p:spPr>
          <a:xfrm>
            <a:off x="1286933" y="609600"/>
            <a:ext cx="10197494" cy="1099457"/>
          </a:xfrm>
        </p:spPr>
        <p:txBody>
          <a:bodyPr>
            <a:normAutofit fontScale="90000"/>
          </a:bodyPr>
          <a:lstStyle/>
          <a:p>
            <a:r>
              <a:rPr lang="en-US" dirty="0"/>
              <a:t>Two sides to our “big picture” work &amp; </a:t>
            </a:r>
            <a:br>
              <a:rPr lang="en-US" dirty="0"/>
            </a:br>
            <a:r>
              <a:rPr lang="en-US" dirty="0"/>
              <a:t>both areas need the SDG’s guidance</a:t>
            </a:r>
            <a:endParaRPr lang="en-AU" dirty="0"/>
          </a:p>
        </p:txBody>
      </p:sp>
      <p:graphicFrame>
        <p:nvGraphicFramePr>
          <p:cNvPr id="4" name="Content Placeholder 3">
            <a:extLst>
              <a:ext uri="{FF2B5EF4-FFF2-40B4-BE49-F238E27FC236}">
                <a16:creationId xmlns:a16="http://schemas.microsoft.com/office/drawing/2014/main" id="{A03AF983-E752-4F8D-9F3C-CD36A94619AD}"/>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1E39A4B6-144A-409E-9883-22F2F28E454B}"/>
              </a:ext>
            </a:extLst>
          </p:cNvPr>
          <p:cNvSpPr/>
          <p:nvPr/>
        </p:nvSpPr>
        <p:spPr>
          <a:xfrm>
            <a:off x="400050" y="1159328"/>
            <a:ext cx="5985630" cy="5740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35860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Subtitle 4">
            <a:extLst>
              <a:ext uri="{FF2B5EF4-FFF2-40B4-BE49-F238E27FC236}">
                <a16:creationId xmlns:a16="http://schemas.microsoft.com/office/drawing/2014/main" id="{FDBB3107-397D-42E3-8C31-5FC061C1F94C}"/>
              </a:ext>
            </a:extLst>
          </p:cNvPr>
          <p:cNvSpPr>
            <a:spLocks noGrp="1"/>
          </p:cNvSpPr>
          <p:nvPr>
            <p:ph type="subTitle" idx="1"/>
          </p:nvPr>
        </p:nvSpPr>
        <p:spPr>
          <a:xfrm>
            <a:off x="1507067" y="4050833"/>
            <a:ext cx="7766936" cy="1096899"/>
          </a:xfrm>
        </p:spPr>
        <p:txBody>
          <a:bodyPr>
            <a:normAutofit/>
          </a:bodyPr>
          <a:lstStyle/>
          <a:p>
            <a:endParaRPr lang="en-AU" dirty="0">
              <a:solidFill>
                <a:schemeClr val="tx1"/>
              </a:solidFill>
            </a:endParaRPr>
          </a:p>
        </p:txBody>
      </p:sp>
      <p:sp>
        <p:nvSpPr>
          <p:cNvPr id="2" name="Title 1">
            <a:extLst>
              <a:ext uri="{FF2B5EF4-FFF2-40B4-BE49-F238E27FC236}">
                <a16:creationId xmlns:a16="http://schemas.microsoft.com/office/drawing/2014/main" id="{4B1FFCD5-D434-4A79-93A4-64860700DF34}"/>
              </a:ext>
            </a:extLst>
          </p:cNvPr>
          <p:cNvSpPr>
            <a:spLocks noGrp="1"/>
          </p:cNvSpPr>
          <p:nvPr>
            <p:ph type="ctrTitle"/>
          </p:nvPr>
        </p:nvSpPr>
        <p:spPr>
          <a:xfrm>
            <a:off x="1507067" y="2404534"/>
            <a:ext cx="7766936" cy="1646302"/>
          </a:xfrm>
        </p:spPr>
        <p:txBody>
          <a:bodyPr>
            <a:normAutofit/>
          </a:bodyPr>
          <a:lstStyle/>
          <a:p>
            <a:pPr>
              <a:lnSpc>
                <a:spcPct val="90000"/>
              </a:lnSpc>
            </a:pPr>
            <a:r>
              <a:rPr lang="en-US" sz="3600" dirty="0">
                <a:solidFill>
                  <a:schemeClr val="tx1"/>
                </a:solidFill>
              </a:rPr>
              <a:t>4. 2020 Development of </a:t>
            </a:r>
            <a:r>
              <a:rPr lang="en-US" sz="3600" dirty="0">
                <a:solidFill>
                  <a:srgbClr val="FF0000"/>
                </a:solidFill>
              </a:rPr>
              <a:t>NENA Civil Society Strategy for New Economy </a:t>
            </a:r>
            <a:r>
              <a:rPr lang="en-US" sz="3600" dirty="0">
                <a:solidFill>
                  <a:schemeClr val="tx1"/>
                </a:solidFill>
              </a:rPr>
              <a:t>(outward looking change strategy</a:t>
            </a:r>
            <a:endParaRPr lang="en-AU" sz="3400" dirty="0">
              <a:solidFill>
                <a:schemeClr val="tx1"/>
              </a:solidFill>
            </a:endParaRPr>
          </a:p>
        </p:txBody>
      </p:sp>
    </p:spTree>
    <p:extLst>
      <p:ext uri="{BB962C8B-B14F-4D97-AF65-F5344CB8AC3E}">
        <p14:creationId xmlns:p14="http://schemas.microsoft.com/office/powerpoint/2010/main" val="174841077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6ABE-7519-4439-A983-565C33FDE446}"/>
              </a:ext>
            </a:extLst>
          </p:cNvPr>
          <p:cNvSpPr>
            <a:spLocks noGrp="1"/>
          </p:cNvSpPr>
          <p:nvPr>
            <p:ph type="title"/>
          </p:nvPr>
        </p:nvSpPr>
        <p:spPr>
          <a:xfrm>
            <a:off x="402127" y="2900039"/>
            <a:ext cx="2358829" cy="1320800"/>
          </a:xfrm>
        </p:spPr>
        <p:txBody>
          <a:bodyPr>
            <a:normAutofit fontScale="90000"/>
          </a:bodyPr>
          <a:lstStyle/>
          <a:p>
            <a:r>
              <a:rPr lang="en-AU" dirty="0"/>
              <a:t>How hubs will work together</a:t>
            </a:r>
          </a:p>
        </p:txBody>
      </p:sp>
      <p:graphicFrame>
        <p:nvGraphicFramePr>
          <p:cNvPr id="4" name="Content Placeholder 3">
            <a:extLst>
              <a:ext uri="{FF2B5EF4-FFF2-40B4-BE49-F238E27FC236}">
                <a16:creationId xmlns:a16="http://schemas.microsoft.com/office/drawing/2014/main" id="{A4EDAD2A-0E0D-44A9-AF41-76C3D49E9192}"/>
              </a:ext>
            </a:extLst>
          </p:cNvPr>
          <p:cNvGraphicFramePr>
            <a:graphicFrameLocks noGrp="1"/>
          </p:cNvGraphicFramePr>
          <p:nvPr>
            <p:ph idx="1"/>
            <p:extLst>
              <p:ext uri="{D42A27DB-BD31-4B8C-83A1-F6EECF244321}">
                <p14:modId xmlns:p14="http://schemas.microsoft.com/office/powerpoint/2010/main" val="2338992363"/>
              </p:ext>
            </p:extLst>
          </p:nvPr>
        </p:nvGraphicFramePr>
        <p:xfrm>
          <a:off x="-343070" y="372862"/>
          <a:ext cx="8596312" cy="5810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50C28624-58B4-47F4-B99A-B68F486EF23F}"/>
              </a:ext>
            </a:extLst>
          </p:cNvPr>
          <p:cNvSpPr/>
          <p:nvPr/>
        </p:nvSpPr>
        <p:spPr>
          <a:xfrm>
            <a:off x="6847132" y="4713178"/>
            <a:ext cx="2885244" cy="1769765"/>
          </a:xfrm>
          <a:prstGeom prst="rect">
            <a:avLst/>
          </a:prstGeom>
          <a:solidFill>
            <a:schemeClr val="accent3">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lumMod val="95000"/>
                    <a:lumOff val="5000"/>
                  </a:schemeClr>
                </a:solidFill>
              </a:rPr>
              <a:t>Civil Society Strategy for a New Economy</a:t>
            </a:r>
          </a:p>
          <a:p>
            <a:pPr algn="ctr"/>
            <a:br>
              <a:rPr lang="en-AU" dirty="0">
                <a:solidFill>
                  <a:schemeClr val="tx1">
                    <a:lumMod val="95000"/>
                    <a:lumOff val="5000"/>
                  </a:schemeClr>
                </a:solidFill>
              </a:rPr>
            </a:br>
            <a:endParaRPr lang="en-AU" dirty="0"/>
          </a:p>
          <a:p>
            <a:pPr algn="ctr"/>
            <a:endParaRPr lang="en-AU" dirty="0"/>
          </a:p>
        </p:txBody>
      </p:sp>
      <p:sp>
        <p:nvSpPr>
          <p:cNvPr id="3" name="TextBox 2">
            <a:extLst>
              <a:ext uri="{FF2B5EF4-FFF2-40B4-BE49-F238E27FC236}">
                <a16:creationId xmlns:a16="http://schemas.microsoft.com/office/drawing/2014/main" id="{A2141929-D72F-4FDA-AFA6-4E0A2A5CBA2F}"/>
              </a:ext>
            </a:extLst>
          </p:cNvPr>
          <p:cNvSpPr txBox="1"/>
          <p:nvPr/>
        </p:nvSpPr>
        <p:spPr>
          <a:xfrm>
            <a:off x="160701" y="494622"/>
            <a:ext cx="2862905" cy="2339102"/>
          </a:xfrm>
          <a:prstGeom prst="rect">
            <a:avLst/>
          </a:prstGeom>
          <a:noFill/>
        </p:spPr>
        <p:txBody>
          <a:bodyPr wrap="square" rtlCol="0">
            <a:spAutoFit/>
          </a:bodyPr>
          <a:lstStyle/>
          <a:p>
            <a:r>
              <a:rPr lang="en-AU" b="1" dirty="0"/>
              <a:t>SECTORAL HUBS</a:t>
            </a:r>
            <a:endParaRPr lang="en-AU" sz="1600" b="1" dirty="0"/>
          </a:p>
          <a:p>
            <a:pPr marL="285750" indent="-285750">
              <a:buFontTx/>
              <a:buChar char="-"/>
            </a:pPr>
            <a:r>
              <a:rPr lang="en-AU" sz="1600" dirty="0"/>
              <a:t>Identify sectoral</a:t>
            </a:r>
            <a:br>
              <a:rPr lang="en-AU" sz="1600" dirty="0"/>
            </a:br>
            <a:r>
              <a:rPr lang="en-AU" sz="1600" dirty="0"/>
              <a:t>priorities</a:t>
            </a:r>
          </a:p>
          <a:p>
            <a:pPr marL="285750" indent="-285750">
              <a:buFontTx/>
              <a:buChar char="-"/>
            </a:pPr>
            <a:r>
              <a:rPr lang="en-AU" sz="1600" b="1" dirty="0"/>
              <a:t>Across different scales, </a:t>
            </a:r>
            <a:br>
              <a:rPr lang="en-AU" sz="1600" b="1" dirty="0"/>
            </a:br>
            <a:r>
              <a:rPr lang="en-AU" sz="1600" i="1" dirty="0"/>
              <a:t>(local, bioregional, </a:t>
            </a:r>
            <a:br>
              <a:rPr lang="en-AU" sz="1600" i="1" dirty="0"/>
            </a:br>
            <a:r>
              <a:rPr lang="en-AU" sz="1600" i="1" dirty="0"/>
              <a:t>state, National) -</a:t>
            </a:r>
            <a:r>
              <a:rPr lang="en-AU" sz="1600" b="1" dirty="0"/>
              <a:t> i</a:t>
            </a:r>
            <a:r>
              <a:rPr lang="en-AU" sz="1600" dirty="0"/>
              <a:t>ncluding collaboration </a:t>
            </a:r>
            <a:br>
              <a:rPr lang="en-AU" sz="1600" dirty="0"/>
            </a:br>
            <a:r>
              <a:rPr lang="en-AU" sz="1600" dirty="0"/>
              <a:t>with local hubs, around </a:t>
            </a:r>
            <a:br>
              <a:rPr lang="en-AU" sz="1600" dirty="0"/>
            </a:br>
            <a:r>
              <a:rPr lang="en-AU" sz="1600" b="1" i="1" dirty="0"/>
              <a:t>local sectoral issues</a:t>
            </a:r>
          </a:p>
        </p:txBody>
      </p:sp>
      <p:sp>
        <p:nvSpPr>
          <p:cNvPr id="5" name="Arrow: Right 4">
            <a:extLst>
              <a:ext uri="{FF2B5EF4-FFF2-40B4-BE49-F238E27FC236}">
                <a16:creationId xmlns:a16="http://schemas.microsoft.com/office/drawing/2014/main" id="{05CF9AB8-AD8E-46ED-9E64-E53C61622D31}"/>
              </a:ext>
            </a:extLst>
          </p:cNvPr>
          <p:cNvSpPr/>
          <p:nvPr/>
        </p:nvSpPr>
        <p:spPr>
          <a:xfrm>
            <a:off x="5089677" y="4452595"/>
            <a:ext cx="1578113" cy="11430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close up of a map&#10;&#10;Description automatically generated">
            <a:extLst>
              <a:ext uri="{FF2B5EF4-FFF2-40B4-BE49-F238E27FC236}">
                <a16:creationId xmlns:a16="http://schemas.microsoft.com/office/drawing/2014/main" id="{D57FF0B0-32E9-499B-90DE-813F8E5EB24F}"/>
              </a:ext>
            </a:extLst>
          </p:cNvPr>
          <p:cNvPicPr>
            <a:picLocks noChangeAspect="1"/>
          </p:cNvPicPr>
          <p:nvPr/>
        </p:nvPicPr>
        <p:blipFill>
          <a:blip r:embed="rId7"/>
          <a:stretch>
            <a:fillRect/>
          </a:stretch>
        </p:blipFill>
        <p:spPr>
          <a:xfrm>
            <a:off x="6482158" y="107234"/>
            <a:ext cx="4802249" cy="2784574"/>
          </a:xfrm>
          <a:prstGeom prst="rect">
            <a:avLst/>
          </a:prstGeom>
        </p:spPr>
      </p:pic>
      <p:sp>
        <p:nvSpPr>
          <p:cNvPr id="14" name="TextBox 13">
            <a:extLst>
              <a:ext uri="{FF2B5EF4-FFF2-40B4-BE49-F238E27FC236}">
                <a16:creationId xmlns:a16="http://schemas.microsoft.com/office/drawing/2014/main" id="{5C4DBABC-38CB-49B0-9D34-F2BAA4F1AF21}"/>
              </a:ext>
            </a:extLst>
          </p:cNvPr>
          <p:cNvSpPr txBox="1"/>
          <p:nvPr/>
        </p:nvSpPr>
        <p:spPr>
          <a:xfrm>
            <a:off x="8816793" y="3002274"/>
            <a:ext cx="3244799" cy="1846659"/>
          </a:xfrm>
          <a:prstGeom prst="rect">
            <a:avLst/>
          </a:prstGeom>
          <a:noFill/>
        </p:spPr>
        <p:txBody>
          <a:bodyPr wrap="none" rtlCol="0">
            <a:spAutoFit/>
          </a:bodyPr>
          <a:lstStyle/>
          <a:p>
            <a:r>
              <a:rPr lang="en-AU" sz="1600" b="1" dirty="0"/>
              <a:t>GEOGRAPHICAL HUBS</a:t>
            </a:r>
            <a:br>
              <a:rPr lang="en-AU" sz="1600" dirty="0"/>
            </a:br>
            <a:r>
              <a:rPr lang="en-AU" sz="1600" dirty="0"/>
              <a:t>     – Identify local priorities</a:t>
            </a:r>
          </a:p>
          <a:p>
            <a:r>
              <a:rPr lang="en-AU" sz="1600" dirty="0"/>
              <a:t>     - Create and implement</a:t>
            </a:r>
            <a:br>
              <a:rPr lang="en-AU" sz="1600" dirty="0"/>
            </a:br>
            <a:r>
              <a:rPr lang="en-AU" sz="1600" dirty="0"/>
              <a:t>              local plans</a:t>
            </a:r>
            <a:br>
              <a:rPr lang="en-AU" sz="1600" dirty="0"/>
            </a:br>
            <a:r>
              <a:rPr lang="en-AU" sz="1600" dirty="0"/>
              <a:t>     - AND feed </a:t>
            </a:r>
            <a:r>
              <a:rPr lang="en-AU" sz="1600" b="1" i="1" dirty="0"/>
              <a:t>local priorities</a:t>
            </a:r>
            <a:br>
              <a:rPr lang="en-AU" sz="1600" b="1" i="1" dirty="0"/>
            </a:br>
            <a:r>
              <a:rPr lang="en-AU" sz="1600" b="1" i="1" dirty="0"/>
              <a:t>             into National Strategy </a:t>
            </a:r>
            <a:br>
              <a:rPr lang="en-AU" sz="1600" b="1" i="1" dirty="0"/>
            </a:br>
            <a:r>
              <a:rPr lang="en-AU" dirty="0"/>
              <a:t>             </a:t>
            </a:r>
          </a:p>
        </p:txBody>
      </p:sp>
      <p:cxnSp>
        <p:nvCxnSpPr>
          <p:cNvPr id="15" name="Connector: Curved 14">
            <a:extLst>
              <a:ext uri="{FF2B5EF4-FFF2-40B4-BE49-F238E27FC236}">
                <a16:creationId xmlns:a16="http://schemas.microsoft.com/office/drawing/2014/main" id="{B364C0CC-D7E4-401A-A868-8765213ECDB6}"/>
              </a:ext>
            </a:extLst>
          </p:cNvPr>
          <p:cNvCxnSpPr/>
          <p:nvPr/>
        </p:nvCxnSpPr>
        <p:spPr>
          <a:xfrm>
            <a:off x="3126781" y="1152525"/>
            <a:ext cx="3545111" cy="8191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F010B239-4C6E-4B75-8684-AA67C81A1299}"/>
              </a:ext>
            </a:extLst>
          </p:cNvPr>
          <p:cNvCxnSpPr>
            <a:cxnSpLocks/>
          </p:cNvCxnSpPr>
          <p:nvPr/>
        </p:nvCxnSpPr>
        <p:spPr>
          <a:xfrm flipV="1">
            <a:off x="3423573" y="2524820"/>
            <a:ext cx="3424696" cy="230674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058C623A-C0D8-47E0-8CCF-BD2691DEEC62}"/>
              </a:ext>
            </a:extLst>
          </p:cNvPr>
          <p:cNvCxnSpPr>
            <a:cxnSpLocks/>
          </p:cNvCxnSpPr>
          <p:nvPr/>
        </p:nvCxnSpPr>
        <p:spPr>
          <a:xfrm>
            <a:off x="3423573" y="1691245"/>
            <a:ext cx="3425933" cy="62108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76DE7F32-17CD-4144-8556-153D857DAD42}"/>
              </a:ext>
            </a:extLst>
          </p:cNvPr>
          <p:cNvCxnSpPr>
            <a:cxnSpLocks/>
          </p:cNvCxnSpPr>
          <p:nvPr/>
        </p:nvCxnSpPr>
        <p:spPr>
          <a:xfrm flipV="1">
            <a:off x="3506153" y="1451786"/>
            <a:ext cx="3343353" cy="192188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rrow: Down 23">
            <a:extLst>
              <a:ext uri="{FF2B5EF4-FFF2-40B4-BE49-F238E27FC236}">
                <a16:creationId xmlns:a16="http://schemas.microsoft.com/office/drawing/2014/main" id="{D87D3ADB-DACD-4C9D-B97D-682B277B8CC5}"/>
              </a:ext>
            </a:extLst>
          </p:cNvPr>
          <p:cNvSpPr/>
          <p:nvPr/>
        </p:nvSpPr>
        <p:spPr>
          <a:xfrm>
            <a:off x="7770694" y="2791990"/>
            <a:ext cx="965095" cy="1536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02E8D619-1CED-4196-B608-3613F57344E6}"/>
              </a:ext>
            </a:extLst>
          </p:cNvPr>
          <p:cNvSpPr/>
          <p:nvPr/>
        </p:nvSpPr>
        <p:spPr>
          <a:xfrm>
            <a:off x="5474677" y="3157436"/>
            <a:ext cx="2014961" cy="11380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t>
            </a:r>
            <a:r>
              <a:rPr lang="en-AU" b="1" dirty="0"/>
              <a:t>DG assists</a:t>
            </a:r>
            <a:br>
              <a:rPr lang="en-AU" b="1" dirty="0"/>
            </a:br>
            <a:r>
              <a:rPr lang="en-AU" b="1" dirty="0"/>
              <a:t>ALL these processes</a:t>
            </a:r>
          </a:p>
        </p:txBody>
      </p:sp>
    </p:spTree>
    <p:extLst>
      <p:ext uri="{BB962C8B-B14F-4D97-AF65-F5344CB8AC3E}">
        <p14:creationId xmlns:p14="http://schemas.microsoft.com/office/powerpoint/2010/main" val="2876615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50C7-D79C-4DC3-A090-12920D84A8A3}"/>
              </a:ext>
            </a:extLst>
          </p:cNvPr>
          <p:cNvSpPr>
            <a:spLocks noGrp="1"/>
          </p:cNvSpPr>
          <p:nvPr>
            <p:ph type="title"/>
          </p:nvPr>
        </p:nvSpPr>
        <p:spPr/>
        <p:txBody>
          <a:bodyPr>
            <a:normAutofit fontScale="90000"/>
          </a:bodyPr>
          <a:lstStyle/>
          <a:p>
            <a:r>
              <a:rPr lang="en-US" dirty="0"/>
              <a:t>Tools for enabling NENA Hubs and NENA Members to ‘input’ to Civil Society Strategy</a:t>
            </a:r>
            <a:endParaRPr lang="en-AU" dirty="0"/>
          </a:p>
        </p:txBody>
      </p:sp>
      <p:sp>
        <p:nvSpPr>
          <p:cNvPr id="3" name="Content Placeholder 2">
            <a:extLst>
              <a:ext uri="{FF2B5EF4-FFF2-40B4-BE49-F238E27FC236}">
                <a16:creationId xmlns:a16="http://schemas.microsoft.com/office/drawing/2014/main" id="{70D26D0D-C3D6-4710-9A68-C76C0AE58890}"/>
              </a:ext>
            </a:extLst>
          </p:cNvPr>
          <p:cNvSpPr>
            <a:spLocks noGrp="1"/>
          </p:cNvSpPr>
          <p:nvPr>
            <p:ph idx="1"/>
          </p:nvPr>
        </p:nvSpPr>
        <p:spPr/>
        <p:txBody>
          <a:bodyPr/>
          <a:lstStyle/>
          <a:p>
            <a:r>
              <a:rPr lang="en-US" dirty="0"/>
              <a:t>Geographic Hubs can run their own processes, create their own semi-autonomous action plans for their LOCAL REGION – and ALSO identify priorities in their region for the Civil Society Strategy (and where possible, connect with sectoral hubs – but not essential)</a:t>
            </a:r>
          </a:p>
          <a:p>
            <a:r>
              <a:rPr lang="en-US" dirty="0"/>
              <a:t>Sectoral Hubs can discuss and develop their priorities in their own sector + find ways to cross-pollinate ideas with other sectors + CONNECT WITH GEOGRAPHIC around different sectoral issues</a:t>
            </a:r>
          </a:p>
          <a:p>
            <a:pPr lvl="1"/>
            <a:r>
              <a:rPr lang="en-US" dirty="0"/>
              <a:t>How?</a:t>
            </a:r>
          </a:p>
          <a:p>
            <a:pPr lvl="1"/>
            <a:r>
              <a:rPr lang="en-US" dirty="0"/>
              <a:t>Hubs will be encouraged (and helped) to discuss and fill out TEMPLATE for identifying priorities</a:t>
            </a:r>
          </a:p>
          <a:p>
            <a:pPr lvl="1"/>
            <a:r>
              <a:rPr lang="en-US" dirty="0"/>
              <a:t>Individuals (</a:t>
            </a:r>
            <a:r>
              <a:rPr lang="en-US" dirty="0" err="1"/>
              <a:t>ie</a:t>
            </a:r>
            <a:r>
              <a:rPr lang="en-US" dirty="0"/>
              <a:t> all members) will be invited to read finished “input” to Civil Society Strategy and fill out surveys/questionnaires to support/challenge ideas</a:t>
            </a:r>
          </a:p>
          <a:p>
            <a:pPr lvl="1"/>
            <a:endParaRPr lang="en-AU" dirty="0"/>
          </a:p>
        </p:txBody>
      </p:sp>
    </p:spTree>
    <p:extLst>
      <p:ext uri="{BB962C8B-B14F-4D97-AF65-F5344CB8AC3E}">
        <p14:creationId xmlns:p14="http://schemas.microsoft.com/office/powerpoint/2010/main" val="4256187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E742-990B-4496-9FFE-8880B7F66888}"/>
              </a:ext>
            </a:extLst>
          </p:cNvPr>
          <p:cNvSpPr>
            <a:spLocks noGrp="1"/>
          </p:cNvSpPr>
          <p:nvPr>
            <p:ph type="ctrTitle"/>
          </p:nvPr>
        </p:nvSpPr>
        <p:spPr/>
        <p:txBody>
          <a:bodyPr/>
          <a:lstStyle/>
          <a:p>
            <a:r>
              <a:rPr lang="en-US" dirty="0"/>
              <a:t>Template for hubs and members to use</a:t>
            </a:r>
            <a:endParaRPr lang="en-AU" dirty="0"/>
          </a:p>
        </p:txBody>
      </p:sp>
      <p:sp>
        <p:nvSpPr>
          <p:cNvPr id="3" name="Content Placeholder 2">
            <a:extLst>
              <a:ext uri="{FF2B5EF4-FFF2-40B4-BE49-F238E27FC236}">
                <a16:creationId xmlns:a16="http://schemas.microsoft.com/office/drawing/2014/main" id="{AF0A75F7-6BC5-439E-9C83-45C29034EA86}"/>
              </a:ext>
            </a:extLst>
          </p:cNvPr>
          <p:cNvSpPr>
            <a:spLocks noGrp="1"/>
          </p:cNvSpPr>
          <p:nvPr>
            <p:ph type="subTitle" idx="1"/>
          </p:nvPr>
        </p:nvSpPr>
        <p:spPr>
          <a:xfrm>
            <a:off x="508000" y="4050833"/>
            <a:ext cx="8766003" cy="1506687"/>
          </a:xfrm>
        </p:spPr>
        <p:txBody>
          <a:bodyPr/>
          <a:lstStyle/>
          <a:p>
            <a:r>
              <a:rPr lang="en-AU" dirty="0">
                <a:hlinkClick r:id="rId2"/>
              </a:rPr>
              <a:t>https://www.neweconomy.org.au/about/governance/</a:t>
            </a:r>
            <a:r>
              <a:rPr lang="en-AU">
                <a:hlinkClick r:id="rId2"/>
              </a:rPr>
              <a:t>national-strategy/</a:t>
            </a:r>
            <a:endParaRPr lang="en-AU"/>
          </a:p>
          <a:p>
            <a:endParaRPr lang="en-AU" dirty="0"/>
          </a:p>
        </p:txBody>
      </p:sp>
    </p:spTree>
    <p:extLst>
      <p:ext uri="{BB962C8B-B14F-4D97-AF65-F5344CB8AC3E}">
        <p14:creationId xmlns:p14="http://schemas.microsoft.com/office/powerpoint/2010/main" val="36272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95F5-D545-4E59-BAAB-86027BF75B46}"/>
              </a:ext>
            </a:extLst>
          </p:cNvPr>
          <p:cNvSpPr>
            <a:spLocks noGrp="1"/>
          </p:cNvSpPr>
          <p:nvPr>
            <p:ph type="title"/>
          </p:nvPr>
        </p:nvSpPr>
        <p:spPr/>
        <p:txBody>
          <a:bodyPr>
            <a:normAutofit fontScale="90000"/>
          </a:bodyPr>
          <a:lstStyle/>
          <a:p>
            <a:r>
              <a:rPr lang="en-US" dirty="0"/>
              <a:t>Timeline for creating NENA’s very first Civil Society Strategy for a New Economy?</a:t>
            </a:r>
            <a:endParaRPr lang="en-AU" dirty="0"/>
          </a:p>
        </p:txBody>
      </p:sp>
      <p:sp>
        <p:nvSpPr>
          <p:cNvPr id="3" name="Content Placeholder 2">
            <a:extLst>
              <a:ext uri="{FF2B5EF4-FFF2-40B4-BE49-F238E27FC236}">
                <a16:creationId xmlns:a16="http://schemas.microsoft.com/office/drawing/2014/main" id="{5FA6294F-A3CD-4C7D-B80F-761C97841AC6}"/>
              </a:ext>
            </a:extLst>
          </p:cNvPr>
          <p:cNvSpPr>
            <a:spLocks noGrp="1"/>
          </p:cNvSpPr>
          <p:nvPr>
            <p:ph idx="1"/>
          </p:nvPr>
        </p:nvSpPr>
        <p:spPr>
          <a:xfrm>
            <a:off x="677334" y="2160589"/>
            <a:ext cx="8596668" cy="4411661"/>
          </a:xfrm>
        </p:spPr>
        <p:txBody>
          <a:bodyPr>
            <a:normAutofit fontScale="85000" lnSpcReduction="20000"/>
          </a:bodyPr>
          <a:lstStyle/>
          <a:p>
            <a:r>
              <a:rPr lang="en-US" dirty="0"/>
              <a:t>February – July</a:t>
            </a:r>
          </a:p>
          <a:p>
            <a:pPr lvl="1"/>
            <a:r>
              <a:rPr lang="en-US" dirty="0"/>
              <a:t>monthly webinars JUST for NENA Hubs to hear about Strategy Development process and share info with each other (Michelle will lead facilitation but would be grateful to others to help too!)</a:t>
            </a:r>
          </a:p>
          <a:p>
            <a:pPr lvl="1"/>
            <a:r>
              <a:rPr lang="en-US" dirty="0"/>
              <a:t>All members of the SDG assist several Hubs to activate their Strategy Development process – </a:t>
            </a:r>
            <a:r>
              <a:rPr lang="en-US" dirty="0" err="1"/>
              <a:t>eg</a:t>
            </a:r>
            <a:r>
              <a:rPr lang="en-US" dirty="0"/>
              <a:t> encourage/help/explain how to fill out templates; collate info and start an internal process to </a:t>
            </a:r>
            <a:r>
              <a:rPr lang="en-US" dirty="0" err="1"/>
              <a:t>analyse</a:t>
            </a:r>
            <a:r>
              <a:rPr lang="en-US" dirty="0"/>
              <a:t> input</a:t>
            </a:r>
          </a:p>
          <a:p>
            <a:pPr lvl="1"/>
            <a:r>
              <a:rPr lang="en-US" dirty="0"/>
              <a:t>SDG meets at least monthly, to gather information, start collating similarities and differences and start mapping out core priorities for NENA, based on Hub ideas</a:t>
            </a:r>
          </a:p>
          <a:p>
            <a:r>
              <a:rPr lang="en-US" dirty="0"/>
              <a:t>June-October</a:t>
            </a:r>
          </a:p>
          <a:p>
            <a:pPr lvl="1"/>
            <a:r>
              <a:rPr lang="en-US" dirty="0"/>
              <a:t>SDG works on a DOCUMENT for the Civil Society Strategy, drawing in NENA Hub input from Feb-July and filling in gaps by inviting people to contribute to hubs and provide additional info </a:t>
            </a:r>
            <a:r>
              <a:rPr lang="en-US" dirty="0" err="1"/>
              <a:t>etc</a:t>
            </a:r>
            <a:r>
              <a:rPr lang="en-US" dirty="0"/>
              <a:t> </a:t>
            </a:r>
            <a:r>
              <a:rPr lang="en-US" dirty="0" err="1"/>
              <a:t>etc</a:t>
            </a:r>
            <a:endParaRPr lang="en-US" dirty="0"/>
          </a:p>
          <a:p>
            <a:pPr lvl="1"/>
            <a:r>
              <a:rPr lang="en-US" dirty="0"/>
              <a:t>Draft Document out to all members in Sept or October</a:t>
            </a:r>
          </a:p>
          <a:p>
            <a:pPr lvl="1"/>
            <a:r>
              <a:rPr lang="en-US" dirty="0"/>
              <a:t>Online polls to see where people agree, where contentious points are</a:t>
            </a:r>
          </a:p>
          <a:p>
            <a:r>
              <a:rPr lang="en-US" dirty="0"/>
              <a:t>November </a:t>
            </a:r>
          </a:p>
          <a:p>
            <a:pPr lvl="1"/>
            <a:r>
              <a:rPr lang="en-US" dirty="0"/>
              <a:t>Sessions at the NENA Conference (20-22 November, Newcastle) to tease out, discuss, resolve/ or hold in contention, various points …</a:t>
            </a:r>
          </a:p>
          <a:p>
            <a:endParaRPr lang="en-AU" dirty="0"/>
          </a:p>
        </p:txBody>
      </p:sp>
    </p:spTree>
    <p:extLst>
      <p:ext uri="{BB962C8B-B14F-4D97-AF65-F5344CB8AC3E}">
        <p14:creationId xmlns:p14="http://schemas.microsoft.com/office/powerpoint/2010/main" val="3403067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4328-29CB-499B-88BC-F8EA94D5CC99}"/>
              </a:ext>
            </a:extLst>
          </p:cNvPr>
          <p:cNvSpPr>
            <a:spLocks noGrp="1"/>
          </p:cNvSpPr>
          <p:nvPr>
            <p:ph type="ctrTitle"/>
          </p:nvPr>
        </p:nvSpPr>
        <p:spPr>
          <a:xfrm>
            <a:off x="4974337" y="1265314"/>
            <a:ext cx="4299666" cy="3249131"/>
          </a:xfrm>
        </p:spPr>
        <p:txBody>
          <a:bodyPr>
            <a:normAutofit/>
          </a:bodyPr>
          <a:lstStyle/>
          <a:p>
            <a:pPr algn="l"/>
            <a:r>
              <a:rPr lang="en-US" dirty="0"/>
              <a:t>Discussion </a:t>
            </a:r>
            <a:r>
              <a:rPr lang="en-US" dirty="0">
                <a:sym typeface="Wingdings" panose="05000000000000000000" pitchFamily="2" charset="2"/>
              </a:rPr>
              <a:t></a:t>
            </a:r>
            <a:endParaRPr lang="en-AU" dirty="0"/>
          </a:p>
        </p:txBody>
      </p:sp>
      <p:sp>
        <p:nvSpPr>
          <p:cNvPr id="4" name="Subtitle 3">
            <a:extLst>
              <a:ext uri="{FF2B5EF4-FFF2-40B4-BE49-F238E27FC236}">
                <a16:creationId xmlns:a16="http://schemas.microsoft.com/office/drawing/2014/main" id="{503B0FC6-799B-49F2-A7A2-7E49524FE8A0}"/>
              </a:ext>
            </a:extLst>
          </p:cNvPr>
          <p:cNvSpPr>
            <a:spLocks noGrp="1"/>
          </p:cNvSpPr>
          <p:nvPr>
            <p:ph type="subTitle" idx="1"/>
          </p:nvPr>
        </p:nvSpPr>
        <p:spPr>
          <a:xfrm>
            <a:off x="4974336" y="4514446"/>
            <a:ext cx="4299666" cy="871042"/>
          </a:xfrm>
        </p:spPr>
        <p:txBody>
          <a:bodyPr>
            <a:normAutofit/>
          </a:bodyPr>
          <a:lstStyle/>
          <a:p>
            <a:pPr algn="l"/>
            <a:endParaRPr lang="en-AU"/>
          </a:p>
        </p:txBody>
      </p:sp>
      <p:sp>
        <p:nvSpPr>
          <p:cNvPr id="11" name="Isosceles Triangle 1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Graphic 7" descr="Chat">
            <a:extLst>
              <a:ext uri="{FF2B5EF4-FFF2-40B4-BE49-F238E27FC236}">
                <a16:creationId xmlns:a16="http://schemas.microsoft.com/office/drawing/2014/main" id="{3C7817BD-AAE0-472E-90A0-A945F3F43A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78867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1F8B-B20A-4F7F-A600-506268A881D1}"/>
              </a:ext>
            </a:extLst>
          </p:cNvPr>
          <p:cNvSpPr>
            <a:spLocks noGrp="1"/>
          </p:cNvSpPr>
          <p:nvPr>
            <p:ph type="ctrTitle"/>
          </p:nvPr>
        </p:nvSpPr>
        <p:spPr/>
        <p:txBody>
          <a:bodyPr/>
          <a:lstStyle/>
          <a:p>
            <a:r>
              <a:rPr lang="en-US" dirty="0"/>
              <a:t>Our vision for the future</a:t>
            </a:r>
            <a:endParaRPr lang="en-AU" dirty="0"/>
          </a:p>
        </p:txBody>
      </p:sp>
      <p:sp>
        <p:nvSpPr>
          <p:cNvPr id="4" name="Subtitle 3">
            <a:extLst>
              <a:ext uri="{FF2B5EF4-FFF2-40B4-BE49-F238E27FC236}">
                <a16:creationId xmlns:a16="http://schemas.microsoft.com/office/drawing/2014/main" id="{06ED91F4-82A3-4649-82EF-C2BB27E1C123}"/>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85468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EA03-0867-4424-AB8F-3E5FD41A617C}"/>
              </a:ext>
            </a:extLst>
          </p:cNvPr>
          <p:cNvSpPr>
            <a:spLocks noGrp="1"/>
          </p:cNvSpPr>
          <p:nvPr>
            <p:ph type="title"/>
          </p:nvPr>
        </p:nvSpPr>
        <p:spPr/>
        <p:txBody>
          <a:bodyPr/>
          <a:lstStyle/>
          <a:p>
            <a:r>
              <a:rPr lang="en-AU" dirty="0">
                <a:solidFill>
                  <a:schemeClr val="tx1"/>
                </a:solidFill>
              </a:rPr>
              <a:t>5 Core Principles</a:t>
            </a:r>
          </a:p>
        </p:txBody>
      </p:sp>
      <p:sp>
        <p:nvSpPr>
          <p:cNvPr id="3" name="Content Placeholder 2">
            <a:extLst>
              <a:ext uri="{FF2B5EF4-FFF2-40B4-BE49-F238E27FC236}">
                <a16:creationId xmlns:a16="http://schemas.microsoft.com/office/drawing/2014/main" id="{2A9420C4-3CB8-477F-AE98-4FFFCCF5520E}"/>
              </a:ext>
            </a:extLst>
          </p:cNvPr>
          <p:cNvSpPr>
            <a:spLocks noGrp="1"/>
          </p:cNvSpPr>
          <p:nvPr>
            <p:ph idx="1"/>
          </p:nvPr>
        </p:nvSpPr>
        <p:spPr>
          <a:xfrm>
            <a:off x="677334" y="1411550"/>
            <a:ext cx="8596668" cy="5149047"/>
          </a:xfrm>
        </p:spPr>
        <p:txBody>
          <a:bodyPr>
            <a:normAutofit fontScale="77500" lnSpcReduction="20000"/>
          </a:bodyPr>
          <a:lstStyle/>
          <a:p>
            <a:r>
              <a:rPr lang="en-AU" b="1" i="1" dirty="0">
                <a:solidFill>
                  <a:schemeClr val="tx1"/>
                </a:solidFill>
                <a:highlight>
                  <a:srgbClr val="FFFF00"/>
                </a:highlight>
              </a:rPr>
              <a:t>Ecological Sustainability: </a:t>
            </a:r>
            <a:endParaRPr lang="en-AU" b="1" dirty="0">
              <a:solidFill>
                <a:schemeClr val="tx1"/>
              </a:solidFill>
              <a:highlight>
                <a:srgbClr val="FFFF00"/>
              </a:highlight>
            </a:endParaRPr>
          </a:p>
          <a:p>
            <a:r>
              <a:rPr lang="en-AU" b="1" dirty="0"/>
              <a:t>That economic activity not only respects and </a:t>
            </a:r>
            <a:r>
              <a:rPr lang="en-AU" b="1" i="1" dirty="0"/>
              <a:t>operates within ecological limits</a:t>
            </a:r>
            <a:r>
              <a:rPr lang="en-AU" b="1" dirty="0"/>
              <a:t>, bioregional health and planetary boundaries, but also supports the regeneration of natural systems and recognises and upholds the inherent rights of nature.</a:t>
            </a:r>
          </a:p>
          <a:p>
            <a:r>
              <a:rPr lang="en-AU" b="1" i="1" dirty="0">
                <a:solidFill>
                  <a:schemeClr val="tx1"/>
                </a:solidFill>
                <a:highlight>
                  <a:srgbClr val="FFFF00"/>
                </a:highlight>
              </a:rPr>
              <a:t>Social &amp; Economic Justice: </a:t>
            </a:r>
            <a:endParaRPr lang="en-AU" dirty="0">
              <a:solidFill>
                <a:schemeClr val="tx1"/>
              </a:solidFill>
              <a:highlight>
                <a:srgbClr val="FFFF00"/>
              </a:highlight>
            </a:endParaRPr>
          </a:p>
          <a:p>
            <a:r>
              <a:rPr lang="en-AU" dirty="0"/>
              <a:t>That everyone can participate and benefit from economic activity in inclusive and equitable ways and that this requires working in solidarity to address the historical and ongoing marginalisation of certain groups by racism, imperialism, classism, patriarchy and other systems of oppression.</a:t>
            </a:r>
          </a:p>
          <a:p>
            <a:r>
              <a:rPr lang="en-AU" b="1" i="1" dirty="0">
                <a:solidFill>
                  <a:schemeClr val="tx1"/>
                </a:solidFill>
                <a:highlight>
                  <a:srgbClr val="FFFF00"/>
                </a:highlight>
              </a:rPr>
              <a:t>Democracy: </a:t>
            </a:r>
            <a:endParaRPr lang="en-AU" dirty="0">
              <a:solidFill>
                <a:schemeClr val="tx1"/>
              </a:solidFill>
              <a:highlight>
                <a:srgbClr val="FFFF00"/>
              </a:highlight>
            </a:endParaRPr>
          </a:p>
          <a:p>
            <a:r>
              <a:rPr lang="en-AU" dirty="0"/>
              <a:t>That economic decision-making is participatory, inclusive and transparent and emphasises collective stewardship and management of economic resources, activities and outcomes.</a:t>
            </a:r>
          </a:p>
          <a:p>
            <a:r>
              <a:rPr lang="en-AU" b="1" i="1" dirty="0">
                <a:solidFill>
                  <a:schemeClr val="tx1"/>
                </a:solidFill>
                <a:highlight>
                  <a:srgbClr val="FFFF00"/>
                </a:highlight>
              </a:rPr>
              <a:t>Place-based/ Emphasising Locality:</a:t>
            </a:r>
            <a:endParaRPr lang="en-AU" dirty="0">
              <a:solidFill>
                <a:schemeClr val="tx1"/>
              </a:solidFill>
              <a:highlight>
                <a:srgbClr val="FFFF00"/>
              </a:highlight>
            </a:endParaRPr>
          </a:p>
          <a:p>
            <a:r>
              <a:rPr lang="en-AU" dirty="0"/>
              <a:t>Creating greater resilience and strengthening community by rooting wealth and power in place through localised economic activity.</a:t>
            </a:r>
          </a:p>
          <a:p>
            <a:r>
              <a:rPr lang="en-AU" dirty="0">
                <a:solidFill>
                  <a:schemeClr val="tx1"/>
                </a:solidFill>
              </a:rPr>
              <a:t> </a:t>
            </a:r>
            <a:r>
              <a:rPr lang="en-AU" b="1" i="1" dirty="0">
                <a:solidFill>
                  <a:schemeClr val="tx1"/>
                </a:solidFill>
                <a:highlight>
                  <a:srgbClr val="FFFF00"/>
                </a:highlight>
              </a:rPr>
              <a:t>First Nations People in Australia</a:t>
            </a:r>
            <a:endParaRPr lang="en-AU" dirty="0">
              <a:solidFill>
                <a:schemeClr val="tx1"/>
              </a:solidFill>
              <a:highlight>
                <a:srgbClr val="FFFF00"/>
              </a:highlight>
            </a:endParaRPr>
          </a:p>
          <a:p>
            <a:r>
              <a:rPr lang="en-AU" dirty="0"/>
              <a:t>NENA acknowledges that the sovereignty of the First Nations People of the continent now known as Australia was never ceded by treaty nor in any other way.  NENA acknowledges and respects First Nations Peoples’ laws and ecologically sustainable custodianship of Australia over tens of thousands of years through land and sea management practices that continue today.</a:t>
            </a:r>
          </a:p>
          <a:p>
            <a:r>
              <a:rPr lang="en-AU" dirty="0"/>
              <a:t>NENA also acknowledges and respects the ancient, Earth-centred, steady state economic system that was created and managed by First Nations People across the continent for millennia. Australian society is in debt to First Nations People for many aspects of the modern economy</a:t>
            </a:r>
          </a:p>
        </p:txBody>
      </p:sp>
    </p:spTree>
    <p:extLst>
      <p:ext uri="{BB962C8B-B14F-4D97-AF65-F5344CB8AC3E}">
        <p14:creationId xmlns:p14="http://schemas.microsoft.com/office/powerpoint/2010/main" val="175131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4C83F6-E247-4FC3-B073-1D54FF416852}"/>
              </a:ext>
            </a:extLst>
          </p:cNvPr>
          <p:cNvSpPr>
            <a:spLocks noGrp="1"/>
          </p:cNvSpPr>
          <p:nvPr>
            <p:ph idx="1"/>
          </p:nvPr>
        </p:nvSpPr>
        <p:spPr/>
        <p:txBody>
          <a:bodyPr/>
          <a:lstStyle/>
          <a:p>
            <a:endParaRPr lang="en-AU"/>
          </a:p>
        </p:txBody>
      </p:sp>
      <p:pic>
        <p:nvPicPr>
          <p:cNvPr id="6" name="Picture 5">
            <a:extLst>
              <a:ext uri="{FF2B5EF4-FFF2-40B4-BE49-F238E27FC236}">
                <a16:creationId xmlns:a16="http://schemas.microsoft.com/office/drawing/2014/main" id="{1899489F-D9AF-45C2-9688-0B01B956ED69}"/>
              </a:ext>
            </a:extLst>
          </p:cNvPr>
          <p:cNvPicPr>
            <a:picLocks noChangeAspect="1"/>
          </p:cNvPicPr>
          <p:nvPr/>
        </p:nvPicPr>
        <p:blipFill>
          <a:blip r:embed="rId2"/>
          <a:stretch>
            <a:fillRect/>
          </a:stretch>
        </p:blipFill>
        <p:spPr>
          <a:xfrm>
            <a:off x="403668" y="1000125"/>
            <a:ext cx="9144000" cy="5143500"/>
          </a:xfrm>
          <a:prstGeom prst="rect">
            <a:avLst/>
          </a:prstGeom>
        </p:spPr>
      </p:pic>
    </p:spTree>
    <p:extLst>
      <p:ext uri="{BB962C8B-B14F-4D97-AF65-F5344CB8AC3E}">
        <p14:creationId xmlns:p14="http://schemas.microsoft.com/office/powerpoint/2010/main" val="282030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52266A2-79A3-4E59-A4BB-AAACD7D19CB3}"/>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This presentation</a:t>
            </a:r>
            <a:endParaRPr lang="en-AU" dirty="0">
              <a:solidFill>
                <a:schemeClr val="bg1"/>
              </a:solidFill>
            </a:endParaRPr>
          </a:p>
        </p:txBody>
      </p:sp>
      <p:sp>
        <p:nvSpPr>
          <p:cNvPr id="3" name="Content Placeholder 2">
            <a:extLst>
              <a:ext uri="{FF2B5EF4-FFF2-40B4-BE49-F238E27FC236}">
                <a16:creationId xmlns:a16="http://schemas.microsoft.com/office/drawing/2014/main" id="{B89468BE-4C1F-400F-AC4B-AB37A2FE7B64}"/>
              </a:ext>
            </a:extLst>
          </p:cNvPr>
          <p:cNvSpPr>
            <a:spLocks noGrp="1"/>
          </p:cNvSpPr>
          <p:nvPr>
            <p:ph idx="1"/>
          </p:nvPr>
        </p:nvSpPr>
        <p:spPr>
          <a:xfrm>
            <a:off x="673754" y="2160589"/>
            <a:ext cx="3973943" cy="4287835"/>
          </a:xfrm>
        </p:spPr>
        <p:txBody>
          <a:bodyPr>
            <a:normAutofit lnSpcReduction="10000"/>
          </a:bodyPr>
          <a:lstStyle/>
          <a:p>
            <a:r>
              <a:rPr lang="en-US" dirty="0">
                <a:solidFill>
                  <a:schemeClr val="bg1"/>
                </a:solidFill>
              </a:rPr>
              <a:t>1. Stories from the Newcastle Hub – a vision for change</a:t>
            </a:r>
          </a:p>
          <a:p>
            <a:r>
              <a:rPr lang="en-US" dirty="0">
                <a:solidFill>
                  <a:schemeClr val="bg1"/>
                </a:solidFill>
              </a:rPr>
              <a:t>2. Brief History of NENA</a:t>
            </a:r>
          </a:p>
          <a:p>
            <a:r>
              <a:rPr lang="en-US" dirty="0">
                <a:solidFill>
                  <a:schemeClr val="bg1"/>
                </a:solidFill>
              </a:rPr>
              <a:t>3. Original vision for “distributed governance” structure for network and strategy creation</a:t>
            </a:r>
          </a:p>
          <a:p>
            <a:r>
              <a:rPr lang="en-US" dirty="0">
                <a:solidFill>
                  <a:schemeClr val="bg1"/>
                </a:solidFill>
              </a:rPr>
              <a:t>4. 2020 Development of </a:t>
            </a:r>
            <a:r>
              <a:rPr lang="en-US" dirty="0">
                <a:solidFill>
                  <a:srgbClr val="FF0000"/>
                </a:solidFill>
              </a:rPr>
              <a:t>NENA Civil Society Strategy for New Economy </a:t>
            </a:r>
            <a:r>
              <a:rPr lang="en-US" dirty="0">
                <a:solidFill>
                  <a:schemeClr val="bg1"/>
                </a:solidFill>
              </a:rPr>
              <a:t>(outward looking change strategy)</a:t>
            </a:r>
          </a:p>
          <a:p>
            <a:pPr lvl="1"/>
            <a:r>
              <a:rPr lang="en-US" dirty="0">
                <a:solidFill>
                  <a:schemeClr val="bg1"/>
                </a:solidFill>
              </a:rPr>
              <a:t>Suggested Approach</a:t>
            </a:r>
          </a:p>
          <a:p>
            <a:pPr lvl="1"/>
            <a:r>
              <a:rPr lang="en-US" dirty="0">
                <a:solidFill>
                  <a:schemeClr val="bg1"/>
                </a:solidFill>
              </a:rPr>
              <a:t>Suggested Timeline</a:t>
            </a:r>
          </a:p>
          <a:p>
            <a:r>
              <a:rPr lang="en-US" dirty="0">
                <a:solidFill>
                  <a:schemeClr val="bg1"/>
                </a:solidFill>
              </a:rPr>
              <a:t>5. Questions/discussion</a:t>
            </a:r>
          </a:p>
          <a:p>
            <a:pPr lvl="1"/>
            <a:endParaRPr lang="en-US" dirty="0">
              <a:solidFill>
                <a:schemeClr val="bg1"/>
              </a:solidFill>
            </a:endParaRPr>
          </a:p>
          <a:p>
            <a:endParaRPr lang="en-AU" dirty="0">
              <a:solidFill>
                <a:schemeClr val="bg1"/>
              </a:solidFill>
            </a:endParaRPr>
          </a:p>
        </p:txBody>
      </p:sp>
      <p:pic>
        <p:nvPicPr>
          <p:cNvPr id="4" name="Content Placeholder 3">
            <a:extLst>
              <a:ext uri="{FF2B5EF4-FFF2-40B4-BE49-F238E27FC236}">
                <a16:creationId xmlns:a16="http://schemas.microsoft.com/office/drawing/2014/main" id="{0E92D25F-E4FB-4307-B8EA-407D2C739195}"/>
              </a:ext>
            </a:extLst>
          </p:cNvPr>
          <p:cNvPicPr>
            <a:picLocks noChangeAspect="1"/>
          </p:cNvPicPr>
          <p:nvPr/>
        </p:nvPicPr>
        <p:blipFill>
          <a:blip r:embed="rId2"/>
          <a:stretch>
            <a:fillRect/>
          </a:stretch>
        </p:blipFill>
        <p:spPr>
          <a:xfrm>
            <a:off x="5536338" y="2631440"/>
            <a:ext cx="6399893" cy="1791970"/>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67410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 name="Straight Connector 50">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Subtitle 3">
            <a:extLst>
              <a:ext uri="{FF2B5EF4-FFF2-40B4-BE49-F238E27FC236}">
                <a16:creationId xmlns:a16="http://schemas.microsoft.com/office/drawing/2014/main" id="{E1A93B65-8715-4515-90C7-B1D3E138759F}"/>
              </a:ext>
            </a:extLst>
          </p:cNvPr>
          <p:cNvSpPr>
            <a:spLocks noGrp="1"/>
          </p:cNvSpPr>
          <p:nvPr>
            <p:ph type="subTitle" idx="1"/>
          </p:nvPr>
        </p:nvSpPr>
        <p:spPr>
          <a:xfrm>
            <a:off x="1507067" y="4050833"/>
            <a:ext cx="7766936" cy="1096899"/>
          </a:xfrm>
        </p:spPr>
        <p:txBody>
          <a:bodyPr>
            <a:normAutofit/>
          </a:bodyPr>
          <a:lstStyle/>
          <a:p>
            <a:endParaRPr lang="en-AU">
              <a:solidFill>
                <a:schemeClr val="tx1"/>
              </a:solidFill>
            </a:endParaRPr>
          </a:p>
        </p:txBody>
      </p:sp>
      <p:sp>
        <p:nvSpPr>
          <p:cNvPr id="2" name="Title 1">
            <a:extLst>
              <a:ext uri="{FF2B5EF4-FFF2-40B4-BE49-F238E27FC236}">
                <a16:creationId xmlns:a16="http://schemas.microsoft.com/office/drawing/2014/main" id="{4529D864-DE18-495F-BBCE-870C3535791C}"/>
              </a:ext>
            </a:extLst>
          </p:cNvPr>
          <p:cNvSpPr>
            <a:spLocks noGrp="1"/>
          </p:cNvSpPr>
          <p:nvPr>
            <p:ph type="ctrTitle"/>
          </p:nvPr>
        </p:nvSpPr>
        <p:spPr>
          <a:xfrm>
            <a:off x="1507067" y="2404534"/>
            <a:ext cx="7766936" cy="1646302"/>
          </a:xfrm>
        </p:spPr>
        <p:txBody>
          <a:bodyPr>
            <a:normAutofit/>
          </a:bodyPr>
          <a:lstStyle/>
          <a:p>
            <a:r>
              <a:rPr lang="en-US" dirty="0"/>
              <a:t>1. History of NENA</a:t>
            </a:r>
            <a:endParaRPr lang="en-AU" dirty="0"/>
          </a:p>
        </p:txBody>
      </p:sp>
    </p:spTree>
    <p:extLst>
      <p:ext uri="{BB962C8B-B14F-4D97-AF65-F5344CB8AC3E}">
        <p14:creationId xmlns:p14="http://schemas.microsoft.com/office/powerpoint/2010/main" val="320879965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66F0-4890-4422-A201-A803AB0A70B6}"/>
              </a:ext>
            </a:extLst>
          </p:cNvPr>
          <p:cNvSpPr>
            <a:spLocks noGrp="1"/>
          </p:cNvSpPr>
          <p:nvPr>
            <p:ph type="title"/>
          </p:nvPr>
        </p:nvSpPr>
        <p:spPr>
          <a:xfrm>
            <a:off x="992294" y="386080"/>
            <a:ext cx="8131386" cy="1123950"/>
          </a:xfrm>
        </p:spPr>
        <p:txBody>
          <a:bodyPr>
            <a:normAutofit fontScale="90000"/>
          </a:bodyPr>
          <a:lstStyle/>
          <a:p>
            <a:r>
              <a:rPr lang="en-AU" b="1" u="sng" dirty="0"/>
              <a:t>History of NENA</a:t>
            </a:r>
            <a:br>
              <a:rPr lang="en-AU" b="1" u="sng" dirty="0"/>
            </a:br>
            <a:br>
              <a:rPr lang="en-AU" sz="2700" dirty="0">
                <a:solidFill>
                  <a:schemeClr val="tx1"/>
                </a:solidFill>
              </a:rPr>
            </a:br>
            <a:r>
              <a:rPr lang="en-AU" sz="2700" dirty="0">
                <a:solidFill>
                  <a:schemeClr val="tx1"/>
                </a:solidFill>
              </a:rPr>
              <a:t>* 2014-2015 peer to peer discussions (Bronwen, Michelle)</a:t>
            </a:r>
            <a:br>
              <a:rPr lang="en-AU" sz="2700" dirty="0">
                <a:solidFill>
                  <a:schemeClr val="tx1"/>
                </a:solidFill>
              </a:rPr>
            </a:br>
            <a:r>
              <a:rPr lang="en-AU" sz="2700" dirty="0">
                <a:solidFill>
                  <a:schemeClr val="tx1"/>
                </a:solidFill>
              </a:rPr>
              <a:t>* 2016 Conference – Sydney – agreement to create a network</a:t>
            </a:r>
            <a:br>
              <a:rPr lang="en-AU" sz="3100" dirty="0">
                <a:solidFill>
                  <a:schemeClr val="tx1"/>
                </a:solidFill>
              </a:rPr>
            </a:br>
            <a:br>
              <a:rPr lang="en-AU" sz="3100" dirty="0">
                <a:solidFill>
                  <a:schemeClr val="tx1"/>
                </a:solidFill>
              </a:rPr>
            </a:br>
            <a:r>
              <a:rPr lang="en-AU" sz="1800" dirty="0">
                <a:solidFill>
                  <a:schemeClr val="tx1"/>
                </a:solidFill>
              </a:rPr>
              <a:t>12 working</a:t>
            </a:r>
            <a:br>
              <a:rPr lang="en-AU" sz="1800" dirty="0">
                <a:solidFill>
                  <a:schemeClr val="tx1"/>
                </a:solidFill>
              </a:rPr>
            </a:br>
            <a:r>
              <a:rPr lang="en-AU" sz="1800" dirty="0">
                <a:solidFill>
                  <a:schemeClr val="tx1"/>
                </a:solidFill>
              </a:rPr>
              <a:t>groups created after 2016</a:t>
            </a:r>
            <a:br>
              <a:rPr lang="en-AU" sz="1800" dirty="0">
                <a:solidFill>
                  <a:schemeClr val="tx1"/>
                </a:solidFill>
              </a:rPr>
            </a:br>
            <a:r>
              <a:rPr lang="en-AU" sz="1800" dirty="0">
                <a:solidFill>
                  <a:schemeClr val="tx1"/>
                </a:solidFill>
              </a:rPr>
              <a:t>conference – many</a:t>
            </a:r>
            <a:br>
              <a:rPr lang="en-AU" sz="1800" dirty="0">
                <a:solidFill>
                  <a:schemeClr val="tx1"/>
                </a:solidFill>
              </a:rPr>
            </a:br>
            <a:r>
              <a:rPr lang="en-AU" sz="1800" dirty="0">
                <a:solidFill>
                  <a:schemeClr val="tx1"/>
                </a:solidFill>
              </a:rPr>
              <a:t>facilitated working groups</a:t>
            </a:r>
            <a:br>
              <a:rPr lang="en-AU" sz="1800" dirty="0">
                <a:solidFill>
                  <a:schemeClr val="tx1"/>
                </a:solidFill>
              </a:rPr>
            </a:br>
            <a:r>
              <a:rPr lang="en-AU" sz="1800" dirty="0">
                <a:solidFill>
                  <a:schemeClr val="tx1"/>
                </a:solidFill>
              </a:rPr>
              <a:t>then created the 2017</a:t>
            </a:r>
            <a:br>
              <a:rPr lang="en-AU" sz="1800" dirty="0">
                <a:solidFill>
                  <a:schemeClr val="tx1"/>
                </a:solidFill>
              </a:rPr>
            </a:br>
            <a:r>
              <a:rPr lang="en-AU" sz="1800" dirty="0">
                <a:solidFill>
                  <a:schemeClr val="tx1"/>
                </a:solidFill>
              </a:rPr>
              <a:t>conference</a:t>
            </a:r>
            <a:br>
              <a:rPr lang="en-AU" sz="1800" dirty="0">
                <a:solidFill>
                  <a:schemeClr val="tx1"/>
                </a:solidFill>
              </a:rPr>
            </a:br>
            <a:endParaRPr lang="en-AU" sz="1800" dirty="0">
              <a:solidFill>
                <a:schemeClr val="tx1"/>
              </a:solidFill>
            </a:endParaRPr>
          </a:p>
        </p:txBody>
      </p:sp>
      <p:pic>
        <p:nvPicPr>
          <p:cNvPr id="5" name="Content Placeholder 4">
            <a:extLst>
              <a:ext uri="{FF2B5EF4-FFF2-40B4-BE49-F238E27FC236}">
                <a16:creationId xmlns:a16="http://schemas.microsoft.com/office/drawing/2014/main" id="{A8E30823-1A16-456B-8FA5-7B3E81F39666}"/>
              </a:ext>
            </a:extLst>
          </p:cNvPr>
          <p:cNvPicPr>
            <a:picLocks noGrp="1" noChangeAspect="1"/>
          </p:cNvPicPr>
          <p:nvPr>
            <p:ph idx="1"/>
          </p:nvPr>
        </p:nvPicPr>
        <p:blipFill>
          <a:blip r:embed="rId2"/>
          <a:stretch>
            <a:fillRect/>
          </a:stretch>
        </p:blipFill>
        <p:spPr>
          <a:xfrm>
            <a:off x="3650787" y="2139315"/>
            <a:ext cx="6142378" cy="4520566"/>
          </a:xfrm>
        </p:spPr>
      </p:pic>
    </p:spTree>
    <p:extLst>
      <p:ext uri="{BB962C8B-B14F-4D97-AF65-F5344CB8AC3E}">
        <p14:creationId xmlns:p14="http://schemas.microsoft.com/office/powerpoint/2010/main" val="357886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a:extLst>
              <a:ext uri="{FF2B5EF4-FFF2-40B4-BE49-F238E27FC236}">
                <a16:creationId xmlns:a16="http://schemas.microsoft.com/office/drawing/2014/main" id="{6E5008B9-D429-41C4-827B-EC8F15A4D83C}"/>
              </a:ext>
            </a:extLst>
          </p:cNvPr>
          <p:cNvPicPr>
            <a:picLocks noGrp="1" noChangeAspect="1"/>
          </p:cNvPicPr>
          <p:nvPr>
            <p:ph idx="1"/>
          </p:nvPr>
        </p:nvPicPr>
        <p:blipFill rotWithShape="1">
          <a:blip r:embed="rId2"/>
          <a:srcRect l="21239" b="909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0A83D62-852C-4BDE-9D43-5BE35E02650B}"/>
              </a:ext>
            </a:extLst>
          </p:cNvPr>
          <p:cNvSpPr>
            <a:spLocks noGrp="1"/>
          </p:cNvSpPr>
          <p:nvPr>
            <p:ph type="title"/>
          </p:nvPr>
        </p:nvSpPr>
        <p:spPr>
          <a:xfrm>
            <a:off x="1016624" y="2841171"/>
            <a:ext cx="4088190" cy="2369093"/>
          </a:xfrm>
        </p:spPr>
        <p:txBody>
          <a:bodyPr vert="horz" lIns="91440" tIns="45720" rIns="91440" bIns="45720" rtlCol="0" anchor="b">
            <a:normAutofit fontScale="90000"/>
          </a:bodyPr>
          <a:lstStyle/>
          <a:p>
            <a:pPr>
              <a:lnSpc>
                <a:spcPct val="90000"/>
              </a:lnSpc>
            </a:pPr>
            <a:r>
              <a:rPr lang="en-US" sz="2600" dirty="0">
                <a:solidFill>
                  <a:schemeClr val="tx1"/>
                </a:solidFill>
              </a:rPr>
              <a:t>2017 Conference, Brisbane</a:t>
            </a:r>
            <a:br>
              <a:rPr lang="en-US" sz="2600" dirty="0">
                <a:solidFill>
                  <a:schemeClr val="tx1"/>
                </a:solidFill>
              </a:rPr>
            </a:br>
            <a:r>
              <a:rPr lang="en-US" sz="2600" dirty="0">
                <a:solidFill>
                  <a:schemeClr val="tx1"/>
                </a:solidFill>
              </a:rPr>
              <a:t> – NENA launched</a:t>
            </a:r>
            <a:br>
              <a:rPr lang="en-US" sz="2600" dirty="0">
                <a:solidFill>
                  <a:schemeClr val="tx1"/>
                </a:solidFill>
              </a:rPr>
            </a:br>
            <a:br>
              <a:rPr lang="en-US" sz="2600" dirty="0">
                <a:solidFill>
                  <a:schemeClr val="tx1"/>
                </a:solidFill>
              </a:rPr>
            </a:br>
            <a:r>
              <a:rPr lang="en-US" sz="2600" dirty="0">
                <a:solidFill>
                  <a:schemeClr val="tx1"/>
                </a:solidFill>
              </a:rPr>
              <a:t>2018 Conference, Melbourne</a:t>
            </a:r>
            <a:br>
              <a:rPr lang="en-US" sz="2600" dirty="0">
                <a:solidFill>
                  <a:schemeClr val="tx1"/>
                </a:solidFill>
              </a:rPr>
            </a:br>
            <a:r>
              <a:rPr lang="en-US" sz="2600" dirty="0">
                <a:solidFill>
                  <a:schemeClr val="tx1"/>
                </a:solidFill>
              </a:rPr>
              <a:t>- governance working groups </a:t>
            </a:r>
            <a:br>
              <a:rPr lang="en-US" sz="2600" dirty="0">
                <a:solidFill>
                  <a:schemeClr val="tx1"/>
                </a:solidFill>
              </a:rPr>
            </a:br>
            <a:br>
              <a:rPr lang="en-US" sz="2600" dirty="0">
                <a:solidFill>
                  <a:schemeClr val="tx1"/>
                </a:solidFill>
              </a:rPr>
            </a:br>
            <a:r>
              <a:rPr lang="en-US" sz="2600" dirty="0">
                <a:solidFill>
                  <a:schemeClr val="tx1"/>
                </a:solidFill>
              </a:rPr>
              <a:t>2019 – Feb incorporated as a cooperative, October - Perth conference</a:t>
            </a:r>
            <a:br>
              <a:rPr lang="en-US" sz="2600" dirty="0"/>
            </a:br>
            <a:endParaRPr lang="en-US" sz="2600" dirty="0"/>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884251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15</TotalTime>
  <Words>1952</Words>
  <Application>Microsoft Office PowerPoint</Application>
  <PresentationFormat>Widescreen</PresentationFormat>
  <Paragraphs>163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Trebuchet MS</vt:lpstr>
      <vt:lpstr>Wingdings 3</vt:lpstr>
      <vt:lpstr>Facet</vt:lpstr>
      <vt:lpstr>Creating a Civil Society Strategy for a New Economy  NENA Strategic Directions Group Webinar – 10 March 2020 </vt:lpstr>
      <vt:lpstr>PowerPoint Presentation</vt:lpstr>
      <vt:lpstr>Our vision for the future</vt:lpstr>
      <vt:lpstr>5 Core Principles</vt:lpstr>
      <vt:lpstr>PowerPoint Presentation</vt:lpstr>
      <vt:lpstr>This presentation</vt:lpstr>
      <vt:lpstr>1. History of NENA</vt:lpstr>
      <vt:lpstr>History of NENA  * 2014-2015 peer to peer discussions (Bronwen, Michelle) * 2016 Conference – Sydney – agreement to create a network  12 working groups created after 2016 conference – many facilitated working groups then created the 2017 conference </vt:lpstr>
      <vt:lpstr>2017 Conference, Brisbane  – NENA launched  2018 Conference, Melbourne - governance working groups   2019 – Feb incorporated as a cooperative, October - Perth conference </vt:lpstr>
      <vt:lpstr>About NENA</vt:lpstr>
      <vt:lpstr>NENA Activities</vt:lpstr>
      <vt:lpstr>Two sides to our “big picture” work</vt:lpstr>
      <vt:lpstr>Activities since NENA Launch in Oct 2017</vt:lpstr>
      <vt:lpstr>2. Original vision for distributed governance structure for NENA</vt:lpstr>
      <vt:lpstr>NENA is built on Geographic &amp; Sectoral Hubs.   The role of “hubs”:</vt:lpstr>
      <vt:lpstr>The overall structure of the Network: members + geographic and sectoral “Hubs” </vt:lpstr>
      <vt:lpstr>Geographic Hubs so far - </vt:lpstr>
      <vt:lpstr>Sectoral hubs created so far: </vt:lpstr>
      <vt:lpstr>Why we created the Strategic Directions Group</vt:lpstr>
      <vt:lpstr>SDG in the NENA Constitution:</vt:lpstr>
      <vt:lpstr>Role of the SDG – helping the whole network develop shared strategies </vt:lpstr>
      <vt:lpstr>Two sides to our “big picture” work &amp;  both areas need the SDG’s guidance</vt:lpstr>
      <vt:lpstr>4. 2020 Development of NENA Civil Society Strategy for New Economy (outward looking change strategy</vt:lpstr>
      <vt:lpstr>How hubs will work together</vt:lpstr>
      <vt:lpstr>Tools for enabling NENA Hubs and NENA Members to ‘input’ to Civil Society Strategy</vt:lpstr>
      <vt:lpstr>Template for hubs and members to use</vt:lpstr>
      <vt:lpstr>Timeline for creating NENA’s very first Civil Society Strategy for a New Economy?</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NENA’s Strategic Direction - 2020  Michelle Maloney 3 February 2020</dc:title>
  <dc:creator>Michelle Maloney</dc:creator>
  <cp:lastModifiedBy>Michelle Maloney</cp:lastModifiedBy>
  <cp:revision>6</cp:revision>
  <dcterms:created xsi:type="dcterms:W3CDTF">2020-02-03T07:38:20Z</dcterms:created>
  <dcterms:modified xsi:type="dcterms:W3CDTF">2020-03-10T07:59:18Z</dcterms:modified>
</cp:coreProperties>
</file>