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65" r:id="rId4"/>
    <p:sldId id="277" r:id="rId5"/>
    <p:sldId id="257" r:id="rId6"/>
    <p:sldId id="279" r:id="rId7"/>
    <p:sldId id="258" r:id="rId8"/>
    <p:sldId id="260" r:id="rId9"/>
    <p:sldId id="261" r:id="rId10"/>
    <p:sldId id="259" r:id="rId11"/>
    <p:sldId id="280" r:id="rId12"/>
    <p:sldId id="262" r:id="rId13"/>
    <p:sldId id="264" r:id="rId14"/>
    <p:sldId id="276" r:id="rId15"/>
    <p:sldId id="275" r:id="rId16"/>
    <p:sldId id="274" r:id="rId17"/>
    <p:sldId id="273" r:id="rId18"/>
    <p:sldId id="272" r:id="rId19"/>
    <p:sldId id="271" r:id="rId20"/>
    <p:sldId id="270" r:id="rId21"/>
    <p:sldId id="269" r:id="rId22"/>
    <p:sldId id="268" r:id="rId23"/>
    <p:sldId id="266" r:id="rId24"/>
    <p:sldId id="278" r:id="rId25"/>
    <p:sldId id="2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72D"/>
    <a:srgbClr val="F87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00FC2-5DCF-51FB-7E84-82156767AE19}" v="10" dt="2020-11-15T01:14:07.877"/>
    <p1510:client id="{30904264-B5E2-7ED1-8625-D83DFE77FE19}" v="3" dt="2020-11-15T02:22:45.699"/>
    <p1510:client id="{333E98F2-6454-2AD5-F756-B12C3EB30D98}" v="182" dt="2020-11-15T02:06:25.929"/>
    <p1510:client id="{F06A20FC-475F-BB26-0802-E75AE2F71FE4}" v="558" dt="2020-11-15T01:13:14.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5" autoAdjust="0"/>
    <p:restoredTop sz="96064"/>
  </p:normalViewPr>
  <p:slideViewPr>
    <p:cSldViewPr snapToGrid="0">
      <p:cViewPr varScale="1">
        <p:scale>
          <a:sx n="62" d="100"/>
          <a:sy n="62" d="100"/>
        </p:scale>
        <p:origin x="640" y="5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2E67-82A3-EE40-AE6B-851A60EE8A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3854C1EA-D126-754C-9E4C-AC274BD76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D4FD9CC1-617B-8548-B9FE-9212D83DF92F}"/>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5" name="Footer Placeholder 4">
            <a:extLst>
              <a:ext uri="{FF2B5EF4-FFF2-40B4-BE49-F238E27FC236}">
                <a16:creationId xmlns:a16="http://schemas.microsoft.com/office/drawing/2014/main" id="{3D25D5AC-5211-4440-816F-904758060AC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441DF0-1F83-6C4F-9B92-82BCAC3F86DC}"/>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2216617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F4F9-718D-8D42-8A1B-94DA6443DF7C}"/>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BC1D9047-5101-0B49-BBAD-76326C11CB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656AA6F-A86E-2B4A-9195-E6B40BF06AC3}"/>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5" name="Footer Placeholder 4">
            <a:extLst>
              <a:ext uri="{FF2B5EF4-FFF2-40B4-BE49-F238E27FC236}">
                <a16:creationId xmlns:a16="http://schemas.microsoft.com/office/drawing/2014/main" id="{6E2C9D62-6022-EE4B-AA88-E6C3F37EFF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5AEBCEB-3F9C-C447-8095-3A8A31104127}"/>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2262721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4616-EB8A-8741-9054-C4216833F5A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57E882EF-317D-D94E-A63E-C33BF4FC4F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8C11B2-D48E-6B4A-AD20-B9544C166607}"/>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5" name="Footer Placeholder 4">
            <a:extLst>
              <a:ext uri="{FF2B5EF4-FFF2-40B4-BE49-F238E27FC236}">
                <a16:creationId xmlns:a16="http://schemas.microsoft.com/office/drawing/2014/main" id="{D35660A7-233F-3D4D-BCD2-1C0FEAD378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A304140-408A-CF48-9006-38865F316E6D}"/>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3665766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C0FA-7E15-CD47-A636-5DBC5190CAAA}"/>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80D42FD9-876D-7745-BFA0-7F00B853E08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8ECF2C3B-868F-714A-BE7B-0DBBE13A89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A0CB524A-084B-6245-9780-C141A4F02339}"/>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6" name="Footer Placeholder 5">
            <a:extLst>
              <a:ext uri="{FF2B5EF4-FFF2-40B4-BE49-F238E27FC236}">
                <a16:creationId xmlns:a16="http://schemas.microsoft.com/office/drawing/2014/main" id="{FB217CFF-D7A8-6E4B-BAE1-15E7149CBD8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8C3D007-477D-3144-8C6B-DC038CE91405}"/>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178178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D005-20BD-3740-B4E8-3FB0DC0A8F5C}"/>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03EAC94D-8F8A-F24D-A244-1AD72C141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5EBE7C-7191-274D-9F85-088830DE67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62167060-565D-414F-A58B-E2A7BC4C3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B8DE55A-DB44-5647-99BD-8F03DC1B846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F57CF588-647C-1E41-A2CB-55AF6ECEB594}"/>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8" name="Footer Placeholder 7">
            <a:extLst>
              <a:ext uri="{FF2B5EF4-FFF2-40B4-BE49-F238E27FC236}">
                <a16:creationId xmlns:a16="http://schemas.microsoft.com/office/drawing/2014/main" id="{14D1C089-F0BF-A048-8249-4D91968B331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375A1A7-1C93-E547-87AD-AF8E19C2F869}"/>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2470550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49B3-1FB9-4645-A4E9-B1B02F15C396}"/>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FC0E3399-1861-E14A-9B0F-BE7FB91B64BB}"/>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4" name="Footer Placeholder 3">
            <a:extLst>
              <a:ext uri="{FF2B5EF4-FFF2-40B4-BE49-F238E27FC236}">
                <a16:creationId xmlns:a16="http://schemas.microsoft.com/office/drawing/2014/main" id="{1006FF56-FA94-524A-93B2-68309AE1144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4E0A73A-CD08-8449-965C-CA59A3005203}"/>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2415810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0B1001-D7E0-9E46-B722-60600904F9E1}"/>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3" name="Footer Placeholder 2">
            <a:extLst>
              <a:ext uri="{FF2B5EF4-FFF2-40B4-BE49-F238E27FC236}">
                <a16:creationId xmlns:a16="http://schemas.microsoft.com/office/drawing/2014/main" id="{9D4BB501-807A-084B-89BA-564203A36C2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1FAB7AD-9F89-5C49-AB69-6A95BF2E1353}"/>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411890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8BC1-8B98-174C-973A-A8C3E03F19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2D90153B-8C00-E041-8B9D-CFE009284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0A04D2F4-AA11-5B4B-8C4C-C143889BD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EB0D32-8997-6C4A-8D03-C013069F937E}"/>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6" name="Footer Placeholder 5">
            <a:extLst>
              <a:ext uri="{FF2B5EF4-FFF2-40B4-BE49-F238E27FC236}">
                <a16:creationId xmlns:a16="http://schemas.microsoft.com/office/drawing/2014/main" id="{659D508F-97C9-9849-94DF-5D9225D516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F95C91-D945-B34E-ACC6-5451A17A7655}"/>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338207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0574-E285-154A-BE99-0A9C05CB83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5200BC22-6E27-E340-AA63-703F7D3447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062DB98-858A-9E42-88DC-4D50A46D0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58082D-4C50-8E4A-BB7F-1A7427452A89}"/>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6" name="Footer Placeholder 5">
            <a:extLst>
              <a:ext uri="{FF2B5EF4-FFF2-40B4-BE49-F238E27FC236}">
                <a16:creationId xmlns:a16="http://schemas.microsoft.com/office/drawing/2014/main" id="{C4AC3F4E-5ED1-6F42-93B0-872D7E15B73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895E51C-665B-374D-AF2A-223F8BCD344D}"/>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3802574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0998-75ED-C54C-8A6F-EA746395D650}"/>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07692876-5235-E443-84CA-83B9BD783E0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27E6E673-7CCC-6245-BE6C-EE06FBB3262C}"/>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5" name="Footer Placeholder 4">
            <a:extLst>
              <a:ext uri="{FF2B5EF4-FFF2-40B4-BE49-F238E27FC236}">
                <a16:creationId xmlns:a16="http://schemas.microsoft.com/office/drawing/2014/main" id="{5179F59B-905B-BA42-BF15-5962BA437E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397BE4-64F8-2145-B151-BD8B4077BB23}"/>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3950469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E9536E-87C4-4943-AA3B-937F6DCC47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6E4B7A48-D22A-E94D-9A6F-1F4BEA48B7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97A0064-3643-214D-8BC3-C1AD073B6F6E}"/>
              </a:ext>
            </a:extLst>
          </p:cNvPr>
          <p:cNvSpPr>
            <a:spLocks noGrp="1"/>
          </p:cNvSpPr>
          <p:nvPr>
            <p:ph type="dt" sz="half" idx="10"/>
          </p:nvPr>
        </p:nvSpPr>
        <p:spPr/>
        <p:txBody>
          <a:bodyPr/>
          <a:lstStyle/>
          <a:p>
            <a:fld id="{48FB5A0D-1BD5-4845-B302-188A5C6992F1}" type="datetimeFigureOut">
              <a:rPr lang="en-AU" smtClean="0"/>
              <a:t>16/11/2020</a:t>
            </a:fld>
            <a:endParaRPr lang="en-AU"/>
          </a:p>
        </p:txBody>
      </p:sp>
      <p:sp>
        <p:nvSpPr>
          <p:cNvPr id="5" name="Footer Placeholder 4">
            <a:extLst>
              <a:ext uri="{FF2B5EF4-FFF2-40B4-BE49-F238E27FC236}">
                <a16:creationId xmlns:a16="http://schemas.microsoft.com/office/drawing/2014/main" id="{008B39F5-E419-DC4B-B476-D30DF32FCC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3E00DD-922B-6541-AD87-A2A7CFFF2B42}"/>
              </a:ext>
            </a:extLst>
          </p:cNvPr>
          <p:cNvSpPr>
            <a:spLocks noGrp="1"/>
          </p:cNvSpPr>
          <p:nvPr>
            <p:ph type="sldNum" sz="quarter" idx="12"/>
          </p:nvPr>
        </p:nvSpPr>
        <p:spPr/>
        <p:txBody>
          <a:bodyPr/>
          <a:lstStyle/>
          <a:p>
            <a:fld id="{CF17CB33-C401-1E46-9C09-8C36864D6143}" type="slidenum">
              <a:rPr lang="en-AU" smtClean="0"/>
              <a:t>‹#›</a:t>
            </a:fld>
            <a:endParaRPr lang="en-AU"/>
          </a:p>
        </p:txBody>
      </p:sp>
    </p:spTree>
    <p:extLst>
      <p:ext uri="{BB962C8B-B14F-4D97-AF65-F5344CB8AC3E}">
        <p14:creationId xmlns:p14="http://schemas.microsoft.com/office/powerpoint/2010/main" val="153217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54D7E-B310-B54D-8E46-6CBA8787A0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24E8C03E-1771-8D4A-B32B-04A2D523E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39738DD-96DC-D24B-B74D-DB3825BA4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B5A0D-1BD5-4845-B302-188A5C6992F1}" type="datetimeFigureOut">
              <a:rPr lang="en-AU" smtClean="0"/>
              <a:t>16/11/2020</a:t>
            </a:fld>
            <a:endParaRPr lang="en-AU"/>
          </a:p>
        </p:txBody>
      </p:sp>
      <p:sp>
        <p:nvSpPr>
          <p:cNvPr id="5" name="Footer Placeholder 4">
            <a:extLst>
              <a:ext uri="{FF2B5EF4-FFF2-40B4-BE49-F238E27FC236}">
                <a16:creationId xmlns:a16="http://schemas.microsoft.com/office/drawing/2014/main" id="{29FCC6DA-DA33-B94B-8AED-7BDB40721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0FD0831-A48B-B041-B70D-6F7A739D07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7CB33-C401-1E46-9C09-8C36864D6143}" type="slidenum">
              <a:rPr lang="en-AU" smtClean="0"/>
              <a:t>‹#›</a:t>
            </a:fld>
            <a:endParaRPr lang="en-AU"/>
          </a:p>
        </p:txBody>
      </p:sp>
    </p:spTree>
    <p:extLst>
      <p:ext uri="{BB962C8B-B14F-4D97-AF65-F5344CB8AC3E}">
        <p14:creationId xmlns:p14="http://schemas.microsoft.com/office/powerpoint/2010/main" val="66735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7.m4a"/><Relationship Id="rId7" Type="http://schemas.openxmlformats.org/officeDocument/2006/relationships/image" Target="../media/image27.png"/><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slideLayout" Target="../slideLayouts/slideLayout18.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ipcc.ch/site/assets/uploads/sites/4/2020/02/SPM_Updated-Jan20.pdf"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hyperlink" Target="http://css.snre.umich.edu/factsheets/climate-change-science-and-impacts-factsheet" TargetMode="External"/><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hyperlink" Target="http://www.abc.net.au/"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doi.org/10.1029/2019EF001469"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erson standing in front of a sunset&#10;&#10;Description automatically generated">
            <a:extLst>
              <a:ext uri="{FF2B5EF4-FFF2-40B4-BE49-F238E27FC236}">
                <a16:creationId xmlns:a16="http://schemas.microsoft.com/office/drawing/2014/main" id="{AB6B3660-2D5B-4F25-B55F-3AADB61C7B27}"/>
              </a:ext>
            </a:extLst>
          </p:cNvPr>
          <p:cNvPicPr>
            <a:picLocks noChangeAspect="1"/>
          </p:cNvPicPr>
          <p:nvPr/>
        </p:nvPicPr>
        <p:blipFill>
          <a:blip r:embed="rId4"/>
          <a:stretch>
            <a:fillRect/>
          </a:stretch>
        </p:blipFill>
        <p:spPr>
          <a:xfrm>
            <a:off x="-34757" y="-2840"/>
            <a:ext cx="12228093" cy="6863680"/>
          </a:xfrm>
          <a:prstGeom prst="rect">
            <a:avLst/>
          </a:prstGeom>
        </p:spPr>
      </p:pic>
      <p:sp>
        <p:nvSpPr>
          <p:cNvPr id="2" name="TextBox 1">
            <a:extLst>
              <a:ext uri="{FF2B5EF4-FFF2-40B4-BE49-F238E27FC236}">
                <a16:creationId xmlns:a16="http://schemas.microsoft.com/office/drawing/2014/main" id="{55603846-5212-4473-BA26-F8644E6FADA0}"/>
              </a:ext>
            </a:extLst>
          </p:cNvPr>
          <p:cNvSpPr txBox="1"/>
          <p:nvPr/>
        </p:nvSpPr>
        <p:spPr>
          <a:xfrm>
            <a:off x="3403001" y="4881825"/>
            <a:ext cx="45496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Prof Brendan Mackey, Director</a:t>
            </a:r>
            <a:endParaRPr lang="en-US"/>
          </a:p>
          <a:p>
            <a:pPr algn="ctr"/>
            <a:r>
              <a:rPr lang="en-US" dirty="0">
                <a:cs typeface="Calibri"/>
              </a:rPr>
              <a:t>Griffith Climate Action Beacon</a:t>
            </a:r>
          </a:p>
          <a:p>
            <a:pPr algn="ctr"/>
            <a:endParaRPr lang="en-US" dirty="0">
              <a:cs typeface="Calibri"/>
            </a:endParaRPr>
          </a:p>
        </p:txBody>
      </p:sp>
      <p:pic>
        <p:nvPicPr>
          <p:cNvPr id="3" name="Picture 3" descr="A picture containing text&#10;&#10;Description automatically generated">
            <a:extLst>
              <a:ext uri="{FF2B5EF4-FFF2-40B4-BE49-F238E27FC236}">
                <a16:creationId xmlns:a16="http://schemas.microsoft.com/office/drawing/2014/main" id="{BF99876E-9BD3-4C3C-8F33-35A4F18DB732}"/>
              </a:ext>
            </a:extLst>
          </p:cNvPr>
          <p:cNvPicPr>
            <a:picLocks noChangeAspect="1"/>
          </p:cNvPicPr>
          <p:nvPr/>
        </p:nvPicPr>
        <p:blipFill>
          <a:blip r:embed="rId5"/>
          <a:stretch>
            <a:fillRect/>
          </a:stretch>
        </p:blipFill>
        <p:spPr>
          <a:xfrm>
            <a:off x="4241754" y="5750083"/>
            <a:ext cx="2743200" cy="509286"/>
          </a:xfrm>
          <a:prstGeom prst="rect">
            <a:avLst/>
          </a:prstGeom>
        </p:spPr>
      </p:pic>
      <p:sp>
        <p:nvSpPr>
          <p:cNvPr id="4" name="TextBox 3">
            <a:extLst>
              <a:ext uri="{FF2B5EF4-FFF2-40B4-BE49-F238E27FC236}">
                <a16:creationId xmlns:a16="http://schemas.microsoft.com/office/drawing/2014/main" id="{3F49E94B-4441-481E-A62A-41B32892D172}"/>
              </a:ext>
            </a:extLst>
          </p:cNvPr>
          <p:cNvSpPr txBox="1"/>
          <p:nvPr/>
        </p:nvSpPr>
        <p:spPr>
          <a:xfrm>
            <a:off x="2371558" y="1556084"/>
            <a:ext cx="661335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chemeClr val="tx1">
                    <a:lumMod val="50000"/>
                    <a:lumOff val="50000"/>
                  </a:schemeClr>
                </a:solidFill>
                <a:latin typeface="+mj-lt"/>
              </a:rPr>
              <a:t>The science of climate change, and our economic system’s current reliance on fossil fuels</a:t>
            </a:r>
            <a:endParaRPr lang="en-US" sz="4000" dirty="0">
              <a:solidFill>
                <a:schemeClr val="tx1">
                  <a:lumMod val="50000"/>
                  <a:lumOff val="50000"/>
                </a:schemeClr>
              </a:solidFill>
              <a:latin typeface="+mj-lt"/>
              <a:cs typeface="Calibri"/>
            </a:endParaRPr>
          </a:p>
        </p:txBody>
      </p:sp>
      <p:sp>
        <p:nvSpPr>
          <p:cNvPr id="5" name="TextBox 4">
            <a:extLst>
              <a:ext uri="{FF2B5EF4-FFF2-40B4-BE49-F238E27FC236}">
                <a16:creationId xmlns:a16="http://schemas.microsoft.com/office/drawing/2014/main" id="{C3D0DAB7-E3A2-4770-97B2-22BDB03A8857}"/>
              </a:ext>
            </a:extLst>
          </p:cNvPr>
          <p:cNvSpPr txBox="1"/>
          <p:nvPr/>
        </p:nvSpPr>
        <p:spPr>
          <a:xfrm>
            <a:off x="4309979" y="41829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November 2020</a:t>
            </a:r>
          </a:p>
        </p:txBody>
      </p:sp>
      <p:sp>
        <p:nvSpPr>
          <p:cNvPr id="7" name="TextBox 6">
            <a:extLst>
              <a:ext uri="{FF2B5EF4-FFF2-40B4-BE49-F238E27FC236}">
                <a16:creationId xmlns:a16="http://schemas.microsoft.com/office/drawing/2014/main" id="{CF113DE4-C6A9-4247-9DBD-0A1F9ADB3BD0}"/>
              </a:ext>
            </a:extLst>
          </p:cNvPr>
          <p:cNvSpPr txBox="1"/>
          <p:nvPr/>
        </p:nvSpPr>
        <p:spPr>
          <a:xfrm>
            <a:off x="10308223" y="6498222"/>
            <a:ext cx="16536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Source: NASA</a:t>
            </a:r>
            <a:endParaRPr lang="en-US" sz="1400" dirty="0">
              <a:cs typeface="Calibri"/>
            </a:endParaRPr>
          </a:p>
        </p:txBody>
      </p:sp>
      <p:pic>
        <p:nvPicPr>
          <p:cNvPr id="10" name="Audio 9">
            <a:hlinkClick r:id="" action="ppaction://media"/>
            <a:extLst>
              <a:ext uri="{FF2B5EF4-FFF2-40B4-BE49-F238E27FC236}">
                <a16:creationId xmlns:a16="http://schemas.microsoft.com/office/drawing/2014/main" id="{51631E51-E269-7543-BE09-57C18F2579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16329"/>
    </mc:Choice>
    <mc:Fallback xmlns="">
      <p:transition spd="slow" advTm="1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F17AB-F1E4-F14D-AF87-AE6F491BDC78}"/>
              </a:ext>
            </a:extLst>
          </p:cNvPr>
          <p:cNvPicPr>
            <a:picLocks noChangeAspect="1"/>
          </p:cNvPicPr>
          <p:nvPr/>
        </p:nvPicPr>
        <p:blipFill>
          <a:blip r:embed="rId4"/>
          <a:stretch>
            <a:fillRect/>
          </a:stretch>
        </p:blipFill>
        <p:spPr>
          <a:xfrm>
            <a:off x="1720850" y="800100"/>
            <a:ext cx="8750300" cy="5257800"/>
          </a:xfrm>
          <a:prstGeom prst="rect">
            <a:avLst/>
          </a:prstGeom>
        </p:spPr>
      </p:pic>
      <p:pic>
        <p:nvPicPr>
          <p:cNvPr id="3" name="Audio 2">
            <a:hlinkClick r:id="" action="ppaction://media"/>
            <a:extLst>
              <a:ext uri="{FF2B5EF4-FFF2-40B4-BE49-F238E27FC236}">
                <a16:creationId xmlns:a16="http://schemas.microsoft.com/office/drawing/2014/main" id="{D1B8E2C1-8247-9349-BE52-CCC11542BB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3199514"/>
      </p:ext>
    </p:extLst>
  </p:cSld>
  <p:clrMapOvr>
    <a:masterClrMapping/>
  </p:clrMapOvr>
  <mc:AlternateContent xmlns:mc="http://schemas.openxmlformats.org/markup-compatibility/2006" xmlns:p14="http://schemas.microsoft.com/office/powerpoint/2010/main">
    <mc:Choice Requires="p14">
      <p:transition spd="slow" p14:dur="2000" advTm="204641"/>
    </mc:Choice>
    <mc:Fallback xmlns="">
      <p:transition spd="slow" advTm="204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rt&#10;&#10;Description automatically generated">
            <a:extLst>
              <a:ext uri="{FF2B5EF4-FFF2-40B4-BE49-F238E27FC236}">
                <a16:creationId xmlns:a16="http://schemas.microsoft.com/office/drawing/2014/main" id="{A0C571DA-DDA4-44AB-95DB-67D6832A04A0}"/>
              </a:ext>
            </a:extLst>
          </p:cNvPr>
          <p:cNvPicPr>
            <a:picLocks noChangeAspect="1"/>
          </p:cNvPicPr>
          <p:nvPr/>
        </p:nvPicPr>
        <p:blipFill>
          <a:blip r:embed="rId4"/>
          <a:stretch>
            <a:fillRect/>
          </a:stretch>
        </p:blipFill>
        <p:spPr>
          <a:xfrm>
            <a:off x="1891421" y="643467"/>
            <a:ext cx="8409157" cy="5571066"/>
          </a:xfrm>
          <a:prstGeom prst="rect">
            <a:avLst/>
          </a:prstGeom>
        </p:spPr>
      </p:pic>
      <p:pic>
        <p:nvPicPr>
          <p:cNvPr id="2" name="Audio 1">
            <a:hlinkClick r:id="" action="ppaction://media"/>
            <a:extLst>
              <a:ext uri="{FF2B5EF4-FFF2-40B4-BE49-F238E27FC236}">
                <a16:creationId xmlns:a16="http://schemas.microsoft.com/office/drawing/2014/main" id="{A912D8A3-A907-4B47-9B7E-DEB775A7F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5036444"/>
      </p:ext>
    </p:extLst>
  </p:cSld>
  <p:clrMapOvr>
    <a:masterClrMapping/>
  </p:clrMapOvr>
  <mc:AlternateContent xmlns:mc="http://schemas.openxmlformats.org/markup-compatibility/2006" xmlns:p14="http://schemas.microsoft.com/office/powerpoint/2010/main">
    <mc:Choice Requires="p14">
      <p:transition spd="slow" p14:dur="2000" advTm="85274"/>
    </mc:Choice>
    <mc:Fallback xmlns="">
      <p:transition spd="slow" advTm="8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bar chart&#10;&#10;Description automatically generated">
            <a:extLst>
              <a:ext uri="{FF2B5EF4-FFF2-40B4-BE49-F238E27FC236}">
                <a16:creationId xmlns:a16="http://schemas.microsoft.com/office/drawing/2014/main" id="{C280AF88-FF96-414F-831C-EDBB64821BA5}"/>
              </a:ext>
            </a:extLst>
          </p:cNvPr>
          <p:cNvPicPr>
            <a:picLocks noChangeAspect="1"/>
          </p:cNvPicPr>
          <p:nvPr/>
        </p:nvPicPr>
        <p:blipFill>
          <a:blip r:embed="rId4"/>
          <a:stretch>
            <a:fillRect/>
          </a:stretch>
        </p:blipFill>
        <p:spPr>
          <a:xfrm>
            <a:off x="1984511" y="643467"/>
            <a:ext cx="8222977" cy="5571066"/>
          </a:xfrm>
          <a:prstGeom prst="rect">
            <a:avLst/>
          </a:prstGeom>
        </p:spPr>
      </p:pic>
      <p:sp>
        <p:nvSpPr>
          <p:cNvPr id="3" name="TextBox 2">
            <a:extLst>
              <a:ext uri="{FF2B5EF4-FFF2-40B4-BE49-F238E27FC236}">
                <a16:creationId xmlns:a16="http://schemas.microsoft.com/office/drawing/2014/main" id="{5128722D-1134-4047-9082-1D52948D3D6A}"/>
              </a:ext>
            </a:extLst>
          </p:cNvPr>
          <p:cNvSpPr txBox="1"/>
          <p:nvPr/>
        </p:nvSpPr>
        <p:spPr>
          <a:xfrm>
            <a:off x="7283570" y="58027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IEA</a:t>
            </a:r>
          </a:p>
        </p:txBody>
      </p:sp>
      <p:sp>
        <p:nvSpPr>
          <p:cNvPr id="4" name="Rectangle 3">
            <a:extLst>
              <a:ext uri="{FF2B5EF4-FFF2-40B4-BE49-F238E27FC236}">
                <a16:creationId xmlns:a16="http://schemas.microsoft.com/office/drawing/2014/main" id="{1B93567C-4FE4-A248-B280-070F260B2C7D}"/>
              </a:ext>
            </a:extLst>
          </p:cNvPr>
          <p:cNvSpPr/>
          <p:nvPr/>
        </p:nvSpPr>
        <p:spPr>
          <a:xfrm>
            <a:off x="2266329" y="5447849"/>
            <a:ext cx="341639" cy="285750"/>
          </a:xfrm>
          <a:prstGeom prst="rect">
            <a:avLst/>
          </a:prstGeom>
          <a:solidFill>
            <a:srgbClr val="F872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670722-FE68-AA47-AF72-A98CCC73B065}"/>
              </a:ext>
            </a:extLst>
          </p:cNvPr>
          <p:cNvSpPr/>
          <p:nvPr/>
        </p:nvSpPr>
        <p:spPr>
          <a:xfrm>
            <a:off x="2250945" y="5867612"/>
            <a:ext cx="341639" cy="285750"/>
          </a:xfrm>
          <a:prstGeom prst="rect">
            <a:avLst/>
          </a:prstGeom>
          <a:solidFill>
            <a:srgbClr val="F7B7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850149B-05DD-804F-83C4-F210558C6DE9}"/>
              </a:ext>
            </a:extLst>
          </p:cNvPr>
          <p:cNvSpPr txBox="1"/>
          <p:nvPr/>
        </p:nvSpPr>
        <p:spPr>
          <a:xfrm>
            <a:off x="2592584" y="5406058"/>
            <a:ext cx="2179892" cy="369332"/>
          </a:xfrm>
          <a:prstGeom prst="rect">
            <a:avLst/>
          </a:prstGeom>
          <a:noFill/>
        </p:spPr>
        <p:txBody>
          <a:bodyPr wrap="none" rtlCol="0">
            <a:spAutoFit/>
          </a:bodyPr>
          <a:lstStyle/>
          <a:p>
            <a:r>
              <a:rPr lang="en-US" dirty="0"/>
              <a:t>Advanced economies</a:t>
            </a:r>
          </a:p>
        </p:txBody>
      </p:sp>
      <p:sp>
        <p:nvSpPr>
          <p:cNvPr id="10" name="TextBox 9">
            <a:extLst>
              <a:ext uri="{FF2B5EF4-FFF2-40B4-BE49-F238E27FC236}">
                <a16:creationId xmlns:a16="http://schemas.microsoft.com/office/drawing/2014/main" id="{1D8DC4FB-42B4-204F-AAF5-3F611E7D1511}"/>
              </a:ext>
            </a:extLst>
          </p:cNvPr>
          <p:cNvSpPr txBox="1"/>
          <p:nvPr/>
        </p:nvSpPr>
        <p:spPr>
          <a:xfrm>
            <a:off x="2592584" y="5825821"/>
            <a:ext cx="1790170" cy="369332"/>
          </a:xfrm>
          <a:prstGeom prst="rect">
            <a:avLst/>
          </a:prstGeom>
          <a:solidFill>
            <a:schemeClr val="bg1"/>
          </a:solidFill>
        </p:spPr>
        <p:txBody>
          <a:bodyPr wrap="none" rtlCol="0">
            <a:spAutoFit/>
          </a:bodyPr>
          <a:lstStyle/>
          <a:p>
            <a:r>
              <a:rPr lang="en-US" dirty="0"/>
              <a:t>Rest of the world</a:t>
            </a:r>
          </a:p>
        </p:txBody>
      </p:sp>
      <p:pic>
        <p:nvPicPr>
          <p:cNvPr id="6" name="Audio 5">
            <a:hlinkClick r:id="" action="ppaction://media"/>
            <a:extLst>
              <a:ext uri="{FF2B5EF4-FFF2-40B4-BE49-F238E27FC236}">
                <a16:creationId xmlns:a16="http://schemas.microsoft.com/office/drawing/2014/main" id="{0F10A4A7-3CA2-9347-89A1-A60C046ED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1752645"/>
      </p:ext>
    </p:extLst>
  </p:cSld>
  <p:clrMapOvr>
    <a:masterClrMapping/>
  </p:clrMapOvr>
  <mc:AlternateContent xmlns:mc="http://schemas.openxmlformats.org/markup-compatibility/2006" xmlns:p14="http://schemas.microsoft.com/office/powerpoint/2010/main">
    <mc:Choice Requires="p14">
      <p:transition spd="slow" p14:dur="2000" advTm="124291"/>
    </mc:Choice>
    <mc:Fallback xmlns="">
      <p:transition spd="slow" advTm="12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A75C8D-0776-1C46-A31C-EFBBE61DAB85}"/>
              </a:ext>
            </a:extLst>
          </p:cNvPr>
          <p:cNvSpPr txBox="1"/>
          <p:nvPr/>
        </p:nvSpPr>
        <p:spPr>
          <a:xfrm>
            <a:off x="0" y="417965"/>
            <a:ext cx="12192000" cy="93044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3200" dirty="0">
                <a:latin typeface="Calibri Light" panose="020F0302020204030204" pitchFamily="34" charset="0"/>
                <a:ea typeface="+mj-ea"/>
                <a:cs typeface="Calibri Light" panose="020F0302020204030204" pitchFamily="34" charset="0"/>
              </a:rPr>
              <a:t>We have had 1 °C of global warming since pre-industrial levels (1.5 °C on land)</a:t>
            </a:r>
          </a:p>
        </p:txBody>
      </p:sp>
      <p:pic>
        <p:nvPicPr>
          <p:cNvPr id="1026" name="Picture 2" descr="x">
            <a:extLst>
              <a:ext uri="{FF2B5EF4-FFF2-40B4-BE49-F238E27FC236}">
                <a16:creationId xmlns:a16="http://schemas.microsoft.com/office/drawing/2014/main" id="{2F6D928B-6592-0E4D-A808-10B2EF5F4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190" y="1514678"/>
            <a:ext cx="7881619" cy="515341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20D5AE5-1B2B-F84E-AF88-2AB3F7E2C7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7779551"/>
      </p:ext>
    </p:extLst>
  </p:cSld>
  <p:clrMapOvr>
    <a:masterClrMapping/>
  </p:clrMapOvr>
  <mc:AlternateContent xmlns:mc="http://schemas.openxmlformats.org/markup-compatibility/2006" xmlns:p14="http://schemas.microsoft.com/office/powerpoint/2010/main">
    <mc:Choice Requires="p14">
      <p:transition spd="slow" p14:dur="2000" advTm="76249"/>
    </mc:Choice>
    <mc:Fallback xmlns="">
      <p:transition spd="slow" advTm="76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3C4A24-4033-4657-A692-DE456E503826}"/>
              </a:ext>
            </a:extLst>
          </p:cNvPr>
          <p:cNvSpPr txBox="1"/>
          <p:nvPr/>
        </p:nvSpPr>
        <p:spPr>
          <a:xfrm>
            <a:off x="756249" y="1489494"/>
            <a:ext cx="1088078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AU" sz="2000" dirty="0">
              <a:cs typeface="Calibri"/>
            </a:endParaRPr>
          </a:p>
          <a:p>
            <a:pPr marL="342900" indent="-342900">
              <a:buFont typeface="Arial"/>
              <a:buChar char="•"/>
            </a:pPr>
            <a:r>
              <a:rPr lang="en-AU" sz="2000" dirty="0"/>
              <a:t>a new ‘catastrophic’ fire danger category and forest mega fires</a:t>
            </a:r>
            <a:endParaRPr lang="en-US" dirty="0"/>
          </a:p>
          <a:p>
            <a:pPr marL="342900" indent="-342900">
              <a:buFont typeface="Arial"/>
              <a:buChar char="•"/>
            </a:pPr>
            <a:endParaRPr lang="en-AU" sz="2000" dirty="0"/>
          </a:p>
          <a:p>
            <a:pPr marL="342900" indent="-342900">
              <a:buFont typeface="Arial"/>
              <a:buChar char="•"/>
            </a:pPr>
            <a:r>
              <a:rPr lang="en-AU" sz="2000" dirty="0"/>
              <a:t>a 5-fold increase in heat waves events</a:t>
            </a:r>
            <a:endParaRPr lang="en-US" dirty="0"/>
          </a:p>
          <a:p>
            <a:pPr marL="342900" indent="-342900">
              <a:buFont typeface="Arial"/>
              <a:buChar char="•"/>
            </a:pPr>
            <a:endParaRPr lang="en-AU" sz="2000" dirty="0"/>
          </a:p>
          <a:p>
            <a:pPr marL="342900" indent="-342900">
              <a:buFont typeface="Arial"/>
              <a:buChar char="•"/>
            </a:pPr>
            <a:r>
              <a:rPr lang="en-GB" sz="2000" dirty="0"/>
              <a:t>30% of coral within shallow-water reefs of GBR killed by temperature-driven bleaching events in 2016 and 2017</a:t>
            </a:r>
            <a:endParaRPr lang="en-US" dirty="0"/>
          </a:p>
          <a:p>
            <a:pPr marL="342900" indent="-342900">
              <a:buFont typeface="Arial"/>
              <a:buChar char="•"/>
            </a:pPr>
            <a:endParaRPr lang="en-GB" sz="2000" dirty="0"/>
          </a:p>
          <a:p>
            <a:pPr marL="342900" indent="-342900">
              <a:buFont typeface="Arial"/>
              <a:buChar char="•"/>
            </a:pPr>
            <a:r>
              <a:rPr lang="en-GB" sz="2000" dirty="0"/>
              <a:t>many regions – including in Queensland – experiencing unprecedented extreme climatic events</a:t>
            </a:r>
            <a:endParaRPr lang="en-US" dirty="0"/>
          </a:p>
          <a:p>
            <a:pPr marL="342900" indent="-342900">
              <a:buFont typeface="Arial"/>
              <a:buChar char="•"/>
            </a:pPr>
            <a:endParaRPr lang="en-GB" sz="2000" dirty="0"/>
          </a:p>
          <a:p>
            <a:pPr marL="342900" indent="-342900">
              <a:buFont typeface="Arial"/>
              <a:buChar char="•"/>
            </a:pPr>
            <a:r>
              <a:rPr lang="en-GB" sz="2000" dirty="0"/>
              <a:t>a 20% decrease in rainfall in southern and eastern Australia</a:t>
            </a:r>
            <a:endParaRPr lang="en-US" dirty="0"/>
          </a:p>
          <a:p>
            <a:pPr marL="342900" indent="-342900">
              <a:buFont typeface="Arial"/>
              <a:buChar char="•"/>
            </a:pPr>
            <a:endParaRPr lang="en-GB" sz="2000" dirty="0"/>
          </a:p>
          <a:p>
            <a:pPr marL="342900" indent="-342900">
              <a:buFont typeface="Arial"/>
              <a:buChar char="•"/>
            </a:pPr>
            <a:r>
              <a:rPr lang="en-GB" sz="2000" dirty="0"/>
              <a:t>We are now having national discussions about which regional towns may have be abandoned due to zero water, and </a:t>
            </a:r>
            <a:endParaRPr lang="en-US" dirty="0"/>
          </a:p>
          <a:p>
            <a:pPr marL="342900" indent="-342900">
              <a:buFont typeface="Arial"/>
              <a:buChar char="•"/>
            </a:pPr>
            <a:endParaRPr lang="en-GB" sz="2000" dirty="0"/>
          </a:p>
          <a:p>
            <a:pPr marL="342900" indent="-342900">
              <a:buFont typeface="Arial"/>
              <a:buChar char="•"/>
            </a:pPr>
            <a:r>
              <a:rPr lang="en-GB" sz="2000" dirty="0"/>
              <a:t>the insurance industry is identifying 'red zones'</a:t>
            </a:r>
            <a:endParaRPr lang="en-US" sz="2000" dirty="0">
              <a:cs typeface="Calibri" panose="020F0502020204030204"/>
            </a:endParaRPr>
          </a:p>
        </p:txBody>
      </p:sp>
      <p:sp>
        <p:nvSpPr>
          <p:cNvPr id="5" name="TextBox 4">
            <a:extLst>
              <a:ext uri="{FF2B5EF4-FFF2-40B4-BE49-F238E27FC236}">
                <a16:creationId xmlns:a16="http://schemas.microsoft.com/office/drawing/2014/main" id="{846DBB46-A75F-474D-ADFD-153B5C4D41F3}"/>
              </a:ext>
            </a:extLst>
          </p:cNvPr>
          <p:cNvSpPr txBox="1"/>
          <p:nvPr/>
        </p:nvSpPr>
        <p:spPr>
          <a:xfrm>
            <a:off x="756251" y="411192"/>
            <a:ext cx="981685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a:t>In Australia , 1 °C of global warming has resulted in, among other things: </a:t>
            </a:r>
            <a:endParaRPr lang="en-US" sz="3200"/>
          </a:p>
        </p:txBody>
      </p:sp>
      <p:pic>
        <p:nvPicPr>
          <p:cNvPr id="2" name="Audio 1">
            <a:hlinkClick r:id="" action="ppaction://media"/>
            <a:extLst>
              <a:ext uri="{FF2B5EF4-FFF2-40B4-BE49-F238E27FC236}">
                <a16:creationId xmlns:a16="http://schemas.microsoft.com/office/drawing/2014/main" id="{6B2AEFAF-CC05-A94B-82A5-65DC7D6100A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56545495"/>
      </p:ext>
    </p:extLst>
  </p:cSld>
  <p:clrMapOvr>
    <a:masterClrMapping/>
  </p:clrMapOvr>
  <mc:AlternateContent xmlns:mc="http://schemas.openxmlformats.org/markup-compatibility/2006" xmlns:p14="http://schemas.microsoft.com/office/powerpoint/2010/main">
    <mc:Choice Requires="p14">
      <p:transition spd="slow" p14:dur="2000" advTm="173009"/>
    </mc:Choice>
    <mc:Fallback xmlns="">
      <p:transition spd="slow" advTm="17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697252" y="1339668"/>
            <a:ext cx="6617948" cy="4516749"/>
          </a:xfrm>
          <a:prstGeom prst="rect">
            <a:avLst/>
          </a:prstGeom>
        </p:spPr>
      </p:pic>
      <p:sp>
        <p:nvSpPr>
          <p:cNvPr id="3" name="Rectangle 2"/>
          <p:cNvSpPr/>
          <p:nvPr/>
        </p:nvSpPr>
        <p:spPr>
          <a:xfrm>
            <a:off x="1035098" y="6474881"/>
            <a:ext cx="4700339" cy="276999"/>
          </a:xfrm>
          <a:prstGeom prst="rect">
            <a:avLst/>
          </a:prstGeom>
        </p:spPr>
        <p:txBody>
          <a:bodyPr wrap="square">
            <a:spAutoFit/>
          </a:bodyPr>
          <a:lstStyle/>
          <a:p>
            <a:pPr algn="ctr">
              <a:spcAft>
                <a:spcPts val="600"/>
              </a:spcAft>
            </a:pPr>
            <a:r>
              <a:rPr lang="en-US" sz="1200" dirty="0"/>
              <a:t>Source: Bureau of Meteorology, State of the Climate 2016</a:t>
            </a:r>
          </a:p>
        </p:txBody>
      </p:sp>
      <p:sp>
        <p:nvSpPr>
          <p:cNvPr id="9" name="TextBox 8">
            <a:extLst>
              <a:ext uri="{FF2B5EF4-FFF2-40B4-BE49-F238E27FC236}">
                <a16:creationId xmlns:a16="http://schemas.microsoft.com/office/drawing/2014/main" id="{3822919D-1B67-1B45-83BA-4616B8047589}"/>
              </a:ext>
            </a:extLst>
          </p:cNvPr>
          <p:cNvSpPr txBox="1"/>
          <p:nvPr/>
        </p:nvSpPr>
        <p:spPr>
          <a:xfrm>
            <a:off x="0" y="415352"/>
            <a:ext cx="12192000" cy="523220"/>
          </a:xfrm>
          <a:prstGeom prst="rect">
            <a:avLst/>
          </a:prstGeom>
          <a:noFill/>
        </p:spPr>
        <p:txBody>
          <a:bodyPr wrap="square" rtlCol="0">
            <a:spAutoFit/>
          </a:bodyPr>
          <a:lstStyle/>
          <a:p>
            <a:pPr algn="ctr"/>
            <a:r>
              <a:rPr lang="en-US" sz="2800" dirty="0">
                <a:latin typeface="Calibri Light" panose="020F0302020204030204" pitchFamily="34" charset="0"/>
                <a:cs typeface="Calibri Light" panose="020F0302020204030204" pitchFamily="34" charset="0"/>
              </a:rPr>
              <a:t>Observed change in extreme heat events from 1 degree of global warming</a:t>
            </a:r>
          </a:p>
        </p:txBody>
      </p:sp>
      <p:sp>
        <p:nvSpPr>
          <p:cNvPr id="4" name="Rectangle 3">
            <a:extLst>
              <a:ext uri="{FF2B5EF4-FFF2-40B4-BE49-F238E27FC236}">
                <a16:creationId xmlns:a16="http://schemas.microsoft.com/office/drawing/2014/main" id="{4B02A846-962F-2A4C-A5AA-F44116904210}"/>
              </a:ext>
            </a:extLst>
          </p:cNvPr>
          <p:cNvSpPr/>
          <p:nvPr/>
        </p:nvSpPr>
        <p:spPr>
          <a:xfrm>
            <a:off x="245396" y="5888650"/>
            <a:ext cx="7228115" cy="553998"/>
          </a:xfrm>
          <a:prstGeom prst="rect">
            <a:avLst/>
          </a:prstGeom>
        </p:spPr>
        <p:txBody>
          <a:bodyPr wrap="square">
            <a:spAutoFit/>
          </a:bodyPr>
          <a:lstStyle/>
          <a:p>
            <a:pPr algn="just"/>
            <a:r>
              <a:rPr lang="en-AU" sz="1000" dirty="0">
                <a:latin typeface="Helvetica" pitchFamily="2" charset="0"/>
              </a:rPr>
              <a:t>Number of days each year where the Australian area-averaged daily mean temperature is extreme. Extreme days are those above the 99th percentile of each month from the years 1910–2017. These extreme daily events typically occur over a large area, with generally more than 40 per cent of Australia experiencing temperatures in the warmest 10 per cent for that month</a:t>
            </a:r>
          </a:p>
        </p:txBody>
      </p:sp>
      <p:pic>
        <p:nvPicPr>
          <p:cNvPr id="10" name="Picture 9">
            <a:extLst>
              <a:ext uri="{FF2B5EF4-FFF2-40B4-BE49-F238E27FC236}">
                <a16:creationId xmlns:a16="http://schemas.microsoft.com/office/drawing/2014/main" id="{D4F18461-307E-A747-A719-55BDC8D8BD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5365" y="1634025"/>
            <a:ext cx="3991830" cy="4840856"/>
          </a:xfrm>
          <a:prstGeom prst="rect">
            <a:avLst/>
          </a:prstGeom>
          <a:ln>
            <a:solidFill>
              <a:schemeClr val="accent1">
                <a:lumMod val="50000"/>
              </a:schemeClr>
            </a:solidFill>
          </a:ln>
        </p:spPr>
      </p:pic>
      <p:pic>
        <p:nvPicPr>
          <p:cNvPr id="5" name="Audio 4">
            <a:hlinkClick r:id="" action="ppaction://media"/>
            <a:extLst>
              <a:ext uri="{FF2B5EF4-FFF2-40B4-BE49-F238E27FC236}">
                <a16:creationId xmlns:a16="http://schemas.microsoft.com/office/drawing/2014/main" id="{26C64E89-75EB-8942-A8A4-5B229C63FD8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65607927"/>
      </p:ext>
    </p:extLst>
  </p:cSld>
  <p:clrMapOvr>
    <a:masterClrMapping/>
  </p:clrMapOvr>
  <mc:AlternateContent xmlns:mc="http://schemas.openxmlformats.org/markup-compatibility/2006" xmlns:p14="http://schemas.microsoft.com/office/powerpoint/2010/main">
    <mc:Choice Requires="p14">
      <p:transition spd="slow" p14:dur="2000" advTm="18761"/>
    </mc:Choice>
    <mc:Fallback xmlns="">
      <p:transition spd="slow" advTm="1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80CF5-B82F-8340-BF98-CCFD454DF0C2}"/>
              </a:ext>
            </a:extLst>
          </p:cNvPr>
          <p:cNvPicPr>
            <a:picLocks noChangeAspect="1"/>
          </p:cNvPicPr>
          <p:nvPr/>
        </p:nvPicPr>
        <p:blipFill>
          <a:blip r:embed="rId4"/>
          <a:stretch>
            <a:fillRect/>
          </a:stretch>
        </p:blipFill>
        <p:spPr>
          <a:xfrm>
            <a:off x="-1" y="130628"/>
            <a:ext cx="7373257" cy="6617495"/>
          </a:xfrm>
          <a:prstGeom prst="rect">
            <a:avLst/>
          </a:prstGeom>
        </p:spPr>
      </p:pic>
      <p:sp>
        <p:nvSpPr>
          <p:cNvPr id="2" name="Rectangle 1">
            <a:extLst>
              <a:ext uri="{FF2B5EF4-FFF2-40B4-BE49-F238E27FC236}">
                <a16:creationId xmlns:a16="http://schemas.microsoft.com/office/drawing/2014/main" id="{6C64140B-10A7-5C42-AAA6-F5F5EA1E2063}"/>
              </a:ext>
            </a:extLst>
          </p:cNvPr>
          <p:cNvSpPr/>
          <p:nvPr/>
        </p:nvSpPr>
        <p:spPr>
          <a:xfrm>
            <a:off x="4513942" y="483566"/>
            <a:ext cx="2002972" cy="63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4EF1249A-B317-3044-9C04-C08B5E6351E0}"/>
              </a:ext>
            </a:extLst>
          </p:cNvPr>
          <p:cNvPicPr>
            <a:picLocks noChangeAspect="1"/>
          </p:cNvPicPr>
          <p:nvPr/>
        </p:nvPicPr>
        <p:blipFill>
          <a:blip r:embed="rId5"/>
          <a:stretch>
            <a:fillRect/>
          </a:stretch>
        </p:blipFill>
        <p:spPr>
          <a:xfrm>
            <a:off x="7981494" y="3824130"/>
            <a:ext cx="3384550" cy="1897277"/>
          </a:xfrm>
          <a:prstGeom prst="rect">
            <a:avLst/>
          </a:prstGeom>
        </p:spPr>
      </p:pic>
      <p:sp>
        <p:nvSpPr>
          <p:cNvPr id="7" name="TextBox 6">
            <a:extLst>
              <a:ext uri="{FF2B5EF4-FFF2-40B4-BE49-F238E27FC236}">
                <a16:creationId xmlns:a16="http://schemas.microsoft.com/office/drawing/2014/main" id="{EF4AF4DA-D620-E847-A453-E03564BC5BA3}"/>
              </a:ext>
            </a:extLst>
          </p:cNvPr>
          <p:cNvSpPr txBox="1"/>
          <p:nvPr/>
        </p:nvSpPr>
        <p:spPr>
          <a:xfrm>
            <a:off x="7590969" y="1347557"/>
            <a:ext cx="4165601" cy="2062103"/>
          </a:xfrm>
          <a:prstGeom prst="rect">
            <a:avLst/>
          </a:prstGeom>
          <a:noFill/>
        </p:spPr>
        <p:txBody>
          <a:bodyPr wrap="square" rtlCol="0">
            <a:spAutoFit/>
          </a:bodyPr>
          <a:lstStyle/>
          <a:p>
            <a:pPr algn="ctr"/>
            <a:r>
              <a:rPr lang="en-AU" sz="3200" dirty="0">
                <a:latin typeface="+mj-lt"/>
              </a:rPr>
              <a:t>Projected heatwaves 2090 if business-as-usual emissions continue</a:t>
            </a:r>
          </a:p>
        </p:txBody>
      </p:sp>
      <p:pic>
        <p:nvPicPr>
          <p:cNvPr id="3" name="Audio 2">
            <a:hlinkClick r:id="" action="ppaction://media"/>
            <a:extLst>
              <a:ext uri="{FF2B5EF4-FFF2-40B4-BE49-F238E27FC236}">
                <a16:creationId xmlns:a16="http://schemas.microsoft.com/office/drawing/2014/main" id="{E84A8C29-C413-5F42-8895-D09CCC62B3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67419104"/>
      </p:ext>
    </p:extLst>
  </p:cSld>
  <p:clrMapOvr>
    <a:masterClrMapping/>
  </p:clrMapOvr>
  <mc:AlternateContent xmlns:mc="http://schemas.openxmlformats.org/markup-compatibility/2006" xmlns:p14="http://schemas.microsoft.com/office/powerpoint/2010/main">
    <mc:Choice Requires="p14">
      <p:transition spd="slow" p14:dur="2000" advTm="42518"/>
    </mc:Choice>
    <mc:Fallback xmlns="">
      <p:transition spd="slow" advTm="42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43136"/>
            <a:ext cx="12191999" cy="584775"/>
          </a:xfrm>
          <a:prstGeom prst="rect">
            <a:avLst/>
          </a:prstGeom>
          <a:noFill/>
        </p:spPr>
        <p:txBody>
          <a:bodyPr wrap="square" rtlCol="0" anchor="t">
            <a:spAutoFit/>
          </a:bodyPr>
          <a:lstStyle/>
          <a:p>
            <a:pPr algn="ctr"/>
            <a:r>
              <a:rPr lang="en-US" sz="3200">
                <a:latin typeface="Calibri Light"/>
                <a:cs typeface="Calibri Light"/>
              </a:rPr>
              <a:t>Fire danger escalating</a:t>
            </a:r>
          </a:p>
        </p:txBody>
      </p:sp>
      <p:grpSp>
        <p:nvGrpSpPr>
          <p:cNvPr id="5" name="Group 4">
            <a:extLst>
              <a:ext uri="{FF2B5EF4-FFF2-40B4-BE49-F238E27FC236}">
                <a16:creationId xmlns:a16="http://schemas.microsoft.com/office/drawing/2014/main" id="{22742DF2-C20F-8046-B58A-589EC6007D06}"/>
              </a:ext>
            </a:extLst>
          </p:cNvPr>
          <p:cNvGrpSpPr/>
          <p:nvPr/>
        </p:nvGrpSpPr>
        <p:grpSpPr>
          <a:xfrm>
            <a:off x="205732" y="2465697"/>
            <a:ext cx="3335548" cy="2529532"/>
            <a:chOff x="1978099" y="2336800"/>
            <a:chExt cx="3810000" cy="2946475"/>
          </a:xfrm>
        </p:grpSpPr>
        <p:pic>
          <p:nvPicPr>
            <p:cNvPr id="7" name="Picture 6"/>
            <p:cNvPicPr>
              <a:picLocks noChangeAspect="1"/>
            </p:cNvPicPr>
            <p:nvPr/>
          </p:nvPicPr>
          <p:blipFill>
            <a:blip r:embed="rId5"/>
            <a:stretch>
              <a:fillRect/>
            </a:stretch>
          </p:blipFill>
          <p:spPr>
            <a:xfrm>
              <a:off x="1978099" y="2336800"/>
              <a:ext cx="3810000" cy="2184400"/>
            </a:xfrm>
            <a:prstGeom prst="rect">
              <a:avLst/>
            </a:prstGeom>
          </p:spPr>
        </p:pic>
        <p:sp>
          <p:nvSpPr>
            <p:cNvPr id="8" name="TextBox 7"/>
            <p:cNvSpPr txBox="1"/>
            <p:nvPr/>
          </p:nvSpPr>
          <p:spPr>
            <a:xfrm>
              <a:off x="2733238" y="4544611"/>
              <a:ext cx="2287806" cy="369332"/>
            </a:xfrm>
            <a:prstGeom prst="rect">
              <a:avLst/>
            </a:prstGeom>
            <a:noFill/>
          </p:spPr>
          <p:txBody>
            <a:bodyPr wrap="none" rtlCol="0">
              <a:spAutoFit/>
            </a:bodyPr>
            <a:lstStyle/>
            <a:p>
              <a:r>
                <a:rPr lang="en-US" dirty="0"/>
                <a:t>Old fire danger ratings</a:t>
              </a:r>
            </a:p>
          </p:txBody>
        </p:sp>
        <p:sp>
          <p:nvSpPr>
            <p:cNvPr id="4" name="TextBox 3">
              <a:extLst>
                <a:ext uri="{FF2B5EF4-FFF2-40B4-BE49-F238E27FC236}">
                  <a16:creationId xmlns:a16="http://schemas.microsoft.com/office/drawing/2014/main" id="{7E9012AA-31DA-0546-8578-DD0FB037AE8A}"/>
                </a:ext>
              </a:extLst>
            </p:cNvPr>
            <p:cNvSpPr txBox="1"/>
            <p:nvPr/>
          </p:nvSpPr>
          <p:spPr>
            <a:xfrm>
              <a:off x="2731457" y="4913943"/>
              <a:ext cx="2260555" cy="369332"/>
            </a:xfrm>
            <a:prstGeom prst="rect">
              <a:avLst/>
            </a:prstGeom>
            <a:noFill/>
          </p:spPr>
          <p:txBody>
            <a:bodyPr wrap="none" rtlCol="0">
              <a:spAutoFit/>
            </a:bodyPr>
            <a:lstStyle/>
            <a:p>
              <a:r>
                <a:rPr lang="en-AU" dirty="0"/>
                <a:t>Scaled 0-100 in 1970’s</a:t>
              </a:r>
            </a:p>
          </p:txBody>
        </p:sp>
      </p:grpSp>
      <p:grpSp>
        <p:nvGrpSpPr>
          <p:cNvPr id="6" name="Group 5">
            <a:extLst>
              <a:ext uri="{FF2B5EF4-FFF2-40B4-BE49-F238E27FC236}">
                <a16:creationId xmlns:a16="http://schemas.microsoft.com/office/drawing/2014/main" id="{20AF9879-B737-6B4A-B58C-12AF42C1308F}"/>
              </a:ext>
            </a:extLst>
          </p:cNvPr>
          <p:cNvGrpSpPr/>
          <p:nvPr/>
        </p:nvGrpSpPr>
        <p:grpSpPr>
          <a:xfrm>
            <a:off x="8777077" y="2275771"/>
            <a:ext cx="3266700" cy="2719457"/>
            <a:chOff x="6275417" y="2060112"/>
            <a:chExt cx="3956813" cy="3064513"/>
          </a:xfrm>
        </p:grpSpPr>
        <p:pic>
          <p:nvPicPr>
            <p:cNvPr id="3" name="Picture 2">
              <a:extLst>
                <a:ext uri="{FF2B5EF4-FFF2-40B4-BE49-F238E27FC236}">
                  <a16:creationId xmlns:a16="http://schemas.microsoft.com/office/drawing/2014/main" id="{50782528-9695-2D43-8F82-510960525AA4}"/>
                </a:ext>
              </a:extLst>
            </p:cNvPr>
            <p:cNvPicPr>
              <a:picLocks noChangeAspect="1"/>
            </p:cNvPicPr>
            <p:nvPr/>
          </p:nvPicPr>
          <p:blipFill>
            <a:blip r:embed="rId6"/>
            <a:stretch>
              <a:fillRect/>
            </a:stretch>
          </p:blipFill>
          <p:spPr>
            <a:xfrm>
              <a:off x="6275417" y="2060112"/>
              <a:ext cx="3956813" cy="2094783"/>
            </a:xfrm>
            <a:prstGeom prst="rect">
              <a:avLst/>
            </a:prstGeom>
          </p:spPr>
        </p:pic>
        <p:sp>
          <p:nvSpPr>
            <p:cNvPr id="9" name="TextBox 8"/>
            <p:cNvSpPr txBox="1"/>
            <p:nvPr/>
          </p:nvSpPr>
          <p:spPr>
            <a:xfrm>
              <a:off x="7064298" y="4419192"/>
              <a:ext cx="2379049" cy="369332"/>
            </a:xfrm>
            <a:prstGeom prst="rect">
              <a:avLst/>
            </a:prstGeom>
            <a:noFill/>
          </p:spPr>
          <p:txBody>
            <a:bodyPr wrap="none" rtlCol="0">
              <a:spAutoFit/>
            </a:bodyPr>
            <a:lstStyle/>
            <a:p>
              <a:r>
                <a:rPr lang="en-US" dirty="0"/>
                <a:t>New fire danger ratings</a:t>
              </a:r>
            </a:p>
          </p:txBody>
        </p:sp>
        <p:sp>
          <p:nvSpPr>
            <p:cNvPr id="10" name="TextBox 9">
              <a:extLst>
                <a:ext uri="{FF2B5EF4-FFF2-40B4-BE49-F238E27FC236}">
                  <a16:creationId xmlns:a16="http://schemas.microsoft.com/office/drawing/2014/main" id="{E9BD21AB-C4C5-FE40-BCDE-5056A8E35F70}"/>
                </a:ext>
              </a:extLst>
            </p:cNvPr>
            <p:cNvSpPr txBox="1"/>
            <p:nvPr/>
          </p:nvSpPr>
          <p:spPr>
            <a:xfrm>
              <a:off x="7064298" y="4755293"/>
              <a:ext cx="2407710" cy="369332"/>
            </a:xfrm>
            <a:prstGeom prst="rect">
              <a:avLst/>
            </a:prstGeom>
            <a:noFill/>
          </p:spPr>
          <p:txBody>
            <a:bodyPr wrap="none" rtlCol="0">
              <a:spAutoFit/>
            </a:bodyPr>
            <a:lstStyle/>
            <a:p>
              <a:r>
                <a:rPr lang="en-AU" dirty="0"/>
                <a:t>Now, index value &gt;&gt;100</a:t>
              </a:r>
            </a:p>
          </p:txBody>
        </p:sp>
      </p:grpSp>
      <p:pic>
        <p:nvPicPr>
          <p:cNvPr id="11" name="Picture 11" descr="A screenshot of a cell phone&#10;&#10;Description generated with very high confidence">
            <a:extLst>
              <a:ext uri="{FF2B5EF4-FFF2-40B4-BE49-F238E27FC236}">
                <a16:creationId xmlns:a16="http://schemas.microsoft.com/office/drawing/2014/main" id="{EFA1BDB7-733C-419E-B060-6196B57C80D9}"/>
              </a:ext>
            </a:extLst>
          </p:cNvPr>
          <p:cNvPicPr>
            <a:picLocks noChangeAspect="1"/>
          </p:cNvPicPr>
          <p:nvPr/>
        </p:nvPicPr>
        <p:blipFill>
          <a:blip r:embed="rId7"/>
          <a:stretch>
            <a:fillRect/>
          </a:stretch>
        </p:blipFill>
        <p:spPr>
          <a:xfrm>
            <a:off x="4767532" y="1011185"/>
            <a:ext cx="3045126" cy="2794046"/>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B8A4C2AE-6B26-43CA-9F89-03A998B986FA}"/>
              </a:ext>
            </a:extLst>
          </p:cNvPr>
          <p:cNvPicPr>
            <a:picLocks noChangeAspect="1"/>
          </p:cNvPicPr>
          <p:nvPr/>
        </p:nvPicPr>
        <p:blipFill>
          <a:blip r:embed="rId8"/>
          <a:stretch>
            <a:fillRect/>
          </a:stretch>
        </p:blipFill>
        <p:spPr>
          <a:xfrm>
            <a:off x="3890513" y="3992228"/>
            <a:ext cx="4554746" cy="2568526"/>
          </a:xfrm>
          <a:prstGeom prst="rect">
            <a:avLst/>
          </a:prstGeom>
        </p:spPr>
      </p:pic>
      <p:pic>
        <p:nvPicPr>
          <p:cNvPr id="13" name="Audio 12">
            <a:hlinkClick r:id="" action="ppaction://media"/>
            <a:extLst>
              <a:ext uri="{FF2B5EF4-FFF2-40B4-BE49-F238E27FC236}">
                <a16:creationId xmlns:a16="http://schemas.microsoft.com/office/drawing/2014/main" id="{4A2DA202-5D45-AF48-B803-5F1FB460940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92098941"/>
      </p:ext>
    </p:extLst>
  </p:cSld>
  <p:clrMapOvr>
    <a:masterClrMapping/>
  </p:clrMapOvr>
  <mc:AlternateContent xmlns:mc="http://schemas.openxmlformats.org/markup-compatibility/2006" xmlns:p14="http://schemas.microsoft.com/office/powerpoint/2010/main">
    <mc:Choice Requires="p14">
      <p:transition spd="slow" p14:dur="2000" advTm="42671"/>
    </mc:Choice>
    <mc:Fallback xmlns="">
      <p:transition spd="slow" advTm="4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143764-1345-0B4C-8BB3-4ED578DFC82C}"/>
              </a:ext>
            </a:extLst>
          </p:cNvPr>
          <p:cNvPicPr>
            <a:picLocks noChangeAspect="1"/>
          </p:cNvPicPr>
          <p:nvPr/>
        </p:nvPicPr>
        <p:blipFill>
          <a:blip r:embed="rId4"/>
          <a:stretch>
            <a:fillRect/>
          </a:stretch>
        </p:blipFill>
        <p:spPr>
          <a:xfrm>
            <a:off x="2825859" y="1503337"/>
            <a:ext cx="6554349" cy="3719592"/>
          </a:xfrm>
          <a:prstGeom prst="rect">
            <a:avLst/>
          </a:prstGeom>
          <a:ln w="15875">
            <a:solidFill>
              <a:srgbClr val="08699A"/>
            </a:solidFill>
          </a:ln>
        </p:spPr>
      </p:pic>
      <p:sp>
        <p:nvSpPr>
          <p:cNvPr id="8" name="Rectangle 7">
            <a:extLst>
              <a:ext uri="{FF2B5EF4-FFF2-40B4-BE49-F238E27FC236}">
                <a16:creationId xmlns:a16="http://schemas.microsoft.com/office/drawing/2014/main" id="{C61D37FF-E8A0-5A49-AFF2-EDE70E9BAD40}"/>
              </a:ext>
            </a:extLst>
          </p:cNvPr>
          <p:cNvSpPr/>
          <p:nvPr/>
        </p:nvSpPr>
        <p:spPr>
          <a:xfrm>
            <a:off x="2825860" y="5497542"/>
            <a:ext cx="6554348" cy="369332"/>
          </a:xfrm>
          <a:prstGeom prst="rect">
            <a:avLst/>
          </a:prstGeom>
        </p:spPr>
        <p:txBody>
          <a:bodyPr wrap="square">
            <a:spAutoFit/>
          </a:bodyPr>
          <a:lstStyle/>
          <a:p>
            <a:pPr algn="ctr">
              <a:spcAft>
                <a:spcPts val="600"/>
              </a:spcAft>
            </a:pPr>
            <a:r>
              <a:rPr lang="en-US" dirty="0"/>
              <a:t>Source: Bureau of Meteorology, State of the Climate 2016, page 7</a:t>
            </a:r>
          </a:p>
        </p:txBody>
      </p:sp>
      <p:sp>
        <p:nvSpPr>
          <p:cNvPr id="10" name="TextBox 9">
            <a:extLst>
              <a:ext uri="{FF2B5EF4-FFF2-40B4-BE49-F238E27FC236}">
                <a16:creationId xmlns:a16="http://schemas.microsoft.com/office/drawing/2014/main" id="{3B9A052A-882F-C840-897C-1AA43E282BA1}"/>
              </a:ext>
            </a:extLst>
          </p:cNvPr>
          <p:cNvSpPr txBox="1"/>
          <p:nvPr/>
        </p:nvSpPr>
        <p:spPr>
          <a:xfrm>
            <a:off x="3724267" y="459283"/>
            <a:ext cx="4658648" cy="584775"/>
          </a:xfrm>
          <a:prstGeom prst="rect">
            <a:avLst/>
          </a:prstGeom>
          <a:noFill/>
        </p:spPr>
        <p:txBody>
          <a:bodyPr wrap="none" rtlCol="0">
            <a:spAutoFit/>
          </a:bodyPr>
          <a:lstStyle/>
          <a:p>
            <a:r>
              <a:rPr lang="en-US" sz="3200" dirty="0">
                <a:latin typeface="Calibri Light" panose="020F0302020204030204" pitchFamily="34" charset="0"/>
                <a:cs typeface="Calibri Light" panose="020F0302020204030204" pitchFamily="34" charset="0"/>
              </a:rPr>
              <a:t>Observed change in rainfall</a:t>
            </a:r>
          </a:p>
        </p:txBody>
      </p:sp>
      <p:pic>
        <p:nvPicPr>
          <p:cNvPr id="3" name="Audio 2">
            <a:hlinkClick r:id="" action="ppaction://media"/>
            <a:extLst>
              <a:ext uri="{FF2B5EF4-FFF2-40B4-BE49-F238E27FC236}">
                <a16:creationId xmlns:a16="http://schemas.microsoft.com/office/drawing/2014/main" id="{1F1CB3A9-4E9F-984D-84AF-FFB4232C8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3275696"/>
      </p:ext>
    </p:extLst>
  </p:cSld>
  <p:clrMapOvr>
    <a:masterClrMapping/>
  </p:clrMapOvr>
  <mc:AlternateContent xmlns:mc="http://schemas.openxmlformats.org/markup-compatibility/2006" xmlns:p14="http://schemas.microsoft.com/office/powerpoint/2010/main">
    <mc:Choice Requires="p14">
      <p:transition spd="slow" p14:dur="2000" advTm="12995"/>
    </mc:Choice>
    <mc:Fallback xmlns="">
      <p:transition spd="slow" advTm="1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38100"/>
            <a:ext cx="12192000" cy="6769100"/>
          </a:xfrm>
          <a:prstGeom prst="rect">
            <a:avLst/>
          </a:prstGeom>
        </p:spPr>
      </p:pic>
      <p:sp>
        <p:nvSpPr>
          <p:cNvPr id="2" name="Rectangle 1"/>
          <p:cNvSpPr/>
          <p:nvPr/>
        </p:nvSpPr>
        <p:spPr>
          <a:xfrm>
            <a:off x="1865998" y="1464620"/>
            <a:ext cx="8507718" cy="3693319"/>
          </a:xfrm>
          <a:prstGeom prst="rect">
            <a:avLst/>
          </a:prstGeom>
          <a:noFill/>
        </p:spPr>
        <p:txBody>
          <a:bodyPr wrap="square">
            <a:spAutoFit/>
          </a:bodyPr>
          <a:lstStyle/>
          <a:p>
            <a:pPr marL="285750" indent="-285750" algn="just">
              <a:buFont typeface="Arial"/>
              <a:buChar char="•"/>
            </a:pPr>
            <a:r>
              <a:rPr lang="en-US" dirty="0">
                <a:solidFill>
                  <a:srgbClr val="FFFF00"/>
                </a:solidFill>
              </a:rPr>
              <a:t>As the climate warms, heavy rainfall is expected to become more intense, based on the physical relationship between temperature and the water-holding capacity of the atmosphere</a:t>
            </a:r>
          </a:p>
          <a:p>
            <a:pPr marL="285750" indent="-285750" algn="just">
              <a:buFont typeface="Arial"/>
              <a:buChar char="•"/>
            </a:pPr>
            <a:endParaRPr lang="en-US" dirty="0">
              <a:solidFill>
                <a:srgbClr val="FFFF00"/>
              </a:solidFill>
            </a:endParaRPr>
          </a:p>
          <a:p>
            <a:pPr marL="285750" indent="-285750" algn="just">
              <a:buFont typeface="Arial"/>
              <a:buChar char="•"/>
            </a:pPr>
            <a:r>
              <a:rPr lang="en-US" dirty="0">
                <a:solidFill>
                  <a:srgbClr val="FFFF00"/>
                </a:solidFill>
              </a:rPr>
              <a:t>For heavy rain days, total rainfall is expected to increase by around 7 per cent per degree of warming</a:t>
            </a:r>
          </a:p>
          <a:p>
            <a:pPr marL="285750" indent="-285750" algn="just">
              <a:buFont typeface="Arial"/>
              <a:buChar char="•"/>
            </a:pPr>
            <a:endParaRPr lang="en-US" dirty="0">
              <a:solidFill>
                <a:srgbClr val="FFFF00"/>
              </a:solidFill>
            </a:endParaRPr>
          </a:p>
          <a:p>
            <a:pPr marL="285750" indent="-285750" algn="just">
              <a:buFont typeface="Arial"/>
              <a:buChar char="•"/>
            </a:pPr>
            <a:r>
              <a:rPr lang="en-US" dirty="0">
                <a:solidFill>
                  <a:srgbClr val="FFFF00"/>
                </a:solidFill>
              </a:rPr>
              <a:t>For short‑duration, hourly, extreme rainfall events, observations in Australia generally show a larger than 7 per cent increase</a:t>
            </a:r>
          </a:p>
          <a:p>
            <a:pPr marL="285750" indent="-285750" algn="just">
              <a:buFont typeface="Arial"/>
              <a:buChar char="•"/>
            </a:pPr>
            <a:endParaRPr lang="en-US" dirty="0">
              <a:solidFill>
                <a:srgbClr val="FFFF00"/>
              </a:solidFill>
            </a:endParaRPr>
          </a:p>
          <a:p>
            <a:pPr marL="285750" indent="-285750" algn="just">
              <a:buFont typeface="Arial"/>
              <a:buChar char="•"/>
            </a:pPr>
            <a:r>
              <a:rPr lang="en-US" dirty="0">
                <a:solidFill>
                  <a:srgbClr val="FFFF00"/>
                </a:solidFill>
              </a:rPr>
              <a:t>Short-duration rain extremes are often associated with flash flooding </a:t>
            </a:r>
          </a:p>
          <a:p>
            <a:pPr marL="285750" indent="-285750" algn="just">
              <a:buFont typeface="Arial"/>
              <a:buChar char="•"/>
            </a:pPr>
            <a:endParaRPr lang="en-US" dirty="0">
              <a:solidFill>
                <a:srgbClr val="FFFF00"/>
              </a:solidFill>
            </a:endParaRPr>
          </a:p>
          <a:p>
            <a:pPr algn="just"/>
            <a:r>
              <a:rPr lang="en-US" dirty="0">
                <a:solidFill>
                  <a:srgbClr val="FFFF00"/>
                </a:solidFill>
              </a:rPr>
              <a:t>    (Source: Bureau of Meteorology, State of the Climate 2016, page 8)</a:t>
            </a:r>
          </a:p>
        </p:txBody>
      </p:sp>
      <p:sp>
        <p:nvSpPr>
          <p:cNvPr id="3" name="TextBox 2"/>
          <p:cNvSpPr txBox="1"/>
          <p:nvPr/>
        </p:nvSpPr>
        <p:spPr>
          <a:xfrm>
            <a:off x="2840529" y="453021"/>
            <a:ext cx="6539170" cy="584776"/>
          </a:xfrm>
          <a:prstGeom prst="rect">
            <a:avLst/>
          </a:prstGeom>
          <a:noFill/>
        </p:spPr>
        <p:txBody>
          <a:bodyPr wrap="none" rtlCol="0">
            <a:spAutoFit/>
          </a:bodyPr>
          <a:lstStyle/>
          <a:p>
            <a:r>
              <a:rPr lang="en-US" sz="3200" dirty="0">
                <a:solidFill>
                  <a:srgbClr val="FFFF00"/>
                </a:solidFill>
                <a:latin typeface="Calibri Light"/>
                <a:cs typeface="Calibri Light"/>
              </a:rPr>
              <a:t>How will rainfall change in the future?</a:t>
            </a:r>
          </a:p>
        </p:txBody>
      </p:sp>
      <p:pic>
        <p:nvPicPr>
          <p:cNvPr id="4" name="Audio 3">
            <a:hlinkClick r:id="" action="ppaction://media"/>
            <a:extLst>
              <a:ext uri="{FF2B5EF4-FFF2-40B4-BE49-F238E27FC236}">
                <a16:creationId xmlns:a16="http://schemas.microsoft.com/office/drawing/2014/main" id="{9F71566F-72E0-F349-8A35-C57DBAC8B4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6971775"/>
      </p:ext>
    </p:extLst>
  </p:cSld>
  <p:clrMapOvr>
    <a:masterClrMapping/>
  </p:clrMapOvr>
  <mc:AlternateContent xmlns:mc="http://schemas.openxmlformats.org/markup-compatibility/2006" xmlns:p14="http://schemas.microsoft.com/office/powerpoint/2010/main">
    <mc:Choice Requires="p14">
      <p:transition spd="slow" p14:dur="2000" advTm="3238"/>
    </mc:Choice>
    <mc:Fallback xmlns="">
      <p:transition spd="slow" advTm="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7C7C5-3271-4C40-BE1D-AA0AF923BA6D}"/>
              </a:ext>
            </a:extLst>
          </p:cNvPr>
          <p:cNvSpPr txBox="1"/>
          <p:nvPr/>
        </p:nvSpPr>
        <p:spPr>
          <a:xfrm>
            <a:off x="800100" y="2223831"/>
            <a:ext cx="10332720"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cs typeface="Arial"/>
              </a:rPr>
              <a:t>What are fossil fuels and why are they a problem?</a:t>
            </a:r>
          </a:p>
          <a:p>
            <a:pPr marL="342900" indent="-342900">
              <a:buFont typeface="Arial" panose="020B0604020202020204" pitchFamily="34" charset="0"/>
              <a:buChar char="•"/>
            </a:pPr>
            <a:endParaRPr lang="en-US" sz="2400" dirty="0">
              <a:cs typeface="Calibri" panose="020F0502020204030204"/>
            </a:endParaRPr>
          </a:p>
          <a:p>
            <a:pPr marL="342900" indent="-342900">
              <a:buFont typeface="Arial" panose="020B0604020202020204" pitchFamily="34" charset="0"/>
              <a:buChar char="•"/>
            </a:pPr>
            <a:r>
              <a:rPr lang="en-US" sz="2400" dirty="0">
                <a:cs typeface="Arial"/>
              </a:rPr>
              <a:t>How have fossil fuels powered the industrial revolution and economies today?</a:t>
            </a:r>
          </a:p>
          <a:p>
            <a:pPr marL="342900" indent="-342900">
              <a:buFont typeface="Arial" panose="020B0604020202020204" pitchFamily="34" charset="0"/>
              <a:buChar char="•"/>
            </a:pPr>
            <a:endParaRPr lang="en-US" sz="2400" dirty="0">
              <a:cs typeface="Arial"/>
            </a:endParaRPr>
          </a:p>
          <a:p>
            <a:pPr marL="342900" indent="-342900">
              <a:buFont typeface="Arial" panose="020B0604020202020204" pitchFamily="34" charset="0"/>
              <a:buChar char="•"/>
            </a:pPr>
            <a:r>
              <a:rPr lang="en-US" sz="2400" dirty="0">
                <a:cs typeface="Arial"/>
              </a:rPr>
              <a:t>What are the impacts of anthropogenic climate change? </a:t>
            </a:r>
            <a:endParaRPr lang="en-US" sz="2400" dirty="0">
              <a:cs typeface="Calibri"/>
            </a:endParaRPr>
          </a:p>
          <a:p>
            <a:pPr marL="342900" indent="-342900">
              <a:buFont typeface="Arial" panose="020B0604020202020204" pitchFamily="34" charset="0"/>
              <a:buChar char="•"/>
            </a:pPr>
            <a:endParaRPr lang="en-US" sz="2400" dirty="0">
              <a:cs typeface="Arial"/>
            </a:endParaRPr>
          </a:p>
          <a:p>
            <a:pPr marL="342900" indent="-342900">
              <a:buFont typeface="Arial" panose="020B0604020202020204" pitchFamily="34" charset="0"/>
              <a:buChar char="•"/>
            </a:pPr>
            <a:r>
              <a:rPr lang="en-US" sz="2400" dirty="0">
                <a:cs typeface="Arial"/>
              </a:rPr>
              <a:t>The ​Paris Agreement commitments and the current emission gap </a:t>
            </a:r>
            <a:endParaRPr lang="en-US" sz="2400" dirty="0">
              <a:cs typeface="Calibri"/>
            </a:endParaRPr>
          </a:p>
        </p:txBody>
      </p:sp>
      <p:sp>
        <p:nvSpPr>
          <p:cNvPr id="3" name="TextBox 2">
            <a:extLst>
              <a:ext uri="{FF2B5EF4-FFF2-40B4-BE49-F238E27FC236}">
                <a16:creationId xmlns:a16="http://schemas.microsoft.com/office/drawing/2014/main" id="{3BD5352C-DCDF-48B1-BCB9-C7F13BC062E3}"/>
              </a:ext>
            </a:extLst>
          </p:cNvPr>
          <p:cNvSpPr txBox="1"/>
          <p:nvPr/>
        </p:nvSpPr>
        <p:spPr>
          <a:xfrm>
            <a:off x="3601453" y="934453"/>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tx1">
                    <a:lumMod val="50000"/>
                    <a:lumOff val="50000"/>
                  </a:schemeClr>
                </a:solidFill>
                <a:latin typeface="+mj-lt"/>
              </a:rPr>
              <a:t>Outline</a:t>
            </a:r>
            <a:endParaRPr lang="en-US" dirty="0">
              <a:solidFill>
                <a:schemeClr val="tx1">
                  <a:lumMod val="50000"/>
                  <a:lumOff val="50000"/>
                </a:schemeClr>
              </a:solidFill>
              <a:latin typeface="+mj-lt"/>
            </a:endParaRPr>
          </a:p>
        </p:txBody>
      </p:sp>
      <p:pic>
        <p:nvPicPr>
          <p:cNvPr id="4" name="Audio 3">
            <a:hlinkClick r:id="" action="ppaction://media"/>
            <a:extLst>
              <a:ext uri="{FF2B5EF4-FFF2-40B4-BE49-F238E27FC236}">
                <a16:creationId xmlns:a16="http://schemas.microsoft.com/office/drawing/2014/main" id="{E8778958-93AE-D744-BABC-1E93860567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27852731"/>
      </p:ext>
    </p:extLst>
  </p:cSld>
  <p:clrMapOvr>
    <a:masterClrMapping/>
  </p:clrMapOvr>
  <mc:AlternateContent xmlns:mc="http://schemas.openxmlformats.org/markup-compatibility/2006" xmlns:p14="http://schemas.microsoft.com/office/powerpoint/2010/main">
    <mc:Choice Requires="p14">
      <p:transition spd="slow" p14:dur="2000" advTm="35619"/>
    </mc:Choice>
    <mc:Fallback xmlns="">
      <p:transition spd="slow" advTm="35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907584-60CF-4ABC-A660-45FAC0FF40FE}"/>
              </a:ext>
            </a:extLst>
          </p:cNvPr>
          <p:cNvSpPr txBox="1"/>
          <p:nvPr/>
        </p:nvSpPr>
        <p:spPr>
          <a:xfrm>
            <a:off x="8627" y="281795"/>
            <a:ext cx="121891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alibri Light"/>
                <a:cs typeface="Calibri"/>
              </a:rPr>
              <a:t>Ocean: Projected future impacts</a:t>
            </a:r>
          </a:p>
        </p:txBody>
      </p:sp>
      <p:sp>
        <p:nvSpPr>
          <p:cNvPr id="2" name="TextBox 1">
            <a:extLst>
              <a:ext uri="{FF2B5EF4-FFF2-40B4-BE49-F238E27FC236}">
                <a16:creationId xmlns:a16="http://schemas.microsoft.com/office/drawing/2014/main" id="{890E9736-49E2-4B7D-80F6-21C7301824DD}"/>
              </a:ext>
            </a:extLst>
          </p:cNvPr>
          <p:cNvSpPr txBox="1"/>
          <p:nvPr/>
        </p:nvSpPr>
        <p:spPr>
          <a:xfrm>
            <a:off x="2912853" y="1000664"/>
            <a:ext cx="91698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endParaRPr lang="en-US"/>
          </a:p>
          <a:p>
            <a:pPr marL="285750" indent="-285750" algn="just">
              <a:buFont typeface="Arial"/>
              <a:buChar char="•"/>
            </a:pPr>
            <a:r>
              <a:rPr lang="en-US"/>
              <a:t>Marine heatwaves and extreme El Niño and La Niña events are projected to become more frequent.</a:t>
            </a:r>
            <a:r>
              <a:rPr lang="en-US">
                <a:ea typeface="+mn-lt"/>
                <a:cs typeface="+mn-lt"/>
              </a:rPr>
              <a:t> Climate models project increases in the frequency of marine heatwaves by 2081–2100, relative to 1850–1900, by approximately 50 times under RCP8.5</a:t>
            </a:r>
          </a:p>
        </p:txBody>
      </p:sp>
      <p:sp>
        <p:nvSpPr>
          <p:cNvPr id="5" name="TextBox 4">
            <a:extLst>
              <a:ext uri="{FF2B5EF4-FFF2-40B4-BE49-F238E27FC236}">
                <a16:creationId xmlns:a16="http://schemas.microsoft.com/office/drawing/2014/main" id="{A4731536-C642-43E4-89E9-F406F49CEF45}"/>
              </a:ext>
            </a:extLst>
          </p:cNvPr>
          <p:cNvSpPr txBox="1"/>
          <p:nvPr/>
        </p:nvSpPr>
        <p:spPr>
          <a:xfrm>
            <a:off x="2955987" y="2366512"/>
            <a:ext cx="90692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t>Sea level continues to rise at an increasing rate. Extreme sea level events that are historically rare (once per century in the recent past) are projected to occur frequently (at least once per year) at many locations by 2050 in all RCP scenarios, especially in tropical regions </a:t>
            </a:r>
            <a:endParaRPr lang="en-US">
              <a:cs typeface="Calibri" panose="020F0502020204030204"/>
            </a:endParaRPr>
          </a:p>
        </p:txBody>
      </p:sp>
      <p:sp>
        <p:nvSpPr>
          <p:cNvPr id="12" name="TextBox 11">
            <a:extLst>
              <a:ext uri="{FF2B5EF4-FFF2-40B4-BE49-F238E27FC236}">
                <a16:creationId xmlns:a16="http://schemas.microsoft.com/office/drawing/2014/main" id="{9BF7172E-141C-4D73-8750-46F05365E206}"/>
              </a:ext>
            </a:extLst>
          </p:cNvPr>
          <p:cNvSpPr txBox="1"/>
          <p:nvPr/>
        </p:nvSpPr>
        <p:spPr>
          <a:xfrm>
            <a:off x="2869721" y="4408099"/>
            <a:ext cx="90117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A decrease in global biomass of marine animal communities, their production, and fisheries catch potential, and a shift in species composition are projected over the 21st century in ocean ecosystems. The rate and magnitude of decline are projected to be highest in the tropics</a:t>
            </a:r>
          </a:p>
        </p:txBody>
      </p:sp>
      <p:sp>
        <p:nvSpPr>
          <p:cNvPr id="15" name="TextBox 14">
            <a:extLst>
              <a:ext uri="{FF2B5EF4-FFF2-40B4-BE49-F238E27FC236}">
                <a16:creationId xmlns:a16="http://schemas.microsoft.com/office/drawing/2014/main" id="{B567248D-0D72-4661-8D08-6251FD33E045}"/>
              </a:ext>
            </a:extLst>
          </p:cNvPr>
          <p:cNvSpPr txBox="1"/>
          <p:nvPr/>
        </p:nvSpPr>
        <p:spPr>
          <a:xfrm>
            <a:off x="2912854" y="3531081"/>
            <a:ext cx="90117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panose="020B0604020202020204" pitchFamily="34" charset="0"/>
              <a:buChar char="•"/>
            </a:pPr>
            <a:r>
              <a:rPr lang="en-US"/>
              <a:t>Extreme sea levels and coastal hazards will be exacerbated by projected increases in tropical cyclone intensity and precipitation</a:t>
            </a:r>
            <a:r>
              <a:rPr lang="en-US">
                <a:cs typeface="Calibri"/>
              </a:rPr>
              <a:t>​</a:t>
            </a:r>
            <a:endParaRPr lang="en-US"/>
          </a:p>
        </p:txBody>
      </p:sp>
      <p:pic>
        <p:nvPicPr>
          <p:cNvPr id="3" name="Picture 2" descr="A picture containing water&#10;&#10;Description automatically generated">
            <a:extLst>
              <a:ext uri="{FF2B5EF4-FFF2-40B4-BE49-F238E27FC236}">
                <a16:creationId xmlns:a16="http://schemas.microsoft.com/office/drawing/2014/main" id="{D49370D3-7190-4943-A326-4EBCC89DE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827" y="1327480"/>
            <a:ext cx="2755240" cy="1656183"/>
          </a:xfrm>
          <a:prstGeom prst="rect">
            <a:avLst/>
          </a:prstGeom>
        </p:spPr>
      </p:pic>
      <p:pic>
        <p:nvPicPr>
          <p:cNvPr id="13" name="Picture 13" descr="A picture containing water, ice, outdoor, sky&#10;&#10;Description generated with very high confidence">
            <a:extLst>
              <a:ext uri="{FF2B5EF4-FFF2-40B4-BE49-F238E27FC236}">
                <a16:creationId xmlns:a16="http://schemas.microsoft.com/office/drawing/2014/main" id="{CC25C6F6-5278-4A61-BA26-ED46A8CB9CB0}"/>
              </a:ext>
            </a:extLst>
          </p:cNvPr>
          <p:cNvPicPr>
            <a:picLocks noChangeAspect="1"/>
          </p:cNvPicPr>
          <p:nvPr/>
        </p:nvPicPr>
        <p:blipFill>
          <a:blip r:embed="rId5"/>
          <a:stretch>
            <a:fillRect/>
          </a:stretch>
        </p:blipFill>
        <p:spPr>
          <a:xfrm>
            <a:off x="123646" y="3082990"/>
            <a:ext cx="2771954" cy="2359795"/>
          </a:xfrm>
          <a:prstGeom prst="rect">
            <a:avLst/>
          </a:prstGeom>
        </p:spPr>
      </p:pic>
      <p:pic>
        <p:nvPicPr>
          <p:cNvPr id="4" name="Audio 3">
            <a:hlinkClick r:id="" action="ppaction://media"/>
            <a:extLst>
              <a:ext uri="{FF2B5EF4-FFF2-40B4-BE49-F238E27FC236}">
                <a16:creationId xmlns:a16="http://schemas.microsoft.com/office/drawing/2014/main" id="{52A14D16-A610-F749-BA7F-ED8994672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5764189"/>
      </p:ext>
    </p:extLst>
  </p:cSld>
  <p:clrMapOvr>
    <a:masterClrMapping/>
  </p:clrMapOvr>
  <mc:AlternateContent xmlns:mc="http://schemas.openxmlformats.org/markup-compatibility/2006" xmlns:p14="http://schemas.microsoft.com/office/powerpoint/2010/main">
    <mc:Choice Requires="p14">
      <p:transition spd="slow" p14:dur="2000" advTm="89349"/>
    </mc:Choice>
    <mc:Fallback xmlns="">
      <p:transition spd="slow" advTm="8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524000" y="2004"/>
            <a:ext cx="9144000" cy="6858000"/>
          </a:xfrm>
          <a:prstGeom prst="rect">
            <a:avLst/>
          </a:prstGeom>
        </p:spPr>
      </p:pic>
      <p:sp>
        <p:nvSpPr>
          <p:cNvPr id="2" name="Rectangle 1"/>
          <p:cNvSpPr/>
          <p:nvPr/>
        </p:nvSpPr>
        <p:spPr>
          <a:xfrm>
            <a:off x="3000558" y="1329366"/>
            <a:ext cx="6516789" cy="2585323"/>
          </a:xfrm>
          <a:prstGeom prst="rect">
            <a:avLst/>
          </a:prstGeom>
          <a:solidFill>
            <a:schemeClr val="accent4">
              <a:lumMod val="75000"/>
              <a:alpha val="60000"/>
            </a:schemeClr>
          </a:solidFill>
        </p:spPr>
        <p:txBody>
          <a:bodyPr wrap="square" anchor="t">
            <a:spAutoFit/>
          </a:bodyPr>
          <a:lstStyle/>
          <a:p>
            <a:r>
              <a:rPr lang="en-US">
                <a:solidFill>
                  <a:srgbClr val="FFFFFF"/>
                </a:solidFill>
              </a:rPr>
              <a:t>If the current warming rate continues, the world would reach </a:t>
            </a:r>
            <a:r>
              <a:rPr lang="en-US" dirty="0">
                <a:solidFill>
                  <a:srgbClr val="FFFFFF"/>
                </a:solidFill>
              </a:rPr>
              <a:t>human-induced global warming of 1.5°C around 2040</a:t>
            </a:r>
          </a:p>
          <a:p>
            <a:endParaRPr lang="en-US">
              <a:solidFill>
                <a:srgbClr val="FFFFFF"/>
              </a:solidFill>
            </a:endParaRPr>
          </a:p>
          <a:p>
            <a:r>
              <a:rPr lang="en-US" dirty="0">
                <a:solidFill>
                  <a:srgbClr val="FFFFFF"/>
                </a:solidFill>
              </a:rPr>
              <a:t>Coral reefs are projected to decline by a further 70–90% at 1.5</a:t>
            </a:r>
            <a:r>
              <a:rPr lang="en-US" baseline="30000" dirty="0">
                <a:solidFill>
                  <a:srgbClr val="FFFFFF"/>
                </a:solidFill>
              </a:rPr>
              <a:t>o</a:t>
            </a:r>
            <a:r>
              <a:rPr lang="en-US" dirty="0">
                <a:solidFill>
                  <a:srgbClr val="FFFFFF"/>
                </a:solidFill>
              </a:rPr>
              <a:t>C (high confidence) with larger losses (&gt;99%) at 2</a:t>
            </a:r>
            <a:r>
              <a:rPr lang="en-US" baseline="30000" dirty="0">
                <a:solidFill>
                  <a:srgbClr val="FFFFFF"/>
                </a:solidFill>
              </a:rPr>
              <a:t>o</a:t>
            </a:r>
            <a:r>
              <a:rPr lang="en-US" dirty="0">
                <a:solidFill>
                  <a:srgbClr val="FFFFFF"/>
                </a:solidFill>
              </a:rPr>
              <a:t>C (very high confidence)</a:t>
            </a:r>
            <a:endParaRPr lang="en-US" dirty="0">
              <a:solidFill>
                <a:srgbClr val="FFFFFF"/>
              </a:solidFill>
              <a:cs typeface="Calibri"/>
            </a:endParaRPr>
          </a:p>
          <a:p>
            <a:endParaRPr lang="en-US">
              <a:solidFill>
                <a:srgbClr val="FFFFFF"/>
              </a:solidFill>
            </a:endParaRPr>
          </a:p>
          <a:p>
            <a:r>
              <a:rPr lang="en-US" dirty="0">
                <a:solidFill>
                  <a:srgbClr val="FFFFFF"/>
                </a:solidFill>
              </a:rPr>
              <a:t>GBR Employ 63,000 people, bring $6.4B to economy and has an asset value of $56B </a:t>
            </a:r>
            <a:endParaRPr lang="en-US" dirty="0">
              <a:solidFill>
                <a:srgbClr val="FFFFFF"/>
              </a:solidFill>
              <a:cs typeface="Calibri"/>
            </a:endParaRPr>
          </a:p>
        </p:txBody>
      </p:sp>
      <p:sp>
        <p:nvSpPr>
          <p:cNvPr id="3" name="Rectangle 2"/>
          <p:cNvSpPr/>
          <p:nvPr/>
        </p:nvSpPr>
        <p:spPr>
          <a:xfrm>
            <a:off x="1589348" y="451946"/>
            <a:ext cx="9039587" cy="584775"/>
          </a:xfrm>
          <a:prstGeom prst="rect">
            <a:avLst/>
          </a:prstGeom>
          <a:solidFill>
            <a:srgbClr val="604A7B">
              <a:alpha val="60000"/>
            </a:srgbClr>
          </a:solidFill>
        </p:spPr>
        <p:txBody>
          <a:bodyPr wrap="square" anchor="t">
            <a:spAutoFit/>
          </a:bodyPr>
          <a:lstStyle/>
          <a:p>
            <a:pPr algn="ctr"/>
            <a:r>
              <a:rPr lang="en-US" sz="3200">
                <a:solidFill>
                  <a:srgbClr val="FFFFFF"/>
                </a:solidFill>
                <a:latin typeface="Calibri Light"/>
                <a:cs typeface="Calibri Light"/>
              </a:rPr>
              <a:t>Impacts on warm water, shallow coral reefs</a:t>
            </a:r>
          </a:p>
        </p:txBody>
      </p:sp>
      <p:sp>
        <p:nvSpPr>
          <p:cNvPr id="5" name="TextBox 4"/>
          <p:cNvSpPr txBox="1"/>
          <p:nvPr/>
        </p:nvSpPr>
        <p:spPr>
          <a:xfrm>
            <a:off x="1632416" y="5470790"/>
            <a:ext cx="3707002" cy="1200329"/>
          </a:xfrm>
          <a:prstGeom prst="rect">
            <a:avLst/>
          </a:prstGeom>
          <a:noFill/>
        </p:spPr>
        <p:txBody>
          <a:bodyPr wrap="none" rtlCol="0">
            <a:spAutoFit/>
          </a:bodyPr>
          <a:lstStyle/>
          <a:p>
            <a:r>
              <a:rPr lang="en-US">
                <a:solidFill>
                  <a:schemeClr val="bg1"/>
                </a:solidFill>
              </a:rPr>
              <a:t>Sources: </a:t>
            </a:r>
          </a:p>
          <a:p>
            <a:r>
              <a:rPr lang="en-US">
                <a:solidFill>
                  <a:schemeClr val="bg1"/>
                </a:solidFill>
              </a:rPr>
              <a:t>IPCC 1.5 Degree Special Report</a:t>
            </a:r>
          </a:p>
          <a:p>
            <a:r>
              <a:rPr lang="en-US">
                <a:solidFill>
                  <a:srgbClr val="FFFFFF"/>
                </a:solidFill>
              </a:rPr>
              <a:t>Deloitte Access Economics 2017</a:t>
            </a:r>
          </a:p>
          <a:p>
            <a:r>
              <a:rPr lang="en-US">
                <a:solidFill>
                  <a:schemeClr val="bg1"/>
                </a:solidFill>
              </a:rPr>
              <a:t>Image: Great Barrier Reef Foundation</a:t>
            </a:r>
          </a:p>
        </p:txBody>
      </p:sp>
      <p:pic>
        <p:nvPicPr>
          <p:cNvPr id="6" name="Audio 5">
            <a:hlinkClick r:id="" action="ppaction://media"/>
            <a:extLst>
              <a:ext uri="{FF2B5EF4-FFF2-40B4-BE49-F238E27FC236}">
                <a16:creationId xmlns:a16="http://schemas.microsoft.com/office/drawing/2014/main" id="{B4F32B5F-CE64-7149-BC4B-F4B770222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17551184"/>
      </p:ext>
    </p:extLst>
  </p:cSld>
  <p:clrMapOvr>
    <a:masterClrMapping/>
  </p:clrMapOvr>
  <mc:AlternateContent xmlns:mc="http://schemas.openxmlformats.org/markup-compatibility/2006" xmlns:p14="http://schemas.microsoft.com/office/powerpoint/2010/main">
    <mc:Choice Requires="p14">
      <p:transition spd="slow" p14:dur="2000" advTm="93478"/>
    </mc:Choice>
    <mc:Fallback xmlns="">
      <p:transition spd="slow" advTm="9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bar chart, box and whisker chart&#10;&#10;Description automatically generated">
            <a:extLst>
              <a:ext uri="{FF2B5EF4-FFF2-40B4-BE49-F238E27FC236}">
                <a16:creationId xmlns:a16="http://schemas.microsoft.com/office/drawing/2014/main" id="{8C250381-EFCF-4D76-A422-C4F8F5177966}"/>
              </a:ext>
            </a:extLst>
          </p:cNvPr>
          <p:cNvPicPr>
            <a:picLocks noChangeAspect="1"/>
          </p:cNvPicPr>
          <p:nvPr/>
        </p:nvPicPr>
        <p:blipFill>
          <a:blip r:embed="rId4"/>
          <a:stretch>
            <a:fillRect/>
          </a:stretch>
        </p:blipFill>
        <p:spPr>
          <a:xfrm>
            <a:off x="105611" y="206486"/>
            <a:ext cx="9875251" cy="4192447"/>
          </a:xfrm>
          <a:prstGeom prst="rect">
            <a:avLst/>
          </a:prstGeom>
        </p:spPr>
      </p:pic>
      <p:pic>
        <p:nvPicPr>
          <p:cNvPr id="4" name="Picture 4" descr="Text&#10;&#10;Description automatically generated">
            <a:extLst>
              <a:ext uri="{FF2B5EF4-FFF2-40B4-BE49-F238E27FC236}">
                <a16:creationId xmlns:a16="http://schemas.microsoft.com/office/drawing/2014/main" id="{1F944B8A-B8A8-4F0E-9F62-45FB0F4AA6E8}"/>
              </a:ext>
            </a:extLst>
          </p:cNvPr>
          <p:cNvPicPr>
            <a:picLocks noChangeAspect="1"/>
          </p:cNvPicPr>
          <p:nvPr/>
        </p:nvPicPr>
        <p:blipFill>
          <a:blip r:embed="rId5"/>
          <a:stretch>
            <a:fillRect/>
          </a:stretch>
        </p:blipFill>
        <p:spPr>
          <a:xfrm>
            <a:off x="1382295" y="4665404"/>
            <a:ext cx="7402094" cy="1898666"/>
          </a:xfrm>
          <a:prstGeom prst="rect">
            <a:avLst/>
          </a:prstGeom>
        </p:spPr>
      </p:pic>
      <p:sp>
        <p:nvSpPr>
          <p:cNvPr id="5" name="TextBox 4">
            <a:extLst>
              <a:ext uri="{FF2B5EF4-FFF2-40B4-BE49-F238E27FC236}">
                <a16:creationId xmlns:a16="http://schemas.microsoft.com/office/drawing/2014/main" id="{E2C945CE-3CDB-413D-81F4-A2B3DF56E87D}"/>
              </a:ext>
            </a:extLst>
          </p:cNvPr>
          <p:cNvSpPr txBox="1"/>
          <p:nvPr/>
        </p:nvSpPr>
        <p:spPr>
          <a:xfrm>
            <a:off x="9069136" y="5439610"/>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Source: IPCC special report on climate change and land; </a:t>
            </a:r>
            <a:r>
              <a:rPr lang="en-US" sz="1400" dirty="0">
                <a:ea typeface="+mn-lt"/>
                <a:cs typeface="+mn-lt"/>
                <a:hlinkClick r:id="rId6"/>
              </a:rPr>
              <a:t>https://www.ipcc.ch/site/assets/uploads/sites/4/2020/02/SPM_Updated-Jan20.pdf</a:t>
            </a:r>
            <a:r>
              <a:rPr lang="en-US" sz="1400" dirty="0">
                <a:ea typeface="+mn-lt"/>
                <a:cs typeface="+mn-lt"/>
              </a:rPr>
              <a:t> </a:t>
            </a:r>
          </a:p>
        </p:txBody>
      </p:sp>
      <p:pic>
        <p:nvPicPr>
          <p:cNvPr id="2" name="Audio 1">
            <a:hlinkClick r:id="" action="ppaction://media"/>
            <a:extLst>
              <a:ext uri="{FF2B5EF4-FFF2-40B4-BE49-F238E27FC236}">
                <a16:creationId xmlns:a16="http://schemas.microsoft.com/office/drawing/2014/main" id="{FD8CE986-FEB5-514C-86A1-CC2FB46214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82709626"/>
      </p:ext>
    </p:extLst>
  </p:cSld>
  <p:clrMapOvr>
    <a:masterClrMapping/>
  </p:clrMapOvr>
  <mc:AlternateContent xmlns:mc="http://schemas.openxmlformats.org/markup-compatibility/2006" xmlns:p14="http://schemas.microsoft.com/office/powerpoint/2010/main">
    <mc:Choice Requires="p14">
      <p:transition spd="slow" p14:dur="2000" advTm="141221"/>
    </mc:Choice>
    <mc:Fallback xmlns="">
      <p:transition spd="slow" advTm="14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08C924-74AE-1745-835E-11778CA6F70B}"/>
              </a:ext>
            </a:extLst>
          </p:cNvPr>
          <p:cNvPicPr>
            <a:picLocks noChangeAspect="1"/>
          </p:cNvPicPr>
          <p:nvPr/>
        </p:nvPicPr>
        <p:blipFill>
          <a:blip r:embed="rId4"/>
          <a:stretch>
            <a:fillRect/>
          </a:stretch>
        </p:blipFill>
        <p:spPr>
          <a:xfrm>
            <a:off x="1009650" y="346710"/>
            <a:ext cx="10172700" cy="5867400"/>
          </a:xfrm>
          <a:prstGeom prst="rect">
            <a:avLst/>
          </a:prstGeom>
        </p:spPr>
      </p:pic>
      <p:sp>
        <p:nvSpPr>
          <p:cNvPr id="3" name="TextBox 2">
            <a:extLst>
              <a:ext uri="{FF2B5EF4-FFF2-40B4-BE49-F238E27FC236}">
                <a16:creationId xmlns:a16="http://schemas.microsoft.com/office/drawing/2014/main" id="{AA5E5FD4-CC1B-EE42-8943-54534DAB023A}"/>
              </a:ext>
            </a:extLst>
          </p:cNvPr>
          <p:cNvSpPr txBox="1"/>
          <p:nvPr/>
        </p:nvSpPr>
        <p:spPr>
          <a:xfrm>
            <a:off x="2468880" y="6362700"/>
            <a:ext cx="8487580" cy="369332"/>
          </a:xfrm>
          <a:prstGeom prst="rect">
            <a:avLst/>
          </a:prstGeom>
          <a:noFill/>
        </p:spPr>
        <p:txBody>
          <a:bodyPr wrap="none" rtlCol="0">
            <a:spAutoFit/>
          </a:bodyPr>
          <a:lstStyle/>
          <a:p>
            <a:r>
              <a:rPr lang="en-US" dirty="0"/>
              <a:t>Source: IPCC special report on 1.5 degrees of global warming; https://</a:t>
            </a:r>
            <a:r>
              <a:rPr lang="en-US" dirty="0" err="1"/>
              <a:t>www.ipcc.ch</a:t>
            </a:r>
            <a:r>
              <a:rPr lang="en-US" dirty="0"/>
              <a:t>/sr15/</a:t>
            </a:r>
          </a:p>
        </p:txBody>
      </p:sp>
      <p:pic>
        <p:nvPicPr>
          <p:cNvPr id="4" name="Audio 3">
            <a:hlinkClick r:id="" action="ppaction://media"/>
            <a:extLst>
              <a:ext uri="{FF2B5EF4-FFF2-40B4-BE49-F238E27FC236}">
                <a16:creationId xmlns:a16="http://schemas.microsoft.com/office/drawing/2014/main" id="{213A69C3-D5B3-3D4A-95AD-5C1FCF990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0877644"/>
      </p:ext>
    </p:extLst>
  </p:cSld>
  <p:clrMapOvr>
    <a:masterClrMapping/>
  </p:clrMapOvr>
  <mc:AlternateContent xmlns:mc="http://schemas.openxmlformats.org/markup-compatibility/2006" xmlns:p14="http://schemas.microsoft.com/office/powerpoint/2010/main">
    <mc:Choice Requires="p14">
      <p:transition spd="slow" p14:dur="2000" advTm="121929"/>
    </mc:Choice>
    <mc:Fallback xmlns="">
      <p:transition spd="slow" advTm="12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D483ED-9202-4CD1-8A01-849AED235BC7}"/>
              </a:ext>
            </a:extLst>
          </p:cNvPr>
          <p:cNvSpPr txBox="1"/>
          <p:nvPr/>
        </p:nvSpPr>
        <p:spPr>
          <a:xfrm>
            <a:off x="7366394" y="1786730"/>
            <a:ext cx="44397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t>For limiting global warming to 1.5 °C, </a:t>
            </a:r>
            <a:r>
              <a:rPr lang="en-US" dirty="0"/>
              <a:t>CO2 </a:t>
            </a:r>
            <a:r>
              <a:rPr lang="en-US"/>
              <a:t>emissions must be reduced by 45-50% by 2030 and net zero around 2050</a:t>
            </a:r>
            <a:endParaRPr lang="en-US">
              <a:cs typeface="Calibri" panose="020F0502020204030204"/>
            </a:endParaRPr>
          </a:p>
        </p:txBody>
      </p:sp>
      <p:pic>
        <p:nvPicPr>
          <p:cNvPr id="3" name="Picture 3" descr="A close up of a map&#10;&#10;Description generated with high confidence">
            <a:extLst>
              <a:ext uri="{FF2B5EF4-FFF2-40B4-BE49-F238E27FC236}">
                <a16:creationId xmlns:a16="http://schemas.microsoft.com/office/drawing/2014/main" id="{B84EC3C7-94ED-4249-BFA4-7ACA8BCE1A99}"/>
              </a:ext>
            </a:extLst>
          </p:cNvPr>
          <p:cNvPicPr>
            <a:picLocks noChangeAspect="1"/>
          </p:cNvPicPr>
          <p:nvPr/>
        </p:nvPicPr>
        <p:blipFill>
          <a:blip r:embed="rId4"/>
          <a:stretch>
            <a:fillRect/>
          </a:stretch>
        </p:blipFill>
        <p:spPr>
          <a:xfrm>
            <a:off x="324928" y="348490"/>
            <a:ext cx="6970142" cy="6333548"/>
          </a:xfrm>
          <a:prstGeom prst="rect">
            <a:avLst/>
          </a:prstGeom>
        </p:spPr>
      </p:pic>
      <p:sp>
        <p:nvSpPr>
          <p:cNvPr id="5" name="TextBox 4">
            <a:extLst>
              <a:ext uri="{FF2B5EF4-FFF2-40B4-BE49-F238E27FC236}">
                <a16:creationId xmlns:a16="http://schemas.microsoft.com/office/drawing/2014/main" id="{13098959-246B-4EFE-A5CE-4BFCB9E9ACDB}"/>
              </a:ext>
            </a:extLst>
          </p:cNvPr>
          <p:cNvSpPr txBox="1"/>
          <p:nvPr/>
        </p:nvSpPr>
        <p:spPr>
          <a:xfrm>
            <a:off x="7369834" y="2984740"/>
            <a:ext cx="435346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t>Pathways limiting global warming to 1.5°C require rapid and far-reaching transitions in energy, land, urban and infrastructure (including transport and buildings), and industrial systems </a:t>
            </a:r>
          </a:p>
          <a:p>
            <a:pPr algn="just"/>
            <a:endParaRPr lang="en-US">
              <a:cs typeface="Calibri" panose="020F0502020204030204"/>
            </a:endParaRPr>
          </a:p>
          <a:p>
            <a:pPr marL="285750" indent="-285750" algn="just">
              <a:buFont typeface="Arial"/>
              <a:buChar char="•"/>
            </a:pPr>
            <a:r>
              <a:rPr lang="en-US"/>
              <a:t>These systems transitions are unprecedented in terms of scale, but not necessarily in terms of speed, and imply deep emissions reductions in all sectors</a:t>
            </a:r>
            <a:endParaRPr lang="en-US">
              <a:cs typeface="Calibri"/>
            </a:endParaRPr>
          </a:p>
        </p:txBody>
      </p:sp>
      <p:sp>
        <p:nvSpPr>
          <p:cNvPr id="4" name="TextBox 3">
            <a:extLst>
              <a:ext uri="{FF2B5EF4-FFF2-40B4-BE49-F238E27FC236}">
                <a16:creationId xmlns:a16="http://schemas.microsoft.com/office/drawing/2014/main" id="{DCF0B254-9186-446C-80D8-4D37E2C4603B}"/>
              </a:ext>
            </a:extLst>
          </p:cNvPr>
          <p:cNvSpPr txBox="1"/>
          <p:nvPr/>
        </p:nvSpPr>
        <p:spPr>
          <a:xfrm>
            <a:off x="7283570" y="353683"/>
            <a:ext cx="416655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The mitigation imperative</a:t>
            </a:r>
            <a:endParaRPr lang="en-US" sz="3200">
              <a:cs typeface="Calibri"/>
            </a:endParaRPr>
          </a:p>
        </p:txBody>
      </p:sp>
      <p:pic>
        <p:nvPicPr>
          <p:cNvPr id="6" name="Audio 5">
            <a:hlinkClick r:id="" action="ppaction://media"/>
            <a:extLst>
              <a:ext uri="{FF2B5EF4-FFF2-40B4-BE49-F238E27FC236}">
                <a16:creationId xmlns:a16="http://schemas.microsoft.com/office/drawing/2014/main" id="{B0877910-19F9-CB4C-B41E-70A1510F9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4937451"/>
      </p:ext>
    </p:extLst>
  </p:cSld>
  <p:clrMapOvr>
    <a:masterClrMapping/>
  </p:clrMapOvr>
  <mc:AlternateContent xmlns:mc="http://schemas.openxmlformats.org/markup-compatibility/2006" xmlns:p14="http://schemas.microsoft.com/office/powerpoint/2010/main">
    <mc:Choice Requires="p14">
      <p:transition spd="slow" p14:dur="2000" advTm="210534"/>
    </mc:Choice>
    <mc:Fallback xmlns="">
      <p:transition spd="slow" advTm="21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BB1F9-6768-4A6F-BD9C-7E9F80812276}"/>
              </a:ext>
            </a:extLst>
          </p:cNvPr>
          <p:cNvSpPr txBox="1"/>
          <p:nvPr/>
        </p:nvSpPr>
        <p:spPr>
          <a:xfrm>
            <a:off x="194310" y="262410"/>
            <a:ext cx="4844905" cy="2247424"/>
          </a:xfrm>
          <a:prstGeom prst="round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solidFill>
                  <a:srgbClr val="333333"/>
                </a:solidFill>
              </a:rPr>
              <a:t>When fossil fuels are burned to generate power, carbon dioxide and other greenhouse gases are released into the atmosphere, and through “radiative forcing” increasing the heat energy stored in the atmosphere and oceans, driving global climate change and disrupting oceanic processes</a:t>
            </a:r>
          </a:p>
        </p:txBody>
      </p:sp>
      <p:sp>
        <p:nvSpPr>
          <p:cNvPr id="3" name="TextBox 2">
            <a:extLst>
              <a:ext uri="{FF2B5EF4-FFF2-40B4-BE49-F238E27FC236}">
                <a16:creationId xmlns:a16="http://schemas.microsoft.com/office/drawing/2014/main" id="{341E37A3-0809-4493-83F6-EA9555E38C75}"/>
              </a:ext>
            </a:extLst>
          </p:cNvPr>
          <p:cNvSpPr txBox="1"/>
          <p:nvPr/>
        </p:nvSpPr>
        <p:spPr>
          <a:xfrm>
            <a:off x="7770926" y="1853687"/>
            <a:ext cx="44210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33333"/>
                </a:solidFill>
              </a:rPr>
              <a:t>Coal:</a:t>
            </a:r>
            <a:r>
              <a:rPr lang="en-US" dirty="0">
                <a:solidFill>
                  <a:srgbClr val="333333"/>
                </a:solidFill>
              </a:rPr>
              <a:t> sedimentary rock formed during the </a:t>
            </a:r>
            <a:r>
              <a:rPr lang="en-US" dirty="0"/>
              <a:t>Carboniferous period</a:t>
            </a:r>
            <a:r>
              <a:rPr lang="en-US" dirty="0">
                <a:solidFill>
                  <a:srgbClr val="333333"/>
                </a:solidFill>
              </a:rPr>
              <a:t>  (300–360 </a:t>
            </a:r>
            <a:r>
              <a:rPr lang="en-US" dirty="0" err="1">
                <a:solidFill>
                  <a:srgbClr val="333333"/>
                </a:solidFill>
              </a:rPr>
              <a:t>mya</a:t>
            </a:r>
            <a:r>
              <a:rPr lang="en-US" dirty="0">
                <a:solidFill>
                  <a:srgbClr val="333333"/>
                </a:solidFill>
              </a:rPr>
              <a:t>) from plant biomass</a:t>
            </a:r>
            <a:endParaRPr lang="en-US" dirty="0">
              <a:cs typeface="Calibri" panose="020F0502020204030204"/>
            </a:endParaRPr>
          </a:p>
        </p:txBody>
      </p:sp>
      <p:sp>
        <p:nvSpPr>
          <p:cNvPr id="4" name="TextBox 3">
            <a:extLst>
              <a:ext uri="{FF2B5EF4-FFF2-40B4-BE49-F238E27FC236}">
                <a16:creationId xmlns:a16="http://schemas.microsoft.com/office/drawing/2014/main" id="{1CB06B5E-038F-41D3-B57C-37CB749CC307}"/>
              </a:ext>
            </a:extLst>
          </p:cNvPr>
          <p:cNvSpPr txBox="1"/>
          <p:nvPr/>
        </p:nvSpPr>
        <p:spPr>
          <a:xfrm>
            <a:off x="7770925" y="3521720"/>
            <a:ext cx="44210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33333"/>
                </a:solidFill>
              </a:rPr>
              <a:t>Oil:</a:t>
            </a:r>
            <a:r>
              <a:rPr lang="en-US" dirty="0">
                <a:solidFill>
                  <a:srgbClr val="333333"/>
                </a:solidFill>
              </a:rPr>
              <a:t> Crude oil is a liquid composed of carbon and hydrogen, formed during the Mesozoic period (252-66 </a:t>
            </a:r>
            <a:r>
              <a:rPr lang="en-US" dirty="0" err="1">
                <a:solidFill>
                  <a:srgbClr val="333333"/>
                </a:solidFill>
              </a:rPr>
              <a:t>mya</a:t>
            </a:r>
            <a:r>
              <a:rPr lang="en-US" dirty="0">
                <a:solidFill>
                  <a:srgbClr val="333333"/>
                </a:solidFill>
              </a:rPr>
              <a:t>) from plant biomass</a:t>
            </a:r>
          </a:p>
        </p:txBody>
      </p:sp>
      <p:sp>
        <p:nvSpPr>
          <p:cNvPr id="5" name="TextBox 4">
            <a:extLst>
              <a:ext uri="{FF2B5EF4-FFF2-40B4-BE49-F238E27FC236}">
                <a16:creationId xmlns:a16="http://schemas.microsoft.com/office/drawing/2014/main" id="{87767555-603B-4C8C-AD35-7BF29451482E}"/>
              </a:ext>
            </a:extLst>
          </p:cNvPr>
          <p:cNvSpPr txBox="1"/>
          <p:nvPr/>
        </p:nvSpPr>
        <p:spPr>
          <a:xfrm>
            <a:off x="7770926" y="5281234"/>
            <a:ext cx="44210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33333"/>
                </a:solidFill>
              </a:rPr>
              <a:t>Natural gas:</a:t>
            </a:r>
            <a:r>
              <a:rPr lang="en-US" dirty="0">
                <a:solidFill>
                  <a:srgbClr val="333333"/>
                </a:solidFill>
              </a:rPr>
              <a:t> An odorless gas composed primarily of methane, </a:t>
            </a:r>
            <a:r>
              <a:rPr lang="en-US" dirty="0"/>
              <a:t>also from </a:t>
            </a:r>
            <a:r>
              <a:rPr lang="en-US" dirty="0" err="1"/>
              <a:t>mya</a:t>
            </a:r>
            <a:r>
              <a:rPr lang="en-US" dirty="0"/>
              <a:t> </a:t>
            </a:r>
            <a:r>
              <a:rPr lang="en-US" dirty="0">
                <a:solidFill>
                  <a:srgbClr val="333333"/>
                </a:solidFill>
              </a:rPr>
              <a:t> from decaying plant biomass</a:t>
            </a:r>
          </a:p>
        </p:txBody>
      </p:sp>
      <p:pic>
        <p:nvPicPr>
          <p:cNvPr id="1028" name="Picture 4" descr="Oil rig - ABC News (Australian Broadcasting Corporation)">
            <a:extLst>
              <a:ext uri="{FF2B5EF4-FFF2-40B4-BE49-F238E27FC236}">
                <a16:creationId xmlns:a16="http://schemas.microsoft.com/office/drawing/2014/main" id="{5BB5BA49-7FFF-6B47-897A-071B07C2A2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5273" y="3153526"/>
            <a:ext cx="2492938" cy="1659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ott Morrison holds a lump of coal in Parliament - ABC ...">
            <a:extLst>
              <a:ext uri="{FF2B5EF4-FFF2-40B4-BE49-F238E27FC236}">
                <a16:creationId xmlns:a16="http://schemas.microsoft.com/office/drawing/2014/main" id="{19CCF22D-A154-C047-ABDE-DB473DB634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603" y="1349145"/>
            <a:ext cx="2492938" cy="16627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ustralia 'should have right to say no' to miners - ABC ...">
            <a:extLst>
              <a:ext uri="{FF2B5EF4-FFF2-40B4-BE49-F238E27FC236}">
                <a16:creationId xmlns:a16="http://schemas.microsoft.com/office/drawing/2014/main" id="{B3481365-9681-4040-8A29-05D668F6D4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273" y="4965721"/>
            <a:ext cx="2492939" cy="16631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imate Change: Science and Impacts Factsheet | Center for ...">
            <a:extLst>
              <a:ext uri="{FF2B5EF4-FFF2-40B4-BE49-F238E27FC236}">
                <a16:creationId xmlns:a16="http://schemas.microsoft.com/office/drawing/2014/main" id="{A5975794-8301-A74C-BE4C-73C1FF693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322" y="2429254"/>
            <a:ext cx="4754880" cy="33680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9DDD0A-C3E9-204A-9634-0F557FC64FB0}"/>
              </a:ext>
            </a:extLst>
          </p:cNvPr>
          <p:cNvSpPr txBox="1"/>
          <p:nvPr/>
        </p:nvSpPr>
        <p:spPr>
          <a:xfrm>
            <a:off x="618147" y="6105647"/>
            <a:ext cx="4421068" cy="523220"/>
          </a:xfrm>
          <a:prstGeom prst="rect">
            <a:avLst/>
          </a:prstGeom>
          <a:noFill/>
        </p:spPr>
        <p:txBody>
          <a:bodyPr wrap="square" rtlCol="0">
            <a:spAutoFit/>
          </a:bodyPr>
          <a:lstStyle/>
          <a:p>
            <a:r>
              <a:rPr lang="en-US" sz="1400" dirty="0"/>
              <a:t>Sources: </a:t>
            </a:r>
            <a:r>
              <a:rPr lang="en-US" sz="1400" dirty="0">
                <a:hlinkClick r:id="rId8"/>
              </a:rPr>
              <a:t>http://css.snre.umich.edu/factsheets/climate-change-science-and-impacts-factsheet</a:t>
            </a:r>
            <a:r>
              <a:rPr lang="en-US" sz="1400" dirty="0"/>
              <a:t>; </a:t>
            </a:r>
            <a:r>
              <a:rPr lang="en-US" sz="1400" dirty="0">
                <a:hlinkClick r:id="rId9"/>
              </a:rPr>
              <a:t>www.abc.net.au</a:t>
            </a:r>
            <a:r>
              <a:rPr lang="en-US" sz="1400" dirty="0"/>
              <a:t> </a:t>
            </a:r>
          </a:p>
        </p:txBody>
      </p:sp>
      <p:sp>
        <p:nvSpPr>
          <p:cNvPr id="7" name="TextBox 6">
            <a:extLst>
              <a:ext uri="{FF2B5EF4-FFF2-40B4-BE49-F238E27FC236}">
                <a16:creationId xmlns:a16="http://schemas.microsoft.com/office/drawing/2014/main" id="{416B839D-2C4C-634D-BC1F-F48809EE06D6}"/>
              </a:ext>
            </a:extLst>
          </p:cNvPr>
          <p:cNvSpPr txBox="1"/>
          <p:nvPr/>
        </p:nvSpPr>
        <p:spPr>
          <a:xfrm>
            <a:off x="5440680" y="330662"/>
            <a:ext cx="6927537" cy="584775"/>
          </a:xfrm>
          <a:prstGeom prst="rect">
            <a:avLst/>
          </a:prstGeom>
          <a:noFill/>
        </p:spPr>
        <p:txBody>
          <a:bodyPr wrap="none" rtlCol="0">
            <a:spAutoFit/>
          </a:bodyPr>
          <a:lstStyle/>
          <a:p>
            <a:r>
              <a:rPr lang="en-US" sz="3200" dirty="0">
                <a:solidFill>
                  <a:schemeClr val="tx1">
                    <a:lumMod val="50000"/>
                    <a:lumOff val="50000"/>
                  </a:schemeClr>
                </a:solidFill>
                <a:latin typeface="+mj-lt"/>
              </a:rPr>
              <a:t>What is fossil fuel &amp; why is it a problem?</a:t>
            </a:r>
          </a:p>
        </p:txBody>
      </p:sp>
      <p:pic>
        <p:nvPicPr>
          <p:cNvPr id="8" name="Audio 7">
            <a:hlinkClick r:id="" action="ppaction://media"/>
            <a:extLst>
              <a:ext uri="{FF2B5EF4-FFF2-40B4-BE49-F238E27FC236}">
                <a16:creationId xmlns:a16="http://schemas.microsoft.com/office/drawing/2014/main" id="{8CCE3368-289C-3B4C-A10F-A385DA41C5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54958397"/>
      </p:ext>
    </p:extLst>
  </p:cSld>
  <p:clrMapOvr>
    <a:masterClrMapping/>
  </p:clrMapOvr>
  <mc:AlternateContent xmlns:mc="http://schemas.openxmlformats.org/markup-compatibility/2006" xmlns:p14="http://schemas.microsoft.com/office/powerpoint/2010/main">
    <mc:Choice Requires="p14">
      <p:transition spd="slow" p14:dur="2000" advTm="187977"/>
    </mc:Choice>
    <mc:Fallback xmlns="">
      <p:transition spd="slow" advTm="18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table&#10;&#10;Description automatically generated">
            <a:extLst>
              <a:ext uri="{FF2B5EF4-FFF2-40B4-BE49-F238E27FC236}">
                <a16:creationId xmlns:a16="http://schemas.microsoft.com/office/drawing/2014/main" id="{EED19334-0812-498B-9FB0-CF1E0AD3BF6C}"/>
              </a:ext>
            </a:extLst>
          </p:cNvPr>
          <p:cNvPicPr>
            <a:picLocks noChangeAspect="1"/>
          </p:cNvPicPr>
          <p:nvPr/>
        </p:nvPicPr>
        <p:blipFill>
          <a:blip r:embed="rId4"/>
          <a:stretch>
            <a:fillRect/>
          </a:stretch>
        </p:blipFill>
        <p:spPr>
          <a:xfrm>
            <a:off x="643467" y="1084410"/>
            <a:ext cx="10905066" cy="4689179"/>
          </a:xfrm>
          <a:prstGeom prst="rect">
            <a:avLst/>
          </a:prstGeom>
        </p:spPr>
      </p:pic>
      <p:sp>
        <p:nvSpPr>
          <p:cNvPr id="3" name="TextBox 2">
            <a:extLst>
              <a:ext uri="{FF2B5EF4-FFF2-40B4-BE49-F238E27FC236}">
                <a16:creationId xmlns:a16="http://schemas.microsoft.com/office/drawing/2014/main" id="{BCED5130-D2E8-4947-BC39-BF6E554EC227}"/>
              </a:ext>
            </a:extLst>
          </p:cNvPr>
          <p:cNvSpPr txBox="1"/>
          <p:nvPr/>
        </p:nvSpPr>
        <p:spPr>
          <a:xfrm>
            <a:off x="490644" y="6006003"/>
            <a:ext cx="11224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Source: epa</a:t>
            </a:r>
            <a:r>
              <a:rPr lang="en-US" dirty="0">
                <a:ea typeface="+mn-lt"/>
                <a:cs typeface="+mn-lt"/>
              </a:rPr>
              <a:t>.gov.us; https://www.co2levels.org/; CSIRO/BOM State of the Climate 2020</a:t>
            </a:r>
          </a:p>
        </p:txBody>
      </p:sp>
      <p:pic>
        <p:nvPicPr>
          <p:cNvPr id="4" name="Picture 6" descr="Chart, histogram&#10;&#10;Description automatically generated">
            <a:extLst>
              <a:ext uri="{FF2B5EF4-FFF2-40B4-BE49-F238E27FC236}">
                <a16:creationId xmlns:a16="http://schemas.microsoft.com/office/drawing/2014/main" id="{C3355C16-B649-4C7C-BD87-8BCB615A6E59}"/>
              </a:ext>
            </a:extLst>
          </p:cNvPr>
          <p:cNvPicPr>
            <a:picLocks noChangeAspect="1"/>
          </p:cNvPicPr>
          <p:nvPr/>
        </p:nvPicPr>
        <p:blipFill>
          <a:blip r:embed="rId5"/>
          <a:stretch>
            <a:fillRect/>
          </a:stretch>
        </p:blipFill>
        <p:spPr>
          <a:xfrm>
            <a:off x="2155815" y="1658664"/>
            <a:ext cx="3852778" cy="2921751"/>
          </a:xfrm>
          <a:prstGeom prst="rect">
            <a:avLst/>
          </a:prstGeom>
        </p:spPr>
      </p:pic>
      <p:pic>
        <p:nvPicPr>
          <p:cNvPr id="2050" name="Picture 2" descr="x">
            <a:extLst>
              <a:ext uri="{FF2B5EF4-FFF2-40B4-BE49-F238E27FC236}">
                <a16:creationId xmlns:a16="http://schemas.microsoft.com/office/drawing/2014/main" id="{83AA3633-48ED-5347-8BF2-EE6EB68A24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5070" y="1573286"/>
            <a:ext cx="3333750" cy="309250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7DE7F497-431A-A24D-B57E-0C61A2C9BE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96001059"/>
      </p:ext>
    </p:extLst>
  </p:cSld>
  <p:clrMapOvr>
    <a:masterClrMapping/>
  </p:clrMapOvr>
  <mc:AlternateContent xmlns:mc="http://schemas.openxmlformats.org/markup-compatibility/2006" xmlns:p14="http://schemas.microsoft.com/office/powerpoint/2010/main">
    <mc:Choice Requires="p14">
      <p:transition spd="slow" p14:dur="2000" advTm="71307"/>
    </mc:Choice>
    <mc:Fallback xmlns="">
      <p:transition spd="slow" advTm="7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9B3C456F-3704-4621-B178-F82CB6D6C03C}"/>
              </a:ext>
            </a:extLst>
          </p:cNvPr>
          <p:cNvPicPr>
            <a:picLocks noChangeAspect="1"/>
          </p:cNvPicPr>
          <p:nvPr/>
        </p:nvPicPr>
        <p:blipFill>
          <a:blip r:embed="rId4"/>
          <a:stretch>
            <a:fillRect/>
          </a:stretch>
        </p:blipFill>
        <p:spPr>
          <a:xfrm>
            <a:off x="172453" y="1715912"/>
            <a:ext cx="8979567" cy="4208230"/>
          </a:xfrm>
          <a:prstGeom prst="rect">
            <a:avLst/>
          </a:prstGeom>
        </p:spPr>
      </p:pic>
      <p:pic>
        <p:nvPicPr>
          <p:cNvPr id="3" name="Picture 3" descr="Chart&#10;&#10;Description automatically generated">
            <a:extLst>
              <a:ext uri="{FF2B5EF4-FFF2-40B4-BE49-F238E27FC236}">
                <a16:creationId xmlns:a16="http://schemas.microsoft.com/office/drawing/2014/main" id="{E31B7B71-79FE-436C-9533-838F9D9BA9DD}"/>
              </a:ext>
            </a:extLst>
          </p:cNvPr>
          <p:cNvPicPr>
            <a:picLocks noChangeAspect="1"/>
          </p:cNvPicPr>
          <p:nvPr/>
        </p:nvPicPr>
        <p:blipFill>
          <a:blip r:embed="rId5"/>
          <a:stretch>
            <a:fillRect/>
          </a:stretch>
        </p:blipFill>
        <p:spPr>
          <a:xfrm>
            <a:off x="9149347" y="2347781"/>
            <a:ext cx="2743200" cy="2697173"/>
          </a:xfrm>
          <a:prstGeom prst="rect">
            <a:avLst/>
          </a:prstGeom>
        </p:spPr>
      </p:pic>
      <p:sp>
        <p:nvSpPr>
          <p:cNvPr id="4" name="TextBox 3">
            <a:extLst>
              <a:ext uri="{FF2B5EF4-FFF2-40B4-BE49-F238E27FC236}">
                <a16:creationId xmlns:a16="http://schemas.microsoft.com/office/drawing/2014/main" id="{2B5CF62E-3429-4AD8-8D25-37B5231A76A1}"/>
              </a:ext>
            </a:extLst>
          </p:cNvPr>
          <p:cNvSpPr txBox="1"/>
          <p:nvPr/>
        </p:nvSpPr>
        <p:spPr>
          <a:xfrm>
            <a:off x="1649663" y="6014452"/>
            <a:ext cx="58647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Source: Grose et al. 2020</a:t>
            </a:r>
            <a:endParaRPr lang="en-US" dirty="0">
              <a:ea typeface="+mn-lt"/>
              <a:cs typeface="+mn-lt"/>
            </a:endParaRPr>
          </a:p>
          <a:p>
            <a:pPr algn="ctr"/>
            <a:r>
              <a:rPr lang="en-US" dirty="0">
                <a:ea typeface="+mn-lt"/>
                <a:cs typeface="+mn-lt"/>
                <a:hlinkClick r:id="rId6"/>
              </a:rPr>
              <a:t>https://doi.org/10.1029/2019EF001469</a:t>
            </a:r>
            <a:r>
              <a:rPr lang="en-US" dirty="0">
                <a:ea typeface="+mn-lt"/>
                <a:cs typeface="+mn-lt"/>
              </a:rPr>
              <a:t> </a:t>
            </a:r>
            <a:endParaRPr lang="en-US" dirty="0">
              <a:cs typeface="Calibri"/>
            </a:endParaRPr>
          </a:p>
        </p:txBody>
      </p:sp>
      <p:sp>
        <p:nvSpPr>
          <p:cNvPr id="5" name="TextBox 4">
            <a:extLst>
              <a:ext uri="{FF2B5EF4-FFF2-40B4-BE49-F238E27FC236}">
                <a16:creationId xmlns:a16="http://schemas.microsoft.com/office/drawing/2014/main" id="{C943857B-4800-4EC6-9015-B29750ED85B9}"/>
              </a:ext>
            </a:extLst>
          </p:cNvPr>
          <p:cNvSpPr txBox="1"/>
          <p:nvPr/>
        </p:nvSpPr>
        <p:spPr>
          <a:xfrm>
            <a:off x="1170" y="281907"/>
            <a:ext cx="1218130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tx1">
                    <a:lumMod val="50000"/>
                    <a:lumOff val="50000"/>
                  </a:schemeClr>
                </a:solidFill>
              </a:rPr>
              <a:t>Success / failure to mitigation GHG emissions determines level of global warming</a:t>
            </a:r>
          </a:p>
        </p:txBody>
      </p:sp>
      <p:pic>
        <p:nvPicPr>
          <p:cNvPr id="6" name="Audio 5">
            <a:hlinkClick r:id="" action="ppaction://media"/>
            <a:extLst>
              <a:ext uri="{FF2B5EF4-FFF2-40B4-BE49-F238E27FC236}">
                <a16:creationId xmlns:a16="http://schemas.microsoft.com/office/drawing/2014/main" id="{A8BDADC8-2E17-054C-B06A-FE5D596003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48092034"/>
      </p:ext>
    </p:extLst>
  </p:cSld>
  <p:clrMapOvr>
    <a:masterClrMapping/>
  </p:clrMapOvr>
  <mc:AlternateContent xmlns:mc="http://schemas.openxmlformats.org/markup-compatibility/2006" xmlns:p14="http://schemas.microsoft.com/office/powerpoint/2010/main">
    <mc:Choice Requires="p14">
      <p:transition spd="slow" p14:dur="2000" advTm="115690"/>
    </mc:Choice>
    <mc:Fallback xmlns="">
      <p:transition spd="slow" advTm="115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able&#10;&#10;Description automatically generated">
            <a:extLst>
              <a:ext uri="{FF2B5EF4-FFF2-40B4-BE49-F238E27FC236}">
                <a16:creationId xmlns:a16="http://schemas.microsoft.com/office/drawing/2014/main" id="{C9C7B6FA-70E4-496E-BA4B-B683CF4446D5}"/>
              </a:ext>
            </a:extLst>
          </p:cNvPr>
          <p:cNvPicPr>
            <a:picLocks noChangeAspect="1"/>
          </p:cNvPicPr>
          <p:nvPr/>
        </p:nvPicPr>
        <p:blipFill>
          <a:blip r:embed="rId4"/>
          <a:stretch>
            <a:fillRect/>
          </a:stretch>
        </p:blipFill>
        <p:spPr>
          <a:xfrm>
            <a:off x="1603205" y="643467"/>
            <a:ext cx="8985589" cy="5571066"/>
          </a:xfrm>
          <a:prstGeom prst="rect">
            <a:avLst/>
          </a:prstGeom>
        </p:spPr>
      </p:pic>
      <p:sp>
        <p:nvSpPr>
          <p:cNvPr id="3" name="TextBox 2">
            <a:extLst>
              <a:ext uri="{FF2B5EF4-FFF2-40B4-BE49-F238E27FC236}">
                <a16:creationId xmlns:a16="http://schemas.microsoft.com/office/drawing/2014/main" id="{7B5C6127-418C-4575-8978-7CCDFC3F3C58}"/>
              </a:ext>
            </a:extLst>
          </p:cNvPr>
          <p:cNvSpPr txBox="1"/>
          <p:nvPr/>
        </p:nvSpPr>
        <p:spPr>
          <a:xfrm>
            <a:off x="3042249" y="2208362"/>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1D3D63"/>
                </a:solidFill>
                <a:latin typeface="Playfair Display"/>
              </a:rPr>
              <a:t>The pre-growth economy was a zero-sum-game: Living standards were determined by the size of the population</a:t>
            </a:r>
          </a:p>
        </p:txBody>
      </p:sp>
      <p:cxnSp>
        <p:nvCxnSpPr>
          <p:cNvPr id="6" name="Straight Arrow Connector 5">
            <a:extLst>
              <a:ext uri="{FF2B5EF4-FFF2-40B4-BE49-F238E27FC236}">
                <a16:creationId xmlns:a16="http://schemas.microsoft.com/office/drawing/2014/main" id="{F3ACD5BF-D213-40C7-AE44-3A0F3C7AC07B}"/>
              </a:ext>
            </a:extLst>
          </p:cNvPr>
          <p:cNvCxnSpPr>
            <a:cxnSpLocks/>
          </p:cNvCxnSpPr>
          <p:nvPr/>
        </p:nvCxnSpPr>
        <p:spPr>
          <a:xfrm>
            <a:off x="5257800" y="3685690"/>
            <a:ext cx="849702" cy="1451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54C5DAED-4AFD-0A46-91B9-51593A6145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51785046"/>
      </p:ext>
    </p:extLst>
  </p:cSld>
  <p:clrMapOvr>
    <a:masterClrMapping/>
  </p:clrMapOvr>
  <mc:AlternateContent xmlns:mc="http://schemas.openxmlformats.org/markup-compatibility/2006" xmlns:p14="http://schemas.microsoft.com/office/powerpoint/2010/main">
    <mc:Choice Requires="p14">
      <p:transition spd="slow" p14:dur="2000" advTm="89991"/>
    </mc:Choice>
    <mc:Fallback xmlns="">
      <p:transition spd="slow" advTm="89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histogram&#10;&#10;Description automatically generated">
            <a:extLst>
              <a:ext uri="{FF2B5EF4-FFF2-40B4-BE49-F238E27FC236}">
                <a16:creationId xmlns:a16="http://schemas.microsoft.com/office/drawing/2014/main" id="{14EB6A97-545D-4182-BAD3-BBE4C149B085}"/>
              </a:ext>
            </a:extLst>
          </p:cNvPr>
          <p:cNvPicPr>
            <a:picLocks noChangeAspect="1"/>
          </p:cNvPicPr>
          <p:nvPr/>
        </p:nvPicPr>
        <p:blipFill>
          <a:blip r:embed="rId4"/>
          <a:stretch>
            <a:fillRect/>
          </a:stretch>
        </p:blipFill>
        <p:spPr>
          <a:xfrm>
            <a:off x="1639146" y="643467"/>
            <a:ext cx="8913707" cy="5571066"/>
          </a:xfrm>
          <a:prstGeom prst="rect">
            <a:avLst/>
          </a:prstGeom>
        </p:spPr>
      </p:pic>
      <p:sp>
        <p:nvSpPr>
          <p:cNvPr id="3" name="TextBox 2">
            <a:extLst>
              <a:ext uri="{FF2B5EF4-FFF2-40B4-BE49-F238E27FC236}">
                <a16:creationId xmlns:a16="http://schemas.microsoft.com/office/drawing/2014/main" id="{0C89A5C9-EC10-4680-8ECF-1DF3A84C6D47}"/>
              </a:ext>
            </a:extLst>
          </p:cNvPr>
          <p:cNvSpPr txBox="1"/>
          <p:nvPr/>
        </p:nvSpPr>
        <p:spPr>
          <a:xfrm rot="5400000">
            <a:off x="8484079" y="3193210"/>
            <a:ext cx="59349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Source:</a:t>
            </a:r>
            <a:r>
              <a:rPr lang="en-US" sz="1200">
                <a:ea typeface="+mn-lt"/>
                <a:cs typeface="+mn-lt"/>
              </a:rPr>
              <a:t> Max Roser (2013) - "Economic Growth". </a:t>
            </a:r>
            <a:r>
              <a:rPr lang="en-US" sz="1200" i="1">
                <a:ea typeface="+mn-lt"/>
                <a:cs typeface="+mn-lt"/>
              </a:rPr>
              <a:t>Published online at OurWorldInData.org.</a:t>
            </a:r>
            <a:r>
              <a:rPr lang="en-US" sz="1200">
                <a:ea typeface="+mn-lt"/>
                <a:cs typeface="+mn-lt"/>
              </a:rPr>
              <a:t> Retrieved from: 'https://ourworldindata.org/economic-growth' [Online Resource]</a:t>
            </a:r>
          </a:p>
        </p:txBody>
      </p:sp>
      <p:pic>
        <p:nvPicPr>
          <p:cNvPr id="4" name="Audio 3">
            <a:hlinkClick r:id="" action="ppaction://media"/>
            <a:extLst>
              <a:ext uri="{FF2B5EF4-FFF2-40B4-BE49-F238E27FC236}">
                <a16:creationId xmlns:a16="http://schemas.microsoft.com/office/drawing/2014/main" id="{58E60150-F2F2-A940-8A86-920F4A8BC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33905685"/>
      </p:ext>
    </p:extLst>
  </p:cSld>
  <p:clrMapOvr>
    <a:masterClrMapping/>
  </p:clrMapOvr>
  <mc:AlternateContent xmlns:mc="http://schemas.openxmlformats.org/markup-compatibility/2006" xmlns:p14="http://schemas.microsoft.com/office/powerpoint/2010/main">
    <mc:Choice Requires="p14">
      <p:transition spd="slow" p14:dur="2000" advTm="63070"/>
    </mc:Choice>
    <mc:Fallback xmlns="">
      <p:transition spd="slow" advTm="63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6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histogram&#10;&#10;Description automatically generated">
            <a:extLst>
              <a:ext uri="{FF2B5EF4-FFF2-40B4-BE49-F238E27FC236}">
                <a16:creationId xmlns:a16="http://schemas.microsoft.com/office/drawing/2014/main" id="{81DC01C1-317F-4246-A352-986F84615F6F}"/>
              </a:ext>
            </a:extLst>
          </p:cNvPr>
          <p:cNvPicPr>
            <a:picLocks noChangeAspect="1"/>
          </p:cNvPicPr>
          <p:nvPr/>
        </p:nvPicPr>
        <p:blipFill>
          <a:blip r:embed="rId4"/>
          <a:stretch>
            <a:fillRect/>
          </a:stretch>
        </p:blipFill>
        <p:spPr>
          <a:xfrm>
            <a:off x="1875495" y="643467"/>
            <a:ext cx="8441009" cy="5571066"/>
          </a:xfrm>
          <a:prstGeom prst="rect">
            <a:avLst/>
          </a:prstGeom>
        </p:spPr>
      </p:pic>
      <p:sp>
        <p:nvSpPr>
          <p:cNvPr id="3" name="TextBox 2">
            <a:extLst>
              <a:ext uri="{FF2B5EF4-FFF2-40B4-BE49-F238E27FC236}">
                <a16:creationId xmlns:a16="http://schemas.microsoft.com/office/drawing/2014/main" id="{796D7ED0-3940-4B57-9182-6C1016AC000B}"/>
              </a:ext>
            </a:extLst>
          </p:cNvPr>
          <p:cNvSpPr txBox="1"/>
          <p:nvPr/>
        </p:nvSpPr>
        <p:spPr>
          <a:xfrm rot="5400000">
            <a:off x="8484078" y="3539385"/>
            <a:ext cx="53455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Source: </a:t>
            </a:r>
            <a:r>
              <a:rPr lang="en-US" sz="1200">
                <a:ea typeface="+mn-lt"/>
                <a:cs typeface="+mn-lt"/>
              </a:rPr>
              <a:t>Wrigley, EA (2010),</a:t>
            </a:r>
            <a:r>
              <a:rPr lang="en-US" sz="1200" i="1">
                <a:ea typeface="+mn-lt"/>
                <a:cs typeface="+mn-lt"/>
              </a:rPr>
              <a:t> Energy and the English industrial revolution</a:t>
            </a:r>
            <a:r>
              <a:rPr lang="en-US" sz="1200">
                <a:ea typeface="+mn-lt"/>
                <a:cs typeface="+mn-lt"/>
              </a:rPr>
              <a:t>, Cambridge University Press.</a:t>
            </a:r>
          </a:p>
        </p:txBody>
      </p:sp>
      <p:pic>
        <p:nvPicPr>
          <p:cNvPr id="4" name="Audio 3">
            <a:hlinkClick r:id="" action="ppaction://media"/>
            <a:extLst>
              <a:ext uri="{FF2B5EF4-FFF2-40B4-BE49-F238E27FC236}">
                <a16:creationId xmlns:a16="http://schemas.microsoft.com/office/drawing/2014/main" id="{799AD7F2-A9C1-764D-9A99-9142E0A1AA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94408987"/>
      </p:ext>
    </p:extLst>
  </p:cSld>
  <p:clrMapOvr>
    <a:masterClrMapping/>
  </p:clrMapOvr>
  <mc:AlternateContent xmlns:mc="http://schemas.openxmlformats.org/markup-compatibility/2006" xmlns:p14="http://schemas.microsoft.com/office/powerpoint/2010/main">
    <mc:Choice Requires="p14">
      <p:transition spd="slow" p14:dur="2000" advTm="127745"/>
    </mc:Choice>
    <mc:Fallback xmlns="">
      <p:transition spd="slow" advTm="12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4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ap&#10;&#10;Description automatically generated">
            <a:extLst>
              <a:ext uri="{FF2B5EF4-FFF2-40B4-BE49-F238E27FC236}">
                <a16:creationId xmlns:a16="http://schemas.microsoft.com/office/drawing/2014/main" id="{11F3D508-0C93-434F-88B8-2C4AE62B99EE}"/>
              </a:ext>
            </a:extLst>
          </p:cNvPr>
          <p:cNvPicPr>
            <a:picLocks noChangeAspect="1"/>
          </p:cNvPicPr>
          <p:nvPr/>
        </p:nvPicPr>
        <p:blipFill>
          <a:blip r:embed="rId4"/>
          <a:stretch>
            <a:fillRect/>
          </a:stretch>
        </p:blipFill>
        <p:spPr>
          <a:xfrm>
            <a:off x="1743604" y="643467"/>
            <a:ext cx="8704792" cy="5571066"/>
          </a:xfrm>
          <a:prstGeom prst="rect">
            <a:avLst/>
          </a:prstGeom>
        </p:spPr>
      </p:pic>
      <p:pic>
        <p:nvPicPr>
          <p:cNvPr id="3" name="Audio 2">
            <a:hlinkClick r:id="" action="ppaction://media"/>
            <a:extLst>
              <a:ext uri="{FF2B5EF4-FFF2-40B4-BE49-F238E27FC236}">
                <a16:creationId xmlns:a16="http://schemas.microsoft.com/office/drawing/2014/main" id="{533BE1E3-AAC9-8448-88FF-8B56456173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6419514"/>
      </p:ext>
    </p:extLst>
  </p:cSld>
  <p:clrMapOvr>
    <a:masterClrMapping/>
  </p:clrMapOvr>
  <mc:AlternateContent xmlns:mc="http://schemas.openxmlformats.org/markup-compatibility/2006" xmlns:p14="http://schemas.microsoft.com/office/powerpoint/2010/main">
    <mc:Choice Requires="p14">
      <p:transition spd="slow" p14:dur="2000" advTm="57636"/>
    </mc:Choice>
    <mc:Fallback xmlns="">
      <p:transition spd="slow" advTm="5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
</p:tagLst>
</file>

<file path=ppt/tags/tag2.xml><?xml version="1.0" encoding="utf-8"?>
<p:tagLst xmlns:a="http://schemas.openxmlformats.org/drawingml/2006/main" xmlns:r="http://schemas.openxmlformats.org/officeDocument/2006/relationships" xmlns:p="http://schemas.openxmlformats.org/presentationml/2006/main">
  <p:tag name="TIMING" val="|2.4|9.6"/>
</p:tagLst>
</file>

<file path=ppt/tags/tag3.xml><?xml version="1.0" encoding="utf-8"?>
<p:tagLst xmlns:a="http://schemas.openxmlformats.org/drawingml/2006/main" xmlns:r="http://schemas.openxmlformats.org/officeDocument/2006/relationships" xmlns:p="http://schemas.openxmlformats.org/presentationml/2006/main">
  <p:tag name="TIMING" val="|5.6|0.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TotalTime>
  <Words>1097</Words>
  <Application>Microsoft Office PowerPoint</Application>
  <PresentationFormat>Widescreen</PresentationFormat>
  <Paragraphs>89</Paragraphs>
  <Slides>24</Slides>
  <Notes>0</Notes>
  <HiddenSlides>0</HiddenSlides>
  <MMClips>24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Calibri Light</vt:lpstr>
      <vt:lpstr>Helvetica</vt:lpstr>
      <vt:lpstr>Playfair Display</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Maloney</dc:creator>
  <cp:lastModifiedBy>Michelle Maloney</cp:lastModifiedBy>
  <cp:revision>393</cp:revision>
  <dcterms:created xsi:type="dcterms:W3CDTF">2020-10-02T04:07:21Z</dcterms:created>
  <dcterms:modified xsi:type="dcterms:W3CDTF">2020-11-15T22:57:53Z</dcterms:modified>
</cp:coreProperties>
</file>