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96" r:id="rId2"/>
    <p:sldId id="258" r:id="rId3"/>
    <p:sldId id="259" r:id="rId4"/>
    <p:sldId id="261" r:id="rId5"/>
    <p:sldId id="260" r:id="rId6"/>
    <p:sldId id="316" r:id="rId7"/>
    <p:sldId id="265" r:id="rId8"/>
    <p:sldId id="268" r:id="rId9"/>
    <p:sldId id="262" r:id="rId10"/>
    <p:sldId id="279" r:id="rId11"/>
    <p:sldId id="267" r:id="rId12"/>
    <p:sldId id="317" r:id="rId13"/>
    <p:sldId id="295" r:id="rId14"/>
    <p:sldId id="269" r:id="rId15"/>
    <p:sldId id="319" r:id="rId16"/>
    <p:sldId id="322" r:id="rId17"/>
    <p:sldId id="318" r:id="rId18"/>
    <p:sldId id="323" r:id="rId19"/>
    <p:sldId id="325" r:id="rId20"/>
    <p:sldId id="324" r:id="rId21"/>
    <p:sldId id="299" r:id="rId22"/>
    <p:sldId id="286" r:id="rId23"/>
    <p:sldId id="320" r:id="rId24"/>
    <p:sldId id="292" r:id="rId25"/>
    <p:sldId id="264" r:id="rId26"/>
    <p:sldId id="284" r:id="rId27"/>
    <p:sldId id="293" r:id="rId28"/>
    <p:sldId id="294" r:id="rId29"/>
    <p:sldId id="321" r:id="rId30"/>
    <p:sldId id="285" r:id="rId31"/>
    <p:sldId id="282"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15" d="100"/>
          <a:sy n="115" d="100"/>
        </p:scale>
        <p:origin x="-736"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5B6-465E-A7B6-35603A8C0102}"/>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F5B6-465E-A7B6-35603A8C0102}"/>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F5B6-465E-A7B6-35603A8C0102}"/>
              </c:ext>
            </c:extLst>
          </c:dPt>
          <c:dLbls>
            <c:dLbl>
              <c:idx val="0"/>
              <c:layou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5B6-465E-A7B6-35603A8C0102}"/>
                </c:ext>
              </c:extLst>
            </c:dLbl>
            <c:dLbl>
              <c:idx val="1"/>
              <c:layou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5B6-465E-A7B6-35603A8C0102}"/>
                </c:ext>
              </c:extLst>
            </c:dLbl>
            <c:dLbl>
              <c:idx val="2"/>
              <c:layou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5B6-465E-A7B6-35603A8C0102}"/>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owned outright</c:v>
                </c:pt>
                <c:pt idx="1">
                  <c:v>owned with a mortgage</c:v>
                </c:pt>
                <c:pt idx="2">
                  <c:v>rented</c:v>
                </c:pt>
              </c:strCache>
            </c:strRef>
          </c:cat>
          <c:val>
            <c:numRef>
              <c:f>Sheet1!$B$2:$B$4</c:f>
              <c:numCache>
                <c:formatCode>0.00%</c:formatCode>
                <c:ptCount val="3"/>
                <c:pt idx="0" formatCode="0%">
                  <c:v>0.31</c:v>
                </c:pt>
                <c:pt idx="1">
                  <c:v>0.345</c:v>
                </c:pt>
                <c:pt idx="2">
                  <c:v>0.309</c:v>
                </c:pt>
              </c:numCache>
            </c:numRef>
          </c:val>
          <c:extLst xmlns:c16r2="http://schemas.microsoft.com/office/drawing/2015/06/chart">
            <c:ext xmlns:c16="http://schemas.microsoft.com/office/drawing/2014/chart" uri="{C3380CC4-5D6E-409C-BE32-E72D297353CC}">
              <c16:uniqueId val="{00000006-F5B6-465E-A7B6-35603A8C0102}"/>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1A1511-53BE-A941-B643-7489183B91C7}" type="doc">
      <dgm:prSet loTypeId="urn:microsoft.com/office/officeart/2005/8/layout/balance1" loCatId="" qsTypeId="urn:microsoft.com/office/officeart/2005/8/quickstyle/simple4" qsCatId="simple" csTypeId="urn:microsoft.com/office/officeart/2005/8/colors/accent1_2" csCatId="accent1" phldr="1"/>
      <dgm:spPr/>
      <dgm:t>
        <a:bodyPr/>
        <a:lstStyle/>
        <a:p>
          <a:endParaRPr lang="en-US"/>
        </a:p>
      </dgm:t>
    </dgm:pt>
    <dgm:pt modelId="{D62F6DEF-3D5E-A947-9BC3-AAFA5CAA05E1}">
      <dgm:prSet phldrT="[Text]"/>
      <dgm:spPr>
        <a:gradFill rotWithShape="0">
          <a:gsLst>
            <a:gs pos="100000">
              <a:schemeClr val="accent1">
                <a:lumMod val="50000"/>
                <a:alpha val="82000"/>
              </a:schemeClr>
            </a:gs>
            <a:gs pos="100000">
              <a:schemeClr val="accent1">
                <a:hueOff val="0"/>
                <a:satOff val="0"/>
                <a:lumOff val="0"/>
                <a:alphaOff val="0"/>
                <a:tint val="50000"/>
                <a:shade val="100000"/>
                <a:satMod val="350000"/>
              </a:schemeClr>
            </a:gs>
          </a:gsLst>
        </a:gradFill>
      </dgm:spPr>
      <dgm:t>
        <a:bodyPr/>
        <a:lstStyle/>
        <a:p>
          <a:r>
            <a:rPr lang="en-US" dirty="0">
              <a:latin typeface="+mn-lt"/>
              <a:ea typeface="Arial Rounded MT Bold" charset="0"/>
              <a:cs typeface="Arial Rounded MT Bold" charset="0"/>
            </a:rPr>
            <a:t>Community</a:t>
          </a:r>
        </a:p>
      </dgm:t>
    </dgm:pt>
    <dgm:pt modelId="{A84F26A6-B75E-D741-9DAF-38B856C462AB}" type="parTrans" cxnId="{FE7CC106-1F19-A441-BA7A-AB1936DD23DA}">
      <dgm:prSet/>
      <dgm:spPr/>
      <dgm:t>
        <a:bodyPr/>
        <a:lstStyle/>
        <a:p>
          <a:endParaRPr lang="en-US"/>
        </a:p>
      </dgm:t>
    </dgm:pt>
    <dgm:pt modelId="{FA3C23F0-F070-4B49-94EA-8DE87FEFF508}" type="sibTrans" cxnId="{FE7CC106-1F19-A441-BA7A-AB1936DD23DA}">
      <dgm:prSet/>
      <dgm:spPr/>
      <dgm:t>
        <a:bodyPr/>
        <a:lstStyle/>
        <a:p>
          <a:endParaRPr lang="en-US"/>
        </a:p>
      </dgm:t>
    </dgm:pt>
    <dgm:pt modelId="{F11866CB-F09C-AC43-BCA8-4A70D5155C3B}">
      <dgm:prSet phldrT="[Text]"/>
      <dgm:spPr>
        <a:gradFill rotWithShape="0">
          <a:gsLst>
            <a:gs pos="100000">
              <a:schemeClr val="accent1">
                <a:lumMod val="50000"/>
                <a:alpha val="82000"/>
              </a:schemeClr>
            </a:gs>
            <a:gs pos="100000">
              <a:schemeClr val="accent1">
                <a:hueOff val="0"/>
                <a:satOff val="0"/>
                <a:lumOff val="0"/>
                <a:alphaOff val="0"/>
                <a:tint val="50000"/>
                <a:shade val="100000"/>
                <a:satMod val="350000"/>
              </a:schemeClr>
            </a:gs>
          </a:gsLst>
        </a:gradFill>
      </dgm:spPr>
      <dgm:t>
        <a:bodyPr/>
        <a:lstStyle/>
        <a:p>
          <a:r>
            <a:rPr lang="en-US" dirty="0">
              <a:latin typeface="+mn-lt"/>
              <a:ea typeface="Arial Rounded MT Bold" charset="0"/>
              <a:cs typeface="Arial Rounded MT Bold" charset="0"/>
            </a:rPr>
            <a:t>Industry</a:t>
          </a:r>
        </a:p>
      </dgm:t>
    </dgm:pt>
    <dgm:pt modelId="{73408E5D-56B2-F74C-938A-8367C0FEBA1A}" type="parTrans" cxnId="{380E25C2-5790-FE46-A0FC-84DCD82B3D9D}">
      <dgm:prSet/>
      <dgm:spPr/>
      <dgm:t>
        <a:bodyPr/>
        <a:lstStyle/>
        <a:p>
          <a:endParaRPr lang="en-US"/>
        </a:p>
      </dgm:t>
    </dgm:pt>
    <dgm:pt modelId="{F4B9F9FA-5C6E-4443-9DC4-8A6391AB27FA}" type="sibTrans" cxnId="{380E25C2-5790-FE46-A0FC-84DCD82B3D9D}">
      <dgm:prSet/>
      <dgm:spPr/>
      <dgm:t>
        <a:bodyPr/>
        <a:lstStyle/>
        <a:p>
          <a:endParaRPr lang="en-US"/>
        </a:p>
      </dgm:t>
    </dgm:pt>
    <dgm:pt modelId="{C0AA0BEF-3808-734B-A2EC-427938C9B2CF}">
      <dgm:prSet phldrT="[Text]"/>
      <dgm:spPr>
        <a:gradFill rotWithShape="0">
          <a:gsLst>
            <a:gs pos="100000">
              <a:schemeClr val="accent1">
                <a:lumMod val="50000"/>
                <a:alpha val="82000"/>
              </a:schemeClr>
            </a:gs>
            <a:gs pos="100000">
              <a:schemeClr val="accent1">
                <a:hueOff val="0"/>
                <a:satOff val="0"/>
                <a:lumOff val="0"/>
                <a:alphaOff val="0"/>
                <a:tint val="50000"/>
                <a:shade val="100000"/>
                <a:satMod val="350000"/>
              </a:schemeClr>
            </a:gs>
          </a:gsLst>
        </a:gradFill>
      </dgm:spPr>
      <dgm:t>
        <a:bodyPr/>
        <a:lstStyle/>
        <a:p>
          <a:r>
            <a:rPr lang="en-US" dirty="0">
              <a:latin typeface="+mn-lt"/>
              <a:ea typeface="Arial Rounded MT Bold" charset="0"/>
              <a:cs typeface="Arial Rounded MT Bold" charset="0"/>
            </a:rPr>
            <a:t>Government</a:t>
          </a:r>
        </a:p>
      </dgm:t>
    </dgm:pt>
    <dgm:pt modelId="{9BE4DDDF-70C8-DD4C-949A-D11CB5048DC0}" type="parTrans" cxnId="{57109BF2-813D-F04A-B2E4-3E978F2CFCCB}">
      <dgm:prSet/>
      <dgm:spPr/>
      <dgm:t>
        <a:bodyPr/>
        <a:lstStyle/>
        <a:p>
          <a:endParaRPr lang="en-US"/>
        </a:p>
      </dgm:t>
    </dgm:pt>
    <dgm:pt modelId="{B5A2CE28-EE04-5E45-A78A-16D3C35F2D86}" type="sibTrans" cxnId="{57109BF2-813D-F04A-B2E4-3E978F2CFCCB}">
      <dgm:prSet/>
      <dgm:spPr/>
      <dgm:t>
        <a:bodyPr/>
        <a:lstStyle/>
        <a:p>
          <a:endParaRPr lang="en-US"/>
        </a:p>
      </dgm:t>
    </dgm:pt>
    <dgm:pt modelId="{F31BE7C3-BF39-6E4B-AABE-253464535518}">
      <dgm:prSet phldrT="[Text]"/>
      <dgm:spPr>
        <a:noFill/>
        <a:ln>
          <a:noFill/>
        </a:ln>
      </dgm:spPr>
      <dgm:t>
        <a:bodyPr/>
        <a:lstStyle/>
        <a:p>
          <a:endParaRPr lang="en-US" dirty="0">
            <a:solidFill>
              <a:schemeClr val="bg1"/>
            </a:solidFill>
          </a:endParaRPr>
        </a:p>
      </dgm:t>
    </dgm:pt>
    <dgm:pt modelId="{5C751841-0EE8-8945-84D4-608106DEC7FC}" type="sibTrans" cxnId="{0CDE4E4D-6EEE-5E48-962A-F4BBE4576AD1}">
      <dgm:prSet/>
      <dgm:spPr/>
      <dgm:t>
        <a:bodyPr/>
        <a:lstStyle/>
        <a:p>
          <a:endParaRPr lang="en-US"/>
        </a:p>
      </dgm:t>
    </dgm:pt>
    <dgm:pt modelId="{671327E1-D9E6-2341-92BA-1AA8A55041C9}" type="parTrans" cxnId="{0CDE4E4D-6EEE-5E48-962A-F4BBE4576AD1}">
      <dgm:prSet/>
      <dgm:spPr/>
      <dgm:t>
        <a:bodyPr/>
        <a:lstStyle/>
        <a:p>
          <a:endParaRPr lang="en-US"/>
        </a:p>
      </dgm:t>
    </dgm:pt>
    <dgm:pt modelId="{5BBE20C2-EF22-D848-B7F0-A0941E8CFA29}">
      <dgm:prSet phldrT="[Text]"/>
      <dgm:spPr>
        <a:gradFill rotWithShape="0">
          <a:gsLst>
            <a:gs pos="100000">
              <a:schemeClr val="accent1">
                <a:lumMod val="50000"/>
                <a:alpha val="82000"/>
              </a:schemeClr>
            </a:gs>
            <a:gs pos="100000">
              <a:schemeClr val="accent1">
                <a:hueOff val="0"/>
                <a:satOff val="0"/>
                <a:lumOff val="0"/>
                <a:alphaOff val="0"/>
                <a:tint val="50000"/>
                <a:shade val="100000"/>
                <a:satMod val="350000"/>
              </a:schemeClr>
            </a:gs>
          </a:gsLst>
        </a:gradFill>
      </dgm:spPr>
      <dgm:t>
        <a:bodyPr/>
        <a:lstStyle/>
        <a:p>
          <a:r>
            <a:rPr lang="en-US" dirty="0">
              <a:latin typeface="+mn-lt"/>
              <a:ea typeface="Arial Rounded MT Bold" charset="0"/>
              <a:cs typeface="Arial Rounded MT Bold" charset="0"/>
            </a:rPr>
            <a:t>Market</a:t>
          </a:r>
          <a:r>
            <a:rPr lang="en-US" dirty="0">
              <a:latin typeface="Arial Rounded MT Bold" charset="0"/>
              <a:ea typeface="Arial Rounded MT Bold" charset="0"/>
              <a:cs typeface="Arial Rounded MT Bold" charset="0"/>
            </a:rPr>
            <a:t> "</a:t>
          </a:r>
          <a:r>
            <a:rPr lang="en-US" dirty="0">
              <a:latin typeface="+mn-lt"/>
              <a:ea typeface="Arial Rounded MT Bold" charset="0"/>
              <a:cs typeface="Arial Rounded MT Bold" charset="0"/>
            </a:rPr>
            <a:t>Investors</a:t>
          </a:r>
          <a:r>
            <a:rPr lang="en-US" dirty="0">
              <a:latin typeface="Arial Rounded MT Bold" charset="0"/>
              <a:ea typeface="Arial Rounded MT Bold" charset="0"/>
              <a:cs typeface="Arial Rounded MT Bold" charset="0"/>
            </a:rPr>
            <a:t>"</a:t>
          </a:r>
        </a:p>
      </dgm:t>
    </dgm:pt>
    <dgm:pt modelId="{9713136B-7FCC-914E-8CB6-27B83B204274}" type="parTrans" cxnId="{D82F1592-02F6-F142-A5AE-F5F69FF61F96}">
      <dgm:prSet/>
      <dgm:spPr/>
      <dgm:t>
        <a:bodyPr/>
        <a:lstStyle/>
        <a:p>
          <a:endParaRPr lang="en-US"/>
        </a:p>
      </dgm:t>
    </dgm:pt>
    <dgm:pt modelId="{B9278490-828A-C542-B3F6-4BA3F64899D5}" type="sibTrans" cxnId="{D82F1592-02F6-F142-A5AE-F5F69FF61F96}">
      <dgm:prSet/>
      <dgm:spPr/>
      <dgm:t>
        <a:bodyPr/>
        <a:lstStyle/>
        <a:p>
          <a:endParaRPr lang="en-US"/>
        </a:p>
      </dgm:t>
    </dgm:pt>
    <dgm:pt modelId="{3D97E228-D727-D64B-97DB-FF3CD905EC2F}">
      <dgm:prSet phldrT="[Text]"/>
      <dgm:spPr>
        <a:noFill/>
        <a:ln>
          <a:noFill/>
        </a:ln>
      </dgm:spPr>
      <dgm:t>
        <a:bodyPr/>
        <a:lstStyle/>
        <a:p>
          <a:endParaRPr lang="en-US" dirty="0">
            <a:solidFill>
              <a:schemeClr val="bg1"/>
            </a:solidFill>
          </a:endParaRPr>
        </a:p>
      </dgm:t>
    </dgm:pt>
    <dgm:pt modelId="{41E059E5-84AE-6147-B7FC-03E9474D2D6E}" type="sibTrans" cxnId="{8B42BF9D-DE36-5249-84FB-6FC4D724659F}">
      <dgm:prSet/>
      <dgm:spPr/>
      <dgm:t>
        <a:bodyPr/>
        <a:lstStyle/>
        <a:p>
          <a:endParaRPr lang="en-US"/>
        </a:p>
      </dgm:t>
    </dgm:pt>
    <dgm:pt modelId="{DC530F63-5868-F340-8C1A-ACEBF411BD32}" type="parTrans" cxnId="{8B42BF9D-DE36-5249-84FB-6FC4D724659F}">
      <dgm:prSet/>
      <dgm:spPr/>
      <dgm:t>
        <a:bodyPr/>
        <a:lstStyle/>
        <a:p>
          <a:endParaRPr lang="en-US"/>
        </a:p>
      </dgm:t>
    </dgm:pt>
    <dgm:pt modelId="{B9F2ADDE-A5B9-FC48-9CBB-C138E7C5F79D}">
      <dgm:prSet phldrT="[Text]"/>
      <dgm:spPr>
        <a:gradFill rotWithShape="0">
          <a:gsLst>
            <a:gs pos="100000">
              <a:schemeClr val="accent1">
                <a:lumMod val="50000"/>
                <a:alpha val="82000"/>
              </a:schemeClr>
            </a:gs>
            <a:gs pos="100000">
              <a:schemeClr val="accent1">
                <a:hueOff val="0"/>
                <a:satOff val="0"/>
                <a:lumOff val="0"/>
                <a:alphaOff val="0"/>
                <a:tint val="50000"/>
                <a:shade val="100000"/>
                <a:satMod val="350000"/>
              </a:schemeClr>
            </a:gs>
          </a:gsLst>
        </a:gradFill>
      </dgm:spPr>
      <dgm:t>
        <a:bodyPr/>
        <a:lstStyle/>
        <a:p>
          <a:r>
            <a:rPr lang="en-US" dirty="0">
              <a:latin typeface="+mn-lt"/>
              <a:ea typeface="Arial Rounded MT Bold" charset="0"/>
              <a:cs typeface="Arial Rounded MT Bold" charset="0"/>
            </a:rPr>
            <a:t>Government</a:t>
          </a:r>
        </a:p>
      </dgm:t>
    </dgm:pt>
    <dgm:pt modelId="{7D2FB9B4-DAAF-FF4A-ADAA-6B9CDC066499}" type="parTrans" cxnId="{49BDB0B5-8717-8246-AB73-ACD6FAA0630A}">
      <dgm:prSet/>
      <dgm:spPr/>
      <dgm:t>
        <a:bodyPr/>
        <a:lstStyle/>
        <a:p>
          <a:endParaRPr lang="en-US"/>
        </a:p>
      </dgm:t>
    </dgm:pt>
    <dgm:pt modelId="{6BD264D0-E59E-B246-9E40-CAC46147F083}" type="sibTrans" cxnId="{49BDB0B5-8717-8246-AB73-ACD6FAA0630A}">
      <dgm:prSet/>
      <dgm:spPr/>
      <dgm:t>
        <a:bodyPr/>
        <a:lstStyle/>
        <a:p>
          <a:endParaRPr lang="en-US"/>
        </a:p>
      </dgm:t>
    </dgm:pt>
    <dgm:pt modelId="{08D61979-EB36-5346-9735-B83BA1BB3939}">
      <dgm:prSet phldrT="[Text]"/>
      <dgm:spPr>
        <a:gradFill rotWithShape="0">
          <a:gsLst>
            <a:gs pos="100000">
              <a:schemeClr val="accent1">
                <a:lumMod val="50000"/>
                <a:alpha val="82000"/>
              </a:schemeClr>
            </a:gs>
            <a:gs pos="100000">
              <a:schemeClr val="accent1">
                <a:hueOff val="0"/>
                <a:satOff val="0"/>
                <a:lumOff val="0"/>
                <a:alphaOff val="0"/>
                <a:tint val="50000"/>
                <a:shade val="100000"/>
                <a:satMod val="350000"/>
              </a:schemeClr>
            </a:gs>
          </a:gsLst>
        </a:gradFill>
      </dgm:spPr>
      <dgm:t>
        <a:bodyPr/>
        <a:lstStyle/>
        <a:p>
          <a:r>
            <a:rPr lang="en-US" dirty="0">
              <a:latin typeface="+mn-lt"/>
              <a:ea typeface="Arial Rounded MT Bold" charset="0"/>
              <a:cs typeface="Arial Rounded MT Bold" charset="0"/>
            </a:rPr>
            <a:t>"Community"</a:t>
          </a:r>
        </a:p>
      </dgm:t>
    </dgm:pt>
    <dgm:pt modelId="{805B498D-D1B6-E645-BA4A-815EB9CC4C65}" type="parTrans" cxnId="{F0293224-A96A-B040-91E0-6C13D4FB8977}">
      <dgm:prSet/>
      <dgm:spPr/>
      <dgm:t>
        <a:bodyPr/>
        <a:lstStyle/>
        <a:p>
          <a:endParaRPr lang="en-US"/>
        </a:p>
      </dgm:t>
    </dgm:pt>
    <dgm:pt modelId="{90651F77-ABEB-3A49-A000-768CD48D4D9D}" type="sibTrans" cxnId="{F0293224-A96A-B040-91E0-6C13D4FB8977}">
      <dgm:prSet/>
      <dgm:spPr/>
      <dgm:t>
        <a:bodyPr/>
        <a:lstStyle/>
        <a:p>
          <a:endParaRPr lang="en-US"/>
        </a:p>
      </dgm:t>
    </dgm:pt>
    <dgm:pt modelId="{534C6FFC-3554-9446-B804-3D6124D7088E}" type="pres">
      <dgm:prSet presAssocID="{D01A1511-53BE-A941-B643-7489183B91C7}" presName="outerComposite" presStyleCnt="0">
        <dgm:presLayoutVars>
          <dgm:chMax val="2"/>
          <dgm:animLvl val="lvl"/>
          <dgm:resizeHandles val="exact"/>
        </dgm:presLayoutVars>
      </dgm:prSet>
      <dgm:spPr/>
      <dgm:t>
        <a:bodyPr/>
        <a:lstStyle/>
        <a:p>
          <a:endParaRPr lang="en-US"/>
        </a:p>
      </dgm:t>
    </dgm:pt>
    <dgm:pt modelId="{9BFAD97F-E83B-804E-861A-B859391097BC}" type="pres">
      <dgm:prSet presAssocID="{D01A1511-53BE-A941-B643-7489183B91C7}" presName="dummyMaxCanvas" presStyleCnt="0"/>
      <dgm:spPr/>
    </dgm:pt>
    <dgm:pt modelId="{718EC603-42FD-5F4D-9FE2-A2866AFDC6D8}" type="pres">
      <dgm:prSet presAssocID="{D01A1511-53BE-A941-B643-7489183B91C7}" presName="parentComposite" presStyleCnt="0"/>
      <dgm:spPr/>
    </dgm:pt>
    <dgm:pt modelId="{070B42B2-B389-2B41-90A2-94D3F8C24A09}" type="pres">
      <dgm:prSet presAssocID="{D01A1511-53BE-A941-B643-7489183B91C7}" presName="parent1" presStyleLbl="alignAccFollowNode1" presStyleIdx="0" presStyleCnt="4" custScaleX="145432" custScaleY="85253" custLinFactNeighborX="-648" custLinFactNeighborY="-2335">
        <dgm:presLayoutVars>
          <dgm:chMax val="4"/>
        </dgm:presLayoutVars>
      </dgm:prSet>
      <dgm:spPr/>
      <dgm:t>
        <a:bodyPr/>
        <a:lstStyle/>
        <a:p>
          <a:endParaRPr lang="en-US"/>
        </a:p>
      </dgm:t>
    </dgm:pt>
    <dgm:pt modelId="{8A9DD38B-7F6E-4F48-84C6-C0FCC8F60450}" type="pres">
      <dgm:prSet presAssocID="{D01A1511-53BE-A941-B643-7489183B91C7}" presName="parent2" presStyleLbl="alignAccFollowNode1" presStyleIdx="1" presStyleCnt="4" custScaleX="148668" custScaleY="89836" custLinFactNeighborX="33721" custLinFactNeighborY="1167">
        <dgm:presLayoutVars>
          <dgm:chMax val="4"/>
        </dgm:presLayoutVars>
      </dgm:prSet>
      <dgm:spPr/>
      <dgm:t>
        <a:bodyPr/>
        <a:lstStyle/>
        <a:p>
          <a:endParaRPr lang="en-US"/>
        </a:p>
      </dgm:t>
    </dgm:pt>
    <dgm:pt modelId="{FF535C00-1AB6-4E42-9482-C30D57A1A9DB}" type="pres">
      <dgm:prSet presAssocID="{D01A1511-53BE-A941-B643-7489183B91C7}" presName="childrenComposite" presStyleCnt="0"/>
      <dgm:spPr/>
    </dgm:pt>
    <dgm:pt modelId="{589D3D04-2F31-3B4A-A6F4-53E6B53C051F}" type="pres">
      <dgm:prSet presAssocID="{D01A1511-53BE-A941-B643-7489183B91C7}" presName="dummyMaxCanvas_ChildArea" presStyleCnt="0"/>
      <dgm:spPr/>
    </dgm:pt>
    <dgm:pt modelId="{02F3DF16-9464-9D4F-ACC4-FBC69DAB73D3}" type="pres">
      <dgm:prSet presAssocID="{D01A1511-53BE-A941-B643-7489183B91C7}" presName="fulcrum" presStyleLbl="alignAccFollowNode1" presStyleIdx="2" presStyleCnt="4"/>
      <dgm:spPr>
        <a:solidFill>
          <a:schemeClr val="tx1">
            <a:lumMod val="50000"/>
            <a:alpha val="75000"/>
          </a:schemeClr>
        </a:solidFill>
      </dgm:spPr>
    </dgm:pt>
    <dgm:pt modelId="{A82A60A0-96D6-7743-8F8C-AAB9DAB9A4DF}" type="pres">
      <dgm:prSet presAssocID="{D01A1511-53BE-A941-B643-7489183B91C7}" presName="balance_24" presStyleLbl="alignAccFollowNode1" presStyleIdx="3" presStyleCnt="4">
        <dgm:presLayoutVars>
          <dgm:bulletEnabled val="1"/>
        </dgm:presLayoutVars>
      </dgm:prSet>
      <dgm:spPr>
        <a:solidFill>
          <a:schemeClr val="accent1">
            <a:tint val="40000"/>
            <a:hueOff val="0"/>
            <a:satOff val="0"/>
            <a:lumOff val="0"/>
            <a:alpha val="88000"/>
          </a:schemeClr>
        </a:solidFill>
      </dgm:spPr>
    </dgm:pt>
    <dgm:pt modelId="{4E869FB6-5D01-B247-A507-A2AB1BF183E4}" type="pres">
      <dgm:prSet presAssocID="{D01A1511-53BE-A941-B643-7489183B91C7}" presName="right_24_1" presStyleLbl="node1" presStyleIdx="0" presStyleCnt="6">
        <dgm:presLayoutVars>
          <dgm:bulletEnabled val="1"/>
        </dgm:presLayoutVars>
      </dgm:prSet>
      <dgm:spPr/>
      <dgm:t>
        <a:bodyPr/>
        <a:lstStyle/>
        <a:p>
          <a:endParaRPr lang="en-US"/>
        </a:p>
      </dgm:t>
    </dgm:pt>
    <dgm:pt modelId="{85754F94-264B-2E44-AD44-6579D8BCD523}" type="pres">
      <dgm:prSet presAssocID="{D01A1511-53BE-A941-B643-7489183B91C7}" presName="right_24_2" presStyleLbl="node1" presStyleIdx="1" presStyleCnt="6">
        <dgm:presLayoutVars>
          <dgm:bulletEnabled val="1"/>
        </dgm:presLayoutVars>
      </dgm:prSet>
      <dgm:spPr/>
      <dgm:t>
        <a:bodyPr/>
        <a:lstStyle/>
        <a:p>
          <a:endParaRPr lang="en-US"/>
        </a:p>
      </dgm:t>
    </dgm:pt>
    <dgm:pt modelId="{8BDE2188-5D68-3D48-A21C-C7056BF2D290}" type="pres">
      <dgm:prSet presAssocID="{D01A1511-53BE-A941-B643-7489183B91C7}" presName="right_24_3" presStyleLbl="node1" presStyleIdx="2" presStyleCnt="6">
        <dgm:presLayoutVars>
          <dgm:bulletEnabled val="1"/>
        </dgm:presLayoutVars>
      </dgm:prSet>
      <dgm:spPr/>
      <dgm:t>
        <a:bodyPr/>
        <a:lstStyle/>
        <a:p>
          <a:endParaRPr lang="en-US"/>
        </a:p>
      </dgm:t>
    </dgm:pt>
    <dgm:pt modelId="{CBBF5AB5-D3D9-5746-B88F-53A7C7C6FB28}" type="pres">
      <dgm:prSet presAssocID="{D01A1511-53BE-A941-B643-7489183B91C7}" presName="right_24_4" presStyleLbl="node1" presStyleIdx="3" presStyleCnt="6">
        <dgm:presLayoutVars>
          <dgm:bulletEnabled val="1"/>
        </dgm:presLayoutVars>
      </dgm:prSet>
      <dgm:spPr/>
      <dgm:t>
        <a:bodyPr/>
        <a:lstStyle/>
        <a:p>
          <a:endParaRPr lang="en-US"/>
        </a:p>
      </dgm:t>
    </dgm:pt>
    <dgm:pt modelId="{66BCF29A-D049-954F-A32D-763190DC63F0}" type="pres">
      <dgm:prSet presAssocID="{D01A1511-53BE-A941-B643-7489183B91C7}" presName="left_24_1" presStyleLbl="node1" presStyleIdx="4" presStyleCnt="6">
        <dgm:presLayoutVars>
          <dgm:bulletEnabled val="1"/>
        </dgm:presLayoutVars>
      </dgm:prSet>
      <dgm:spPr/>
      <dgm:t>
        <a:bodyPr/>
        <a:lstStyle/>
        <a:p>
          <a:endParaRPr lang="en-US"/>
        </a:p>
      </dgm:t>
    </dgm:pt>
    <dgm:pt modelId="{59213D58-ACB6-C741-BC29-E71354290FC9}" type="pres">
      <dgm:prSet presAssocID="{D01A1511-53BE-A941-B643-7489183B91C7}" presName="left_24_2" presStyleLbl="node1" presStyleIdx="5" presStyleCnt="6">
        <dgm:presLayoutVars>
          <dgm:bulletEnabled val="1"/>
        </dgm:presLayoutVars>
      </dgm:prSet>
      <dgm:spPr/>
      <dgm:t>
        <a:bodyPr/>
        <a:lstStyle/>
        <a:p>
          <a:endParaRPr lang="en-US"/>
        </a:p>
      </dgm:t>
    </dgm:pt>
  </dgm:ptLst>
  <dgm:cxnLst>
    <dgm:cxn modelId="{49BDB0B5-8717-8246-AB73-ACD6FAA0630A}" srcId="{F31BE7C3-BF39-6E4B-AABE-253464535518}" destId="{B9F2ADDE-A5B9-FC48-9CBB-C138E7C5F79D}" srcOrd="1" destOrd="0" parTransId="{7D2FB9B4-DAAF-FF4A-ADAA-6B9CDC066499}" sibTransId="{6BD264D0-E59E-B246-9E40-CAC46147F083}"/>
    <dgm:cxn modelId="{B9E69805-7959-C545-B585-6D9D4C0B6C4B}" type="presOf" srcId="{D01A1511-53BE-A941-B643-7489183B91C7}" destId="{534C6FFC-3554-9446-B804-3D6124D7088E}" srcOrd="0" destOrd="0" presId="urn:microsoft.com/office/officeart/2005/8/layout/balance1"/>
    <dgm:cxn modelId="{8B42BF9D-DE36-5249-84FB-6FC4D724659F}" srcId="{D01A1511-53BE-A941-B643-7489183B91C7}" destId="{3D97E228-D727-D64B-97DB-FF3CD905EC2F}" srcOrd="1" destOrd="0" parTransId="{DC530F63-5868-F340-8C1A-ACEBF411BD32}" sibTransId="{41E059E5-84AE-6147-B7FC-03E9474D2D6E}"/>
    <dgm:cxn modelId="{CB6DFAE4-AFC2-C247-A02F-DBC9C467964A}" type="presOf" srcId="{08D61979-EB36-5346-9735-B83BA1BB3939}" destId="{CBBF5AB5-D3D9-5746-B88F-53A7C7C6FB28}" srcOrd="0" destOrd="0" presId="urn:microsoft.com/office/officeart/2005/8/layout/balance1"/>
    <dgm:cxn modelId="{72D4F5E3-8D1C-7A4A-9CF2-2BC9CC229686}" type="presOf" srcId="{B9F2ADDE-A5B9-FC48-9CBB-C138E7C5F79D}" destId="{59213D58-ACB6-C741-BC29-E71354290FC9}" srcOrd="0" destOrd="0" presId="urn:microsoft.com/office/officeart/2005/8/layout/balance1"/>
    <dgm:cxn modelId="{696522B2-BE99-BF4A-A476-E8D458C9B2F5}" type="presOf" srcId="{F11866CB-F09C-AC43-BCA8-4A70D5155C3B}" destId="{4E869FB6-5D01-B247-A507-A2AB1BF183E4}" srcOrd="0" destOrd="0" presId="urn:microsoft.com/office/officeart/2005/8/layout/balance1"/>
    <dgm:cxn modelId="{FE7CC106-1F19-A441-BA7A-AB1936DD23DA}" srcId="{F31BE7C3-BF39-6E4B-AABE-253464535518}" destId="{D62F6DEF-3D5E-A947-9BC3-AAFA5CAA05E1}" srcOrd="0" destOrd="0" parTransId="{A84F26A6-B75E-D741-9DAF-38B856C462AB}" sibTransId="{FA3C23F0-F070-4B49-94EA-8DE87FEFF508}"/>
    <dgm:cxn modelId="{0CDE4E4D-6EEE-5E48-962A-F4BBE4576AD1}" srcId="{D01A1511-53BE-A941-B643-7489183B91C7}" destId="{F31BE7C3-BF39-6E4B-AABE-253464535518}" srcOrd="0" destOrd="0" parTransId="{671327E1-D9E6-2341-92BA-1AA8A55041C9}" sibTransId="{5C751841-0EE8-8945-84D4-608106DEC7FC}"/>
    <dgm:cxn modelId="{D82F1592-02F6-F142-A5AE-F5F69FF61F96}" srcId="{3D97E228-D727-D64B-97DB-FF3CD905EC2F}" destId="{5BBE20C2-EF22-D848-B7F0-A0941E8CFA29}" srcOrd="2" destOrd="0" parTransId="{9713136B-7FCC-914E-8CB6-27B83B204274}" sibTransId="{B9278490-828A-C542-B3F6-4BA3F64899D5}"/>
    <dgm:cxn modelId="{380E25C2-5790-FE46-A0FC-84DCD82B3D9D}" srcId="{3D97E228-D727-D64B-97DB-FF3CD905EC2F}" destId="{F11866CB-F09C-AC43-BCA8-4A70D5155C3B}" srcOrd="0" destOrd="0" parTransId="{73408E5D-56B2-F74C-938A-8367C0FEBA1A}" sibTransId="{F4B9F9FA-5C6E-4443-9DC4-8A6391AB27FA}"/>
    <dgm:cxn modelId="{F0293224-A96A-B040-91E0-6C13D4FB8977}" srcId="{3D97E228-D727-D64B-97DB-FF3CD905EC2F}" destId="{08D61979-EB36-5346-9735-B83BA1BB3939}" srcOrd="3" destOrd="0" parTransId="{805B498D-D1B6-E645-BA4A-815EB9CC4C65}" sibTransId="{90651F77-ABEB-3A49-A000-768CD48D4D9D}"/>
    <dgm:cxn modelId="{ED680692-8548-7943-B22A-19D212ADF496}" type="presOf" srcId="{C0AA0BEF-3808-734B-A2EC-427938C9B2CF}" destId="{85754F94-264B-2E44-AD44-6579D8BCD523}" srcOrd="0" destOrd="0" presId="urn:microsoft.com/office/officeart/2005/8/layout/balance1"/>
    <dgm:cxn modelId="{A89DC4EB-8EDD-7045-A91B-1A77FC15053E}" type="presOf" srcId="{3D97E228-D727-D64B-97DB-FF3CD905EC2F}" destId="{8A9DD38B-7F6E-4F48-84C6-C0FCC8F60450}" srcOrd="0" destOrd="0" presId="urn:microsoft.com/office/officeart/2005/8/layout/balance1"/>
    <dgm:cxn modelId="{C505FC9C-914B-864E-93CC-E8A1D87DC12A}" type="presOf" srcId="{D62F6DEF-3D5E-A947-9BC3-AAFA5CAA05E1}" destId="{66BCF29A-D049-954F-A32D-763190DC63F0}" srcOrd="0" destOrd="0" presId="urn:microsoft.com/office/officeart/2005/8/layout/balance1"/>
    <dgm:cxn modelId="{57109BF2-813D-F04A-B2E4-3E978F2CFCCB}" srcId="{3D97E228-D727-D64B-97DB-FF3CD905EC2F}" destId="{C0AA0BEF-3808-734B-A2EC-427938C9B2CF}" srcOrd="1" destOrd="0" parTransId="{9BE4DDDF-70C8-DD4C-949A-D11CB5048DC0}" sibTransId="{B5A2CE28-EE04-5E45-A78A-16D3C35F2D86}"/>
    <dgm:cxn modelId="{CE086AE2-0F8A-0C4E-B66F-5F8F7788C3DC}" type="presOf" srcId="{F31BE7C3-BF39-6E4B-AABE-253464535518}" destId="{070B42B2-B389-2B41-90A2-94D3F8C24A09}" srcOrd="0" destOrd="0" presId="urn:microsoft.com/office/officeart/2005/8/layout/balance1"/>
    <dgm:cxn modelId="{C4F0F769-D05F-C04A-AE51-CC8423ADF96C}" type="presOf" srcId="{5BBE20C2-EF22-D848-B7F0-A0941E8CFA29}" destId="{8BDE2188-5D68-3D48-A21C-C7056BF2D290}" srcOrd="0" destOrd="0" presId="urn:microsoft.com/office/officeart/2005/8/layout/balance1"/>
    <dgm:cxn modelId="{DFC6758F-D02B-6B42-B17C-D792EE60B6AB}" type="presParOf" srcId="{534C6FFC-3554-9446-B804-3D6124D7088E}" destId="{9BFAD97F-E83B-804E-861A-B859391097BC}" srcOrd="0" destOrd="0" presId="urn:microsoft.com/office/officeart/2005/8/layout/balance1"/>
    <dgm:cxn modelId="{40DDDCF8-FB94-4746-85AE-E487FA98E823}" type="presParOf" srcId="{534C6FFC-3554-9446-B804-3D6124D7088E}" destId="{718EC603-42FD-5F4D-9FE2-A2866AFDC6D8}" srcOrd="1" destOrd="0" presId="urn:microsoft.com/office/officeart/2005/8/layout/balance1"/>
    <dgm:cxn modelId="{C11FCCB9-AC2A-3C43-A0EB-177E48699551}" type="presParOf" srcId="{718EC603-42FD-5F4D-9FE2-A2866AFDC6D8}" destId="{070B42B2-B389-2B41-90A2-94D3F8C24A09}" srcOrd="0" destOrd="0" presId="urn:microsoft.com/office/officeart/2005/8/layout/balance1"/>
    <dgm:cxn modelId="{6F68A45E-01B3-5047-8ABB-EE7FDB265F58}" type="presParOf" srcId="{718EC603-42FD-5F4D-9FE2-A2866AFDC6D8}" destId="{8A9DD38B-7F6E-4F48-84C6-C0FCC8F60450}" srcOrd="1" destOrd="0" presId="urn:microsoft.com/office/officeart/2005/8/layout/balance1"/>
    <dgm:cxn modelId="{6CBFC5D5-27AD-6241-89BB-68FD92C621DB}" type="presParOf" srcId="{534C6FFC-3554-9446-B804-3D6124D7088E}" destId="{FF535C00-1AB6-4E42-9482-C30D57A1A9DB}" srcOrd="2" destOrd="0" presId="urn:microsoft.com/office/officeart/2005/8/layout/balance1"/>
    <dgm:cxn modelId="{E89B86A6-191F-764B-8B13-13CB83D6307A}" type="presParOf" srcId="{FF535C00-1AB6-4E42-9482-C30D57A1A9DB}" destId="{589D3D04-2F31-3B4A-A6F4-53E6B53C051F}" srcOrd="0" destOrd="0" presId="urn:microsoft.com/office/officeart/2005/8/layout/balance1"/>
    <dgm:cxn modelId="{760ADD64-A785-2F48-B89F-F3E919C84D91}" type="presParOf" srcId="{FF535C00-1AB6-4E42-9482-C30D57A1A9DB}" destId="{02F3DF16-9464-9D4F-ACC4-FBC69DAB73D3}" srcOrd="1" destOrd="0" presId="urn:microsoft.com/office/officeart/2005/8/layout/balance1"/>
    <dgm:cxn modelId="{767F3ED5-D4A2-764A-AF34-C50C5A54DDEC}" type="presParOf" srcId="{FF535C00-1AB6-4E42-9482-C30D57A1A9DB}" destId="{A82A60A0-96D6-7743-8F8C-AAB9DAB9A4DF}" srcOrd="2" destOrd="0" presId="urn:microsoft.com/office/officeart/2005/8/layout/balance1"/>
    <dgm:cxn modelId="{9379452C-C755-3C4D-9F27-85AD52EDC172}" type="presParOf" srcId="{FF535C00-1AB6-4E42-9482-C30D57A1A9DB}" destId="{4E869FB6-5D01-B247-A507-A2AB1BF183E4}" srcOrd="3" destOrd="0" presId="urn:microsoft.com/office/officeart/2005/8/layout/balance1"/>
    <dgm:cxn modelId="{A64F926F-8AB3-4446-AC47-3CFD310EF5EA}" type="presParOf" srcId="{FF535C00-1AB6-4E42-9482-C30D57A1A9DB}" destId="{85754F94-264B-2E44-AD44-6579D8BCD523}" srcOrd="4" destOrd="0" presId="urn:microsoft.com/office/officeart/2005/8/layout/balance1"/>
    <dgm:cxn modelId="{37F30D87-3F8A-2746-B8B5-499A5FCAE46E}" type="presParOf" srcId="{FF535C00-1AB6-4E42-9482-C30D57A1A9DB}" destId="{8BDE2188-5D68-3D48-A21C-C7056BF2D290}" srcOrd="5" destOrd="0" presId="urn:microsoft.com/office/officeart/2005/8/layout/balance1"/>
    <dgm:cxn modelId="{8EC44020-0011-0848-80B8-49CD52F9274D}" type="presParOf" srcId="{FF535C00-1AB6-4E42-9482-C30D57A1A9DB}" destId="{CBBF5AB5-D3D9-5746-B88F-53A7C7C6FB28}" srcOrd="6" destOrd="0" presId="urn:microsoft.com/office/officeart/2005/8/layout/balance1"/>
    <dgm:cxn modelId="{19339B93-AC8C-8040-8374-32849C000465}" type="presParOf" srcId="{FF535C00-1AB6-4E42-9482-C30D57A1A9DB}" destId="{66BCF29A-D049-954F-A32D-763190DC63F0}" srcOrd="7" destOrd="0" presId="urn:microsoft.com/office/officeart/2005/8/layout/balance1"/>
    <dgm:cxn modelId="{3C90F622-B02D-4947-9822-68C1282367BC}" type="presParOf" srcId="{FF535C00-1AB6-4E42-9482-C30D57A1A9DB}" destId="{59213D58-ACB6-C741-BC29-E71354290FC9}" srcOrd="8" destOrd="0" presId="urn:microsoft.com/office/officeart/2005/8/layout/balance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B42B2-B389-2B41-90A2-94D3F8C24A09}">
      <dsp:nvSpPr>
        <dsp:cNvPr id="0" name=""/>
        <dsp:cNvSpPr/>
      </dsp:nvSpPr>
      <dsp:spPr>
        <a:xfrm>
          <a:off x="1094942" y="38348"/>
          <a:ext cx="1992398" cy="648863"/>
        </a:xfrm>
        <a:prstGeom prst="roundRect">
          <a:avLst>
            <a:gd name="adj" fmla="val 10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kern="1200" dirty="0">
            <a:solidFill>
              <a:schemeClr val="bg1"/>
            </a:solidFill>
          </a:endParaRPr>
        </a:p>
      </dsp:txBody>
      <dsp:txXfrm>
        <a:off x="1113947" y="57353"/>
        <a:ext cx="1954388" cy="610853"/>
      </dsp:txXfrm>
    </dsp:sp>
    <dsp:sp modelId="{8A9DD38B-7F6E-4F48-84C6-C0FCC8F60450}">
      <dsp:nvSpPr>
        <dsp:cNvPr id="0" name=""/>
        <dsp:cNvSpPr/>
      </dsp:nvSpPr>
      <dsp:spPr>
        <a:xfrm>
          <a:off x="3522495" y="47561"/>
          <a:ext cx="2036730" cy="683744"/>
        </a:xfrm>
        <a:prstGeom prst="roundRect">
          <a:avLst>
            <a:gd name="adj" fmla="val 10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endParaRPr lang="en-US" sz="2900" kern="1200" dirty="0">
            <a:solidFill>
              <a:schemeClr val="bg1"/>
            </a:solidFill>
          </a:endParaRPr>
        </a:p>
      </dsp:txBody>
      <dsp:txXfrm>
        <a:off x="3542521" y="67587"/>
        <a:ext cx="1996678" cy="643692"/>
      </dsp:txXfrm>
    </dsp:sp>
    <dsp:sp modelId="{02F3DF16-9464-9D4F-ACC4-FBC69DAB73D3}">
      <dsp:nvSpPr>
        <dsp:cNvPr id="0" name=""/>
        <dsp:cNvSpPr/>
      </dsp:nvSpPr>
      <dsp:spPr>
        <a:xfrm>
          <a:off x="2815122" y="3234689"/>
          <a:ext cx="570827" cy="570827"/>
        </a:xfrm>
        <a:prstGeom prst="triangle">
          <a:avLst/>
        </a:prstGeom>
        <a:solidFill>
          <a:schemeClr val="tx1">
            <a:lumMod val="50000"/>
            <a:alpha val="75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82A60A0-96D6-7743-8F8C-AAB9DAB9A4DF}">
      <dsp:nvSpPr>
        <dsp:cNvPr id="0" name=""/>
        <dsp:cNvSpPr/>
      </dsp:nvSpPr>
      <dsp:spPr>
        <a:xfrm rot="240000">
          <a:off x="1387530" y="2990083"/>
          <a:ext cx="3426011" cy="239570"/>
        </a:xfrm>
        <a:prstGeom prst="rect">
          <a:avLst/>
        </a:prstGeom>
        <a:solidFill>
          <a:schemeClr val="accent1">
            <a:tint val="40000"/>
            <a:hueOff val="0"/>
            <a:satOff val="0"/>
            <a:lumOff val="0"/>
            <a:alpha val="88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E869FB6-5D01-B247-A507-A2AB1BF183E4}">
      <dsp:nvSpPr>
        <dsp:cNvPr id="0" name=""/>
        <dsp:cNvSpPr/>
      </dsp:nvSpPr>
      <dsp:spPr>
        <a:xfrm rot="240000">
          <a:off x="3448239" y="2558488"/>
          <a:ext cx="1359573" cy="469521"/>
        </a:xfrm>
        <a:prstGeom prst="roundRect">
          <a:avLst/>
        </a:prstGeom>
        <a:gradFill rotWithShape="0">
          <a:gsLst>
            <a:gs pos="100000">
              <a:schemeClr val="accent1">
                <a:lumMod val="50000"/>
                <a:alpha val="82000"/>
              </a:schemeClr>
            </a:gs>
            <a:gs pos="100000">
              <a:schemeClr val="accent1">
                <a:hueOff val="0"/>
                <a:satOff val="0"/>
                <a:lumOff val="0"/>
                <a:alphaOff val="0"/>
                <a:tint val="50000"/>
                <a:shade val="100000"/>
                <a:satMod val="35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n-lt"/>
              <a:ea typeface="Arial Rounded MT Bold" charset="0"/>
              <a:cs typeface="Arial Rounded MT Bold" charset="0"/>
            </a:rPr>
            <a:t>Industry</a:t>
          </a:r>
        </a:p>
      </dsp:txBody>
      <dsp:txXfrm>
        <a:off x="3471159" y="2581408"/>
        <a:ext cx="1313733" cy="423681"/>
      </dsp:txXfrm>
    </dsp:sp>
    <dsp:sp modelId="{85754F94-264B-2E44-AD44-6579D8BCD523}">
      <dsp:nvSpPr>
        <dsp:cNvPr id="0" name=""/>
        <dsp:cNvSpPr/>
      </dsp:nvSpPr>
      <dsp:spPr>
        <a:xfrm rot="240000">
          <a:off x="3486294" y="2056160"/>
          <a:ext cx="1359573" cy="469521"/>
        </a:xfrm>
        <a:prstGeom prst="roundRect">
          <a:avLst/>
        </a:prstGeom>
        <a:gradFill rotWithShape="0">
          <a:gsLst>
            <a:gs pos="100000">
              <a:schemeClr val="accent1">
                <a:lumMod val="50000"/>
                <a:alpha val="82000"/>
              </a:schemeClr>
            </a:gs>
            <a:gs pos="100000">
              <a:schemeClr val="accent1">
                <a:hueOff val="0"/>
                <a:satOff val="0"/>
                <a:lumOff val="0"/>
                <a:alphaOff val="0"/>
                <a:tint val="50000"/>
                <a:shade val="100000"/>
                <a:satMod val="35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n-lt"/>
              <a:ea typeface="Arial Rounded MT Bold" charset="0"/>
              <a:cs typeface="Arial Rounded MT Bold" charset="0"/>
            </a:rPr>
            <a:t>Government</a:t>
          </a:r>
        </a:p>
      </dsp:txBody>
      <dsp:txXfrm>
        <a:off x="3509214" y="2079080"/>
        <a:ext cx="1313733" cy="423681"/>
      </dsp:txXfrm>
    </dsp:sp>
    <dsp:sp modelId="{8BDE2188-5D68-3D48-A21C-C7056BF2D290}">
      <dsp:nvSpPr>
        <dsp:cNvPr id="0" name=""/>
        <dsp:cNvSpPr/>
      </dsp:nvSpPr>
      <dsp:spPr>
        <a:xfrm rot="240000">
          <a:off x="3524349" y="1553832"/>
          <a:ext cx="1359573" cy="469521"/>
        </a:xfrm>
        <a:prstGeom prst="roundRect">
          <a:avLst/>
        </a:prstGeom>
        <a:gradFill rotWithShape="0">
          <a:gsLst>
            <a:gs pos="100000">
              <a:schemeClr val="accent1">
                <a:lumMod val="50000"/>
                <a:alpha val="82000"/>
              </a:schemeClr>
            </a:gs>
            <a:gs pos="100000">
              <a:schemeClr val="accent1">
                <a:hueOff val="0"/>
                <a:satOff val="0"/>
                <a:lumOff val="0"/>
                <a:alphaOff val="0"/>
                <a:tint val="50000"/>
                <a:shade val="100000"/>
                <a:satMod val="35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n-lt"/>
              <a:ea typeface="Arial Rounded MT Bold" charset="0"/>
              <a:cs typeface="Arial Rounded MT Bold" charset="0"/>
            </a:rPr>
            <a:t>Market</a:t>
          </a:r>
          <a:r>
            <a:rPr lang="en-US" sz="1200" kern="1200" dirty="0">
              <a:latin typeface="Arial Rounded MT Bold" charset="0"/>
              <a:ea typeface="Arial Rounded MT Bold" charset="0"/>
              <a:cs typeface="Arial Rounded MT Bold" charset="0"/>
            </a:rPr>
            <a:t> "</a:t>
          </a:r>
          <a:r>
            <a:rPr lang="en-US" sz="1200" kern="1200" dirty="0">
              <a:latin typeface="+mn-lt"/>
              <a:ea typeface="Arial Rounded MT Bold" charset="0"/>
              <a:cs typeface="Arial Rounded MT Bold" charset="0"/>
            </a:rPr>
            <a:t>Investors</a:t>
          </a:r>
          <a:r>
            <a:rPr lang="en-US" sz="1200" kern="1200" dirty="0">
              <a:latin typeface="Arial Rounded MT Bold" charset="0"/>
              <a:ea typeface="Arial Rounded MT Bold" charset="0"/>
              <a:cs typeface="Arial Rounded MT Bold" charset="0"/>
            </a:rPr>
            <a:t>"</a:t>
          </a:r>
        </a:p>
      </dsp:txBody>
      <dsp:txXfrm>
        <a:off x="3547269" y="1576752"/>
        <a:ext cx="1313733" cy="423681"/>
      </dsp:txXfrm>
    </dsp:sp>
    <dsp:sp modelId="{CBBF5AB5-D3D9-5746-B88F-53A7C7C6FB28}">
      <dsp:nvSpPr>
        <dsp:cNvPr id="0" name=""/>
        <dsp:cNvSpPr/>
      </dsp:nvSpPr>
      <dsp:spPr>
        <a:xfrm rot="240000">
          <a:off x="3562404" y="1051504"/>
          <a:ext cx="1359573" cy="469521"/>
        </a:xfrm>
        <a:prstGeom prst="roundRect">
          <a:avLst/>
        </a:prstGeom>
        <a:gradFill rotWithShape="0">
          <a:gsLst>
            <a:gs pos="100000">
              <a:schemeClr val="accent1">
                <a:lumMod val="50000"/>
                <a:alpha val="82000"/>
              </a:schemeClr>
            </a:gs>
            <a:gs pos="100000">
              <a:schemeClr val="accent1">
                <a:hueOff val="0"/>
                <a:satOff val="0"/>
                <a:lumOff val="0"/>
                <a:alphaOff val="0"/>
                <a:tint val="50000"/>
                <a:shade val="100000"/>
                <a:satMod val="35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n-lt"/>
              <a:ea typeface="Arial Rounded MT Bold" charset="0"/>
              <a:cs typeface="Arial Rounded MT Bold" charset="0"/>
            </a:rPr>
            <a:t>"Community"</a:t>
          </a:r>
        </a:p>
      </dsp:txBody>
      <dsp:txXfrm>
        <a:off x="3585324" y="1074424"/>
        <a:ext cx="1313733" cy="423681"/>
      </dsp:txXfrm>
    </dsp:sp>
    <dsp:sp modelId="{66BCF29A-D049-954F-A32D-763190DC63F0}">
      <dsp:nvSpPr>
        <dsp:cNvPr id="0" name=""/>
        <dsp:cNvSpPr/>
      </dsp:nvSpPr>
      <dsp:spPr>
        <a:xfrm rot="240000">
          <a:off x="1469370" y="2421490"/>
          <a:ext cx="1359573" cy="469521"/>
        </a:xfrm>
        <a:prstGeom prst="roundRect">
          <a:avLst/>
        </a:prstGeom>
        <a:gradFill rotWithShape="0">
          <a:gsLst>
            <a:gs pos="100000">
              <a:schemeClr val="accent1">
                <a:lumMod val="50000"/>
                <a:alpha val="82000"/>
              </a:schemeClr>
            </a:gs>
            <a:gs pos="100000">
              <a:schemeClr val="accent1">
                <a:hueOff val="0"/>
                <a:satOff val="0"/>
                <a:lumOff val="0"/>
                <a:alphaOff val="0"/>
                <a:tint val="50000"/>
                <a:shade val="100000"/>
                <a:satMod val="35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n-lt"/>
              <a:ea typeface="Arial Rounded MT Bold" charset="0"/>
              <a:cs typeface="Arial Rounded MT Bold" charset="0"/>
            </a:rPr>
            <a:t>Community</a:t>
          </a:r>
        </a:p>
      </dsp:txBody>
      <dsp:txXfrm>
        <a:off x="1492290" y="2444410"/>
        <a:ext cx="1313733" cy="423681"/>
      </dsp:txXfrm>
    </dsp:sp>
    <dsp:sp modelId="{59213D58-ACB6-C741-BC29-E71354290FC9}">
      <dsp:nvSpPr>
        <dsp:cNvPr id="0" name=""/>
        <dsp:cNvSpPr/>
      </dsp:nvSpPr>
      <dsp:spPr>
        <a:xfrm rot="240000">
          <a:off x="1507425" y="1919162"/>
          <a:ext cx="1359573" cy="469521"/>
        </a:xfrm>
        <a:prstGeom prst="roundRect">
          <a:avLst/>
        </a:prstGeom>
        <a:gradFill rotWithShape="0">
          <a:gsLst>
            <a:gs pos="100000">
              <a:schemeClr val="accent1">
                <a:lumMod val="50000"/>
                <a:alpha val="82000"/>
              </a:schemeClr>
            </a:gs>
            <a:gs pos="100000">
              <a:schemeClr val="accent1">
                <a:hueOff val="0"/>
                <a:satOff val="0"/>
                <a:lumOff val="0"/>
                <a:alphaOff val="0"/>
                <a:tint val="50000"/>
                <a:shade val="100000"/>
                <a:satMod val="35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mn-lt"/>
              <a:ea typeface="Arial Rounded MT Bold" charset="0"/>
              <a:cs typeface="Arial Rounded MT Bold" charset="0"/>
            </a:rPr>
            <a:t>Government</a:t>
          </a:r>
        </a:p>
      </dsp:txBody>
      <dsp:txXfrm>
        <a:off x="1530345" y="1942082"/>
        <a:ext cx="1313733" cy="423681"/>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1DF5F-D794-4B2C-B704-28029A7D6323}" type="datetimeFigureOut">
              <a:rPr lang="en-AU" smtClean="0"/>
              <a:t>9/12/20</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987E1-806B-4C34-A3AD-35C9786243E1}" type="slidenum">
              <a:rPr lang="en-AU" smtClean="0"/>
              <a:t>‹#›</a:t>
            </a:fld>
            <a:endParaRPr lang="en-AU"/>
          </a:p>
        </p:txBody>
      </p:sp>
    </p:spTree>
    <p:extLst>
      <p:ext uri="{BB962C8B-B14F-4D97-AF65-F5344CB8AC3E}">
        <p14:creationId xmlns:p14="http://schemas.microsoft.com/office/powerpoint/2010/main" val="105046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a:prstGeom prst="rect">
            <a:avLst/>
          </a:prstGeom>
          <a:noFill/>
          <a:ln w="12700">
            <a:solidFill>
              <a:prstClr val="black"/>
            </a:solidFill>
          </a:ln>
        </p:spPr>
      </p:sp>
      <p:sp>
        <p:nvSpPr>
          <p:cNvPr id="3" name="Notes Placeholder 2"/>
          <p:cNvSpPr>
            <a:spLocks noGrp="1"/>
          </p:cNvSpPr>
          <p:nvPr>
            <p:ph type="body" idx="1"/>
          </p:nvPr>
        </p:nvSpPr>
        <p:spPr>
          <a:xfrm>
            <a:off x="315915" y="4894972"/>
            <a:ext cx="6467469" cy="4751101"/>
          </a:xfrm>
        </p:spPr>
        <p:txBody>
          <a:bodyPr>
            <a:noAutofit/>
          </a:bodyPr>
          <a:lstStyle/>
          <a:p>
            <a:pPr>
              <a:lnSpc>
                <a:spcPct val="110000"/>
              </a:lnSpc>
            </a:pPr>
            <a:r>
              <a:rPr lang="en-AU" dirty="0"/>
              <a:t>Food</a:t>
            </a:r>
            <a:r>
              <a:rPr lang="en-AU" baseline="0" dirty="0"/>
              <a:t> plus ‘all other goods and services’ are main components of household energy and water profiles.</a:t>
            </a:r>
          </a:p>
          <a:p>
            <a:pPr>
              <a:lnSpc>
                <a:spcPct val="110000"/>
              </a:lnSpc>
            </a:pPr>
            <a:endParaRPr lang="en-AU" baseline="0" dirty="0"/>
          </a:p>
          <a:p>
            <a:pPr>
              <a:lnSpc>
                <a:spcPct val="110000"/>
              </a:lnSpc>
            </a:pPr>
            <a:r>
              <a:rPr lang="en-AU" baseline="0" dirty="0"/>
              <a:t>Conundrum of fixating on efficiencies – rebound effect as extra cash can mean more consumption (Murray, 2013).</a:t>
            </a:r>
            <a:endParaRPr lang="en-AU" dirty="0"/>
          </a:p>
        </p:txBody>
      </p:sp>
      <p:sp>
        <p:nvSpPr>
          <p:cNvPr id="4" name="Slide Number Placeholder 3"/>
          <p:cNvSpPr>
            <a:spLocks noGrp="1"/>
          </p:cNvSpPr>
          <p:nvPr>
            <p:ph type="sldNum" sz="quarter" idx="10"/>
          </p:nvPr>
        </p:nvSpPr>
        <p:spPr/>
        <p:txBody>
          <a:bodyPr/>
          <a:lstStyle/>
          <a:p>
            <a:fld id="{425CF49A-7FF8-46F2-8960-F86EE22225E7}" type="slidenum">
              <a:rPr lang="en-AU" smtClean="0"/>
              <a:pPr/>
              <a:t>6</a:t>
            </a:fld>
            <a:endParaRPr lang="en-AU"/>
          </a:p>
        </p:txBody>
      </p:sp>
    </p:spTree>
    <p:extLst>
      <p:ext uri="{BB962C8B-B14F-4D97-AF65-F5344CB8AC3E}">
        <p14:creationId xmlns:p14="http://schemas.microsoft.com/office/powerpoint/2010/main" val="2678251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 xmlns:a16="http://schemas.microsoft.com/office/drawing/2014/main" id="{5C2C82A3-676C-4A95-B959-770C19A95861}"/>
              </a:ext>
            </a:extLst>
          </p:cNvPr>
          <p:cNvSpPr>
            <a:spLocks noGrp="1" noChangeArrowheads="1"/>
          </p:cNvSpPr>
          <p:nvPr>
            <p:ph type="sldNum" sz="quarter" idx="5"/>
          </p:nvPr>
        </p:nvSpPr>
        <p:spPr>
          <a:ln/>
        </p:spPr>
        <p:txBody>
          <a:bodyPr/>
          <a:lstStyle/>
          <a:p>
            <a:fld id="{397C4EBB-2BCB-49C2-93F7-C16D4E787EF6}" type="slidenum">
              <a:rPr lang="en-AU" altLang="en-US"/>
              <a:pPr/>
              <a:t>12</a:t>
            </a:fld>
            <a:endParaRPr lang="en-AU" altLang="en-US"/>
          </a:p>
        </p:txBody>
      </p:sp>
      <p:sp>
        <p:nvSpPr>
          <p:cNvPr id="72706" name="Rectangle 2">
            <a:extLst>
              <a:ext uri="{FF2B5EF4-FFF2-40B4-BE49-F238E27FC236}">
                <a16:creationId xmlns="" xmlns:a16="http://schemas.microsoft.com/office/drawing/2014/main" id="{16DAA40E-5A0D-400F-9974-D6A9D6206F03}"/>
              </a:ext>
            </a:extLst>
          </p:cNvPr>
          <p:cNvSpPr>
            <a:spLocks noGrp="1" noRot="1" noChangeAspect="1" noChangeArrowheads="1" noTextEdit="1"/>
          </p:cNvSpPr>
          <p:nvPr>
            <p:ph type="sldImg"/>
          </p:nvPr>
        </p:nvSpPr>
        <p:spPr>
          <a:ln/>
        </p:spPr>
      </p:sp>
      <p:sp>
        <p:nvSpPr>
          <p:cNvPr id="72707" name="Rectangle 3">
            <a:extLst>
              <a:ext uri="{FF2B5EF4-FFF2-40B4-BE49-F238E27FC236}">
                <a16:creationId xmlns="" xmlns:a16="http://schemas.microsoft.com/office/drawing/2014/main" id="{1EEF2DAE-8E1E-4037-A3DC-7AF27745CF2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8875" cy="3725863"/>
          </a:xfrm>
        </p:spPr>
      </p:sp>
      <p:sp>
        <p:nvSpPr>
          <p:cNvPr id="3" name="Notes Placeholder 2"/>
          <p:cNvSpPr>
            <a:spLocks noGrp="1"/>
          </p:cNvSpPr>
          <p:nvPr>
            <p:ph type="body" idx="1"/>
          </p:nvPr>
        </p:nvSpPr>
        <p:spPr/>
        <p:txBody>
          <a:bodyPr/>
          <a:lstStyle/>
          <a:p>
            <a:r>
              <a:rPr lang="en-US" dirty="0"/>
              <a:t>Traditional</a:t>
            </a:r>
            <a:r>
              <a:rPr lang="en-US" baseline="0" dirty="0"/>
              <a:t> forces: geography, geology, technology, climate, culture, population -  less traditional: market, commerce, politics and governance, industry, </a:t>
            </a:r>
          </a:p>
          <a:p>
            <a:endParaRPr lang="en-US" baseline="0" dirty="0"/>
          </a:p>
          <a:p>
            <a:r>
              <a:rPr lang="en-US" baseline="0" dirty="0"/>
              <a:t>Speculative vs collaborative</a:t>
            </a:r>
          </a:p>
          <a:p>
            <a:endParaRPr lang="en-US" dirty="0"/>
          </a:p>
        </p:txBody>
      </p:sp>
      <p:sp>
        <p:nvSpPr>
          <p:cNvPr id="4" name="Slide Number Placeholder 3"/>
          <p:cNvSpPr>
            <a:spLocks noGrp="1"/>
          </p:cNvSpPr>
          <p:nvPr>
            <p:ph type="sldNum" sz="quarter" idx="10"/>
          </p:nvPr>
        </p:nvSpPr>
        <p:spPr/>
        <p:txBody>
          <a:bodyPr/>
          <a:lstStyle/>
          <a:p>
            <a:fld id="{04C64C47-AA14-4347-B210-7123CD8555FE}" type="slidenum">
              <a:rPr lang="en-US" smtClean="0"/>
              <a:t>13</a:t>
            </a:fld>
            <a:endParaRPr lang="en-US"/>
          </a:p>
        </p:txBody>
      </p:sp>
    </p:spTree>
    <p:extLst>
      <p:ext uri="{BB962C8B-B14F-4D97-AF65-F5344CB8AC3E}">
        <p14:creationId xmlns:p14="http://schemas.microsoft.com/office/powerpoint/2010/main" val="3778511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2015 data</a:t>
            </a:r>
          </a:p>
        </p:txBody>
      </p:sp>
      <p:sp>
        <p:nvSpPr>
          <p:cNvPr id="4" name="Slide Number Placeholder 3"/>
          <p:cNvSpPr>
            <a:spLocks noGrp="1"/>
          </p:cNvSpPr>
          <p:nvPr>
            <p:ph type="sldNum" sz="quarter" idx="10"/>
          </p:nvPr>
        </p:nvSpPr>
        <p:spPr/>
        <p:txBody>
          <a:bodyPr/>
          <a:lstStyle/>
          <a:p>
            <a:fld id="{E963A4F0-C98D-4AAC-838D-26DCDF9E5809}" type="slidenum">
              <a:rPr lang="en-AU" smtClean="0"/>
              <a:t>16</a:t>
            </a:fld>
            <a:endParaRPr lang="en-AU"/>
          </a:p>
        </p:txBody>
      </p:sp>
    </p:spTree>
    <p:extLst>
      <p:ext uri="{BB962C8B-B14F-4D97-AF65-F5344CB8AC3E}">
        <p14:creationId xmlns:p14="http://schemas.microsoft.com/office/powerpoint/2010/main" val="122151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E963A4F0-C98D-4AAC-838D-26DCDF9E5809}" type="slidenum">
              <a:rPr lang="en-AU" smtClean="0"/>
              <a:t>17</a:t>
            </a:fld>
            <a:endParaRPr lang="en-AU"/>
          </a:p>
        </p:txBody>
      </p:sp>
    </p:spTree>
    <p:extLst>
      <p:ext uri="{BB962C8B-B14F-4D97-AF65-F5344CB8AC3E}">
        <p14:creationId xmlns:p14="http://schemas.microsoft.com/office/powerpoint/2010/main" val="392822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63A4F0-C98D-4AAC-838D-26DCDF9E5809}" type="slidenum">
              <a:rPr lang="en-AU" smtClean="0"/>
              <a:t>19</a:t>
            </a:fld>
            <a:endParaRPr lang="en-AU"/>
          </a:p>
        </p:txBody>
      </p:sp>
    </p:spTree>
    <p:extLst>
      <p:ext uri="{BB962C8B-B14F-4D97-AF65-F5344CB8AC3E}">
        <p14:creationId xmlns:p14="http://schemas.microsoft.com/office/powerpoint/2010/main" val="3519044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63A4F0-C98D-4AAC-838D-26DCDF9E5809}" type="slidenum">
              <a:rPr lang="en-AU" smtClean="0"/>
              <a:t>20</a:t>
            </a:fld>
            <a:endParaRPr lang="en-AU"/>
          </a:p>
        </p:txBody>
      </p:sp>
    </p:spTree>
    <p:extLst>
      <p:ext uri="{BB962C8B-B14F-4D97-AF65-F5344CB8AC3E}">
        <p14:creationId xmlns:p14="http://schemas.microsoft.com/office/powerpoint/2010/main" val="1985182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963A4F0-C98D-4AAC-838D-26DCDF9E5809}" type="slidenum">
              <a:rPr lang="en-AU" smtClean="0"/>
              <a:t>21</a:t>
            </a:fld>
            <a:endParaRPr lang="en-AU"/>
          </a:p>
        </p:txBody>
      </p:sp>
    </p:spTree>
    <p:extLst>
      <p:ext uri="{BB962C8B-B14F-4D97-AF65-F5344CB8AC3E}">
        <p14:creationId xmlns:p14="http://schemas.microsoft.com/office/powerpoint/2010/main" val="3362910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CE9F44-FCA5-4AB5-9B58-642DBCDEC86F}" type="datetimeFigureOut">
              <a:rPr lang="en-AU" smtClean="0"/>
              <a:t>9/12/20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579566-6512-4271-84B4-0499259909D1}" type="slidenum">
              <a:rPr lang="en-AU" smtClean="0"/>
              <a:t>‹#›</a:t>
            </a:fld>
            <a:endParaRPr lang="en-AU"/>
          </a:p>
        </p:txBody>
      </p:sp>
    </p:spTree>
    <p:extLst>
      <p:ext uri="{BB962C8B-B14F-4D97-AF65-F5344CB8AC3E}">
        <p14:creationId xmlns:p14="http://schemas.microsoft.com/office/powerpoint/2010/main" val="2082360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CE9F44-FCA5-4AB5-9B58-642DBCDEC86F}" type="datetimeFigureOut">
              <a:rPr lang="en-AU" smtClean="0"/>
              <a:t>9/12/20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579566-6512-4271-84B4-0499259909D1}" type="slidenum">
              <a:rPr lang="en-AU" smtClean="0"/>
              <a:t>‹#›</a:t>
            </a:fld>
            <a:endParaRPr lang="en-AU"/>
          </a:p>
        </p:txBody>
      </p:sp>
    </p:spTree>
    <p:extLst>
      <p:ext uri="{BB962C8B-B14F-4D97-AF65-F5344CB8AC3E}">
        <p14:creationId xmlns:p14="http://schemas.microsoft.com/office/powerpoint/2010/main" val="1156742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CE9F44-FCA5-4AB5-9B58-642DBCDEC86F}" type="datetimeFigureOut">
              <a:rPr lang="en-AU" smtClean="0"/>
              <a:t>9/12/20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579566-6512-4271-84B4-0499259909D1}" type="slidenum">
              <a:rPr lang="en-AU" smtClean="0"/>
              <a:t>‹#›</a:t>
            </a:fld>
            <a:endParaRPr lang="en-AU"/>
          </a:p>
        </p:txBody>
      </p:sp>
    </p:spTree>
    <p:extLst>
      <p:ext uri="{BB962C8B-B14F-4D97-AF65-F5344CB8AC3E}">
        <p14:creationId xmlns:p14="http://schemas.microsoft.com/office/powerpoint/2010/main" val="3736064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8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4110" y="1701800"/>
            <a:ext cx="3888581" cy="4495800"/>
          </a:xfrm>
        </p:spPr>
        <p:txBody>
          <a:bodyPr anchor="t">
            <a:noAutofit/>
          </a:bodyPr>
          <a:lstStyle>
            <a:lvl1pPr algn="l">
              <a:lnSpc>
                <a:spcPts val="4875"/>
              </a:lnSpc>
              <a:defRPr sz="4875" b="1" i="0">
                <a:solidFill>
                  <a:schemeClr val="tx2"/>
                </a:solidFill>
                <a:latin typeface="Gotham Narrow Bold" pitchFamily="50" charset="0"/>
                <a:ea typeface="Gotham Narrow Bold" pitchFamily="50" charset="0"/>
                <a:cs typeface="Gotham Narrow Bold" pitchFamily="50" charset="0"/>
              </a:defRPr>
            </a:lvl1pPr>
          </a:lstStyle>
          <a:p>
            <a:r>
              <a:rPr lang="en-AU" dirty="0"/>
              <a:t>EDIT MASTER </a:t>
            </a:r>
            <a:br>
              <a:rPr lang="en-AU" dirty="0"/>
            </a:br>
            <a:r>
              <a:rPr lang="en-AU" dirty="0"/>
              <a:t>TITLE STYLE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803" y="391883"/>
            <a:ext cx="1217897" cy="522517"/>
          </a:xfrm>
          <a:prstGeom prst="rect">
            <a:avLst/>
          </a:prstGeom>
        </p:spPr>
      </p:pic>
    </p:spTree>
    <p:extLst>
      <p:ext uri="{BB962C8B-B14F-4D97-AF65-F5344CB8AC3E}">
        <p14:creationId xmlns:p14="http://schemas.microsoft.com/office/powerpoint/2010/main" val="101558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495054" y="1871498"/>
            <a:ext cx="3824534" cy="4326102"/>
          </a:xfrm>
        </p:spPr>
        <p:txBody>
          <a:bodyPr/>
          <a:lstStyle>
            <a:lvl1pPr>
              <a:defRPr>
                <a:latin typeface="Chronicle Text G1"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US"/>
              <a:t>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94C0D1A5-277E-8E4E-A287-21A2C45B1049}" type="datetime1">
              <a:rPr lang="en-US" smtClean="0"/>
              <a:pPr/>
              <a:t>9/12/20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4824412" y="1871664"/>
            <a:ext cx="3824287" cy="4325937"/>
          </a:xfrm>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1142512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914400" y="6251575"/>
            <a:ext cx="1981200" cy="457200"/>
          </a:xfrm>
        </p:spPr>
        <p:txBody>
          <a:bodyPr/>
          <a:lstStyle>
            <a:lvl1pPr>
              <a:defRPr/>
            </a:lvl1pPr>
          </a:lstStyle>
          <a:p>
            <a:endParaRPr lang="en-AU" altLang="en-US"/>
          </a:p>
        </p:txBody>
      </p:sp>
      <p:sp>
        <p:nvSpPr>
          <p:cNvPr id="6" name="Footer Placeholder 5"/>
          <p:cNvSpPr>
            <a:spLocks noGrp="1"/>
          </p:cNvSpPr>
          <p:nvPr>
            <p:ph type="ftr" sz="quarter" idx="11"/>
          </p:nvPr>
        </p:nvSpPr>
        <p:spPr>
          <a:xfrm>
            <a:off x="3352800" y="6248400"/>
            <a:ext cx="2971800" cy="457200"/>
          </a:xfrm>
        </p:spPr>
        <p:txBody>
          <a:bodyPr/>
          <a:lstStyle>
            <a:lvl1pPr>
              <a:defRPr/>
            </a:lvl1pPr>
          </a:lstStyle>
          <a:p>
            <a:endParaRPr lang="en-AU" altLang="en-US"/>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B759C758-8073-43B1-BC62-604643B31C53}" type="slidenum">
              <a:rPr lang="en-AU" altLang="en-US"/>
              <a:pPr/>
              <a:t>‹#›</a:t>
            </a:fld>
            <a:endParaRPr lang="en-AU" altLang="en-US"/>
          </a:p>
        </p:txBody>
      </p:sp>
    </p:spTree>
    <p:extLst>
      <p:ext uri="{BB962C8B-B14F-4D97-AF65-F5344CB8AC3E}">
        <p14:creationId xmlns:p14="http://schemas.microsoft.com/office/powerpoint/2010/main" val="2803489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495054" y="1871498"/>
            <a:ext cx="8153647" cy="4326102"/>
          </a:xfrm>
        </p:spPr>
        <p:txBody>
          <a:bodyPr/>
          <a:lstStyle>
            <a:lvl1pPr marL="0">
              <a:lnSpc>
                <a:spcPts val="1200"/>
              </a:lnSpc>
              <a:spcAft>
                <a:spcPts val="1125"/>
              </a:spcAft>
              <a:defRPr sz="1350" b="1" i="0">
                <a:solidFill>
                  <a:schemeClr val="tx2"/>
                </a:solidFill>
                <a:latin typeface="Gotham Narrow Bold" pitchFamily="50" charset="0"/>
                <a:ea typeface="Gotham Narrow Bold" pitchFamily="50" charset="0"/>
                <a:cs typeface="Gotham Narrow Bold" pitchFamily="50" charset="0"/>
              </a:defRPr>
            </a:lvl1pPr>
            <a:lvl2pPr marL="133350" indent="-133350">
              <a:lnSpc>
                <a:spcPts val="1500"/>
              </a:lnSpc>
              <a:spcAft>
                <a:spcPts val="1125"/>
              </a:spcAft>
              <a:buFont typeface="Arial" charset="0"/>
              <a:buChar char="•"/>
              <a:tabLst/>
              <a:defRPr sz="1350" b="0" i="0">
                <a:solidFill>
                  <a:schemeClr val="tx1"/>
                </a:solidFill>
                <a:latin typeface="Gotham Narrow Light" charset="0"/>
                <a:ea typeface="Gotham Narrow Light" charset="0"/>
                <a:cs typeface="Gotham Narrow Light" charset="0"/>
              </a:defRPr>
            </a:lvl2pPr>
            <a:lvl3pPr marL="0">
              <a:lnSpc>
                <a:spcPts val="1050"/>
              </a:lnSpc>
              <a:spcAft>
                <a:spcPts val="225"/>
              </a:spcAft>
              <a:defRPr sz="9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US"/>
              <a:t>Edit Master text styles</a:t>
            </a:r>
          </a:p>
          <a:p>
            <a:pPr lvl="1"/>
            <a:r>
              <a:rPr lang="en-US"/>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3A0E362F-15F3-414F-AD19-772E0A70F7DD}" type="datetime1">
              <a:rPr lang="en-US" smtClean="0"/>
              <a:pPr/>
              <a:t>9/12/20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1297581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pitchFamily="50" charset="0"/>
              </a:defRPr>
            </a:lvl1pPr>
          </a:lstStyle>
          <a:p>
            <a:r>
              <a:rPr lang="en-AU"/>
              <a:t>Click to edit Master title style</a:t>
            </a:r>
            <a:endParaRPr lang="en-US" dirty="0"/>
          </a:p>
        </p:txBody>
      </p:sp>
      <p:sp>
        <p:nvSpPr>
          <p:cNvPr id="3" name="Content Placeholder 2"/>
          <p:cNvSpPr>
            <a:spLocks noGrp="1"/>
          </p:cNvSpPr>
          <p:nvPr>
            <p:ph idx="1"/>
          </p:nvPr>
        </p:nvSpPr>
        <p:spPr>
          <a:xfrm>
            <a:off x="495054" y="1871498"/>
            <a:ext cx="3824534" cy="4338802"/>
          </a:xfrm>
        </p:spPr>
        <p:txBody>
          <a:bodyPr/>
          <a:lstStyle>
            <a:lvl1pPr>
              <a:defRPr>
                <a:latin typeface="Chronicle Text G1"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a:t>Click to edit Master text styles</a:t>
            </a:r>
          </a:p>
          <a:p>
            <a:pPr lvl="1"/>
            <a:r>
              <a:rPr lang="en-AU"/>
              <a:t>Second level</a:t>
            </a:r>
          </a:p>
          <a:p>
            <a:pPr lvl="2"/>
            <a:r>
              <a:rPr lang="en-AU"/>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7ECA7C0A-6EA2-2945-92B3-332C9C649462}" type="datetime1">
              <a:rPr lang="en-US" smtClean="0"/>
              <a:pPr/>
              <a:t>9/12/20</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defRPr b="1" i="0">
                <a:latin typeface="Gotham Narrow" charset="0"/>
                <a:ea typeface="Gotham Narrow" charset="0"/>
                <a:cs typeface="Gotham Narrow"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r>
              <a:rPr lang="en-AU" dirty="0">
                <a:latin typeface="Gotham Narrow Bold" pitchFamily="50" charset="0"/>
              </a:rPr>
              <a:t>R</a:t>
            </a:r>
          </a:p>
        </p:txBody>
      </p:sp>
      <p:sp>
        <p:nvSpPr>
          <p:cNvPr id="8" name="Content Placeholder 2"/>
          <p:cNvSpPr>
            <a:spLocks noGrp="1"/>
          </p:cNvSpPr>
          <p:nvPr>
            <p:ph idx="13"/>
          </p:nvPr>
        </p:nvSpPr>
        <p:spPr>
          <a:xfrm>
            <a:off x="4824412" y="1871498"/>
            <a:ext cx="3824287" cy="4338802"/>
          </a:xfrm>
        </p:spPr>
        <p:txBody>
          <a:bodyPr/>
          <a:lstStyle>
            <a:lvl1pPr>
              <a:defRPr>
                <a:latin typeface="Chronicle Text G1"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a:t>Click to edit Master text styles</a:t>
            </a:r>
          </a:p>
          <a:p>
            <a:pPr lvl="1"/>
            <a:r>
              <a:rPr lang="en-AU"/>
              <a:t>Second level</a:t>
            </a:r>
          </a:p>
          <a:p>
            <a:pPr lvl="2"/>
            <a:r>
              <a:rPr lang="en-AU"/>
              <a:t>Third level</a:t>
            </a:r>
          </a:p>
        </p:txBody>
      </p:sp>
    </p:spTree>
    <p:extLst>
      <p:ext uri="{BB962C8B-B14F-4D97-AF65-F5344CB8AC3E}">
        <p14:creationId xmlns:p14="http://schemas.microsoft.com/office/powerpoint/2010/main" val="336930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CE9F44-FCA5-4AB5-9B58-642DBCDEC86F}" type="datetimeFigureOut">
              <a:rPr lang="en-AU" smtClean="0"/>
              <a:t>9/12/20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579566-6512-4271-84B4-0499259909D1}" type="slidenum">
              <a:rPr lang="en-AU" smtClean="0"/>
              <a:t>‹#›</a:t>
            </a:fld>
            <a:endParaRPr lang="en-AU"/>
          </a:p>
        </p:txBody>
      </p:sp>
    </p:spTree>
    <p:extLst>
      <p:ext uri="{BB962C8B-B14F-4D97-AF65-F5344CB8AC3E}">
        <p14:creationId xmlns:p14="http://schemas.microsoft.com/office/powerpoint/2010/main" val="187751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CE9F44-FCA5-4AB5-9B58-642DBCDEC86F}" type="datetimeFigureOut">
              <a:rPr lang="en-AU" smtClean="0"/>
              <a:t>9/12/20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579566-6512-4271-84B4-0499259909D1}" type="slidenum">
              <a:rPr lang="en-AU" smtClean="0"/>
              <a:t>‹#›</a:t>
            </a:fld>
            <a:endParaRPr lang="en-AU"/>
          </a:p>
        </p:txBody>
      </p:sp>
    </p:spTree>
    <p:extLst>
      <p:ext uri="{BB962C8B-B14F-4D97-AF65-F5344CB8AC3E}">
        <p14:creationId xmlns:p14="http://schemas.microsoft.com/office/powerpoint/2010/main" val="1958027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CE9F44-FCA5-4AB5-9B58-642DBCDEC86F}" type="datetimeFigureOut">
              <a:rPr lang="en-AU" smtClean="0"/>
              <a:t>9/12/20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8579566-6512-4271-84B4-0499259909D1}" type="slidenum">
              <a:rPr lang="en-AU" smtClean="0"/>
              <a:t>‹#›</a:t>
            </a:fld>
            <a:endParaRPr lang="en-AU"/>
          </a:p>
        </p:txBody>
      </p:sp>
    </p:spTree>
    <p:extLst>
      <p:ext uri="{BB962C8B-B14F-4D97-AF65-F5344CB8AC3E}">
        <p14:creationId xmlns:p14="http://schemas.microsoft.com/office/powerpoint/2010/main" val="1381470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CE9F44-FCA5-4AB5-9B58-642DBCDEC86F}" type="datetimeFigureOut">
              <a:rPr lang="en-AU" smtClean="0"/>
              <a:t>9/12/20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8579566-6512-4271-84B4-0499259909D1}" type="slidenum">
              <a:rPr lang="en-AU" smtClean="0"/>
              <a:t>‹#›</a:t>
            </a:fld>
            <a:endParaRPr lang="en-AU"/>
          </a:p>
        </p:txBody>
      </p:sp>
    </p:spTree>
    <p:extLst>
      <p:ext uri="{BB962C8B-B14F-4D97-AF65-F5344CB8AC3E}">
        <p14:creationId xmlns:p14="http://schemas.microsoft.com/office/powerpoint/2010/main" val="269760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CE9F44-FCA5-4AB5-9B58-642DBCDEC86F}" type="datetimeFigureOut">
              <a:rPr lang="en-AU" smtClean="0"/>
              <a:t>9/12/20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8579566-6512-4271-84B4-0499259909D1}" type="slidenum">
              <a:rPr lang="en-AU" smtClean="0"/>
              <a:t>‹#›</a:t>
            </a:fld>
            <a:endParaRPr lang="en-AU"/>
          </a:p>
        </p:txBody>
      </p:sp>
    </p:spTree>
    <p:extLst>
      <p:ext uri="{BB962C8B-B14F-4D97-AF65-F5344CB8AC3E}">
        <p14:creationId xmlns:p14="http://schemas.microsoft.com/office/powerpoint/2010/main" val="68399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E9F44-FCA5-4AB5-9B58-642DBCDEC86F}" type="datetimeFigureOut">
              <a:rPr lang="en-AU" smtClean="0"/>
              <a:t>9/12/20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8579566-6512-4271-84B4-0499259909D1}" type="slidenum">
              <a:rPr lang="en-AU" smtClean="0"/>
              <a:t>‹#›</a:t>
            </a:fld>
            <a:endParaRPr lang="en-AU"/>
          </a:p>
        </p:txBody>
      </p:sp>
    </p:spTree>
    <p:extLst>
      <p:ext uri="{BB962C8B-B14F-4D97-AF65-F5344CB8AC3E}">
        <p14:creationId xmlns:p14="http://schemas.microsoft.com/office/powerpoint/2010/main" val="2181726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CE9F44-FCA5-4AB5-9B58-642DBCDEC86F}" type="datetimeFigureOut">
              <a:rPr lang="en-AU" smtClean="0"/>
              <a:t>9/12/20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8579566-6512-4271-84B4-0499259909D1}" type="slidenum">
              <a:rPr lang="en-AU" smtClean="0"/>
              <a:t>‹#›</a:t>
            </a:fld>
            <a:endParaRPr lang="en-AU"/>
          </a:p>
        </p:txBody>
      </p:sp>
    </p:spTree>
    <p:extLst>
      <p:ext uri="{BB962C8B-B14F-4D97-AF65-F5344CB8AC3E}">
        <p14:creationId xmlns:p14="http://schemas.microsoft.com/office/powerpoint/2010/main" val="101277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CE9F44-FCA5-4AB5-9B58-642DBCDEC86F}" type="datetimeFigureOut">
              <a:rPr lang="en-AU" smtClean="0"/>
              <a:t>9/12/20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8579566-6512-4271-84B4-0499259909D1}" type="slidenum">
              <a:rPr lang="en-AU" smtClean="0"/>
              <a:t>‹#›</a:t>
            </a:fld>
            <a:endParaRPr lang="en-AU"/>
          </a:p>
        </p:txBody>
      </p:sp>
    </p:spTree>
    <p:extLst>
      <p:ext uri="{BB962C8B-B14F-4D97-AF65-F5344CB8AC3E}">
        <p14:creationId xmlns:p14="http://schemas.microsoft.com/office/powerpoint/2010/main" val="38575903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CE9F44-FCA5-4AB5-9B58-642DBCDEC86F}" type="datetimeFigureOut">
              <a:rPr lang="en-AU" smtClean="0"/>
              <a:t>9/12/20</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79566-6512-4271-84B4-0499259909D1}" type="slidenum">
              <a:rPr lang="en-AU" smtClean="0"/>
              <a:t>‹#›</a:t>
            </a:fld>
            <a:endParaRPr lang="en-AU"/>
          </a:p>
        </p:txBody>
      </p:sp>
    </p:spTree>
    <p:extLst>
      <p:ext uri="{BB962C8B-B14F-4D97-AF65-F5344CB8AC3E}">
        <p14:creationId xmlns:p14="http://schemas.microsoft.com/office/powerpoint/2010/main" val="686141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hyperlink" Target="https://theconversation.com/tackling-housing-unaffordability-a-10-point-national-plan-43628" TargetMode="External"/><Relationship Id="rId4" Type="http://schemas.openxmlformats.org/officeDocument/2006/relationships/hyperlink" Target="https://theconversation.com/coronavirus-lays-bare-5-big-housing-system-flaws-to-be-fixed-137162" TargetMode="External"/><Relationship Id="rId5" Type="http://schemas.openxmlformats.org/officeDocument/2006/relationships/image" Target="../media/image14.jp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dsni.org/history.s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gif"/><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4111" y="1701800"/>
            <a:ext cx="3468290" cy="1854200"/>
          </a:xfrm>
        </p:spPr>
        <p:style>
          <a:lnRef idx="1">
            <a:schemeClr val="accent6"/>
          </a:lnRef>
          <a:fillRef idx="2">
            <a:schemeClr val="accent6"/>
          </a:fillRef>
          <a:effectRef idx="1">
            <a:schemeClr val="accent6"/>
          </a:effectRef>
          <a:fontRef idx="minor">
            <a:schemeClr val="dk1"/>
          </a:fontRef>
        </p:style>
        <p:txBody>
          <a:bodyPr/>
          <a:lstStyle/>
          <a:p>
            <a:r>
              <a:rPr lang="en-AU" sz="4400" dirty="0">
                <a:solidFill>
                  <a:schemeClr val="bg1"/>
                </a:solidFill>
                <a:latin typeface="Calibri" panose="020F0502020204030204" pitchFamily="34" charset="0"/>
              </a:rPr>
              <a:t>Problems and solutions in housing</a:t>
            </a:r>
            <a:endParaRPr lang="en-AU" sz="4400" dirty="0">
              <a:solidFill>
                <a:schemeClr val="bg1"/>
              </a:solidFill>
            </a:endParaRPr>
          </a:p>
        </p:txBody>
      </p:sp>
    </p:spTree>
    <p:extLst>
      <p:ext uri="{BB962C8B-B14F-4D97-AF65-F5344CB8AC3E}">
        <p14:creationId xmlns:p14="http://schemas.microsoft.com/office/powerpoint/2010/main" val="129087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a:extLst>
              <a:ext uri="{FF2B5EF4-FFF2-40B4-BE49-F238E27FC236}">
                <a16:creationId xmlns="" xmlns:a16="http://schemas.microsoft.com/office/drawing/2014/main" id="{F9C8A2DD-CE0E-41F0-95C4-1025CF468F7A}"/>
              </a:ext>
            </a:extLst>
          </p:cNvPr>
          <p:cNvSpPr>
            <a:spLocks noGrp="1" noChangeArrowheads="1"/>
          </p:cNvSpPr>
          <p:nvPr>
            <p:ph type="title"/>
          </p:nvPr>
        </p:nvSpPr>
        <p:spPr>
          <a:xfrm>
            <a:off x="457200" y="260350"/>
            <a:ext cx="8229600" cy="1143000"/>
          </a:xfrm>
        </p:spPr>
        <p:txBody>
          <a:bodyPr/>
          <a:lstStyle/>
          <a:p>
            <a:pPr algn="l" eaLnBrk="1" hangingPunct="1">
              <a:defRPr/>
            </a:pPr>
            <a:r>
              <a:rPr lang="en-AU" sz="3600" dirty="0">
                <a:solidFill>
                  <a:srgbClr val="C00000"/>
                </a:solidFill>
              </a:rPr>
              <a:t>405m</a:t>
            </a:r>
            <a:r>
              <a:rPr lang="en-AU" sz="3600" baseline="30000" dirty="0">
                <a:solidFill>
                  <a:srgbClr val="C00000"/>
                </a:solidFill>
              </a:rPr>
              <a:t>2</a:t>
            </a:r>
            <a:r>
              <a:rPr lang="en-AU" sz="3600" dirty="0">
                <a:solidFill>
                  <a:srgbClr val="C00000"/>
                </a:solidFill>
              </a:rPr>
              <a:t> of suburban dreaming</a:t>
            </a:r>
          </a:p>
        </p:txBody>
      </p:sp>
      <p:pic>
        <p:nvPicPr>
          <p:cNvPr id="13316" name="Picture 9" descr="avjennings plan gif">
            <a:extLst>
              <a:ext uri="{FF2B5EF4-FFF2-40B4-BE49-F238E27FC236}">
                <a16:creationId xmlns="" xmlns:a16="http://schemas.microsoft.com/office/drawing/2014/main" id="{792C6F03-CF6D-49B6-981A-F844B18D9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5870"/>
            <a:ext cx="5756275" cy="4087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3693FE53-4338-485C-87AD-C5C541345838}"/>
              </a:ext>
            </a:extLst>
          </p:cNvPr>
          <p:cNvSpPr txBox="1">
            <a:spLocks noChangeArrowheads="1"/>
          </p:cNvSpPr>
          <p:nvPr/>
        </p:nvSpPr>
        <p:spPr>
          <a:xfrm>
            <a:off x="457200" y="5510212"/>
            <a:ext cx="8229600" cy="10874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685800">
              <a:lnSpc>
                <a:spcPct val="100000"/>
              </a:lnSpc>
              <a:spcBef>
                <a:spcPts val="0"/>
              </a:spcBef>
              <a:spcAft>
                <a:spcPts val="1200"/>
              </a:spcAft>
            </a:pPr>
            <a:r>
              <a:rPr lang="en-AU" altLang="en-US" sz="2400" dirty="0"/>
              <a:t>Internalisation of formerly public life; requirement for domestic (unpaid) labour; setting the conditions for social competitiveness </a:t>
            </a:r>
          </a:p>
        </p:txBody>
      </p:sp>
      <p:pic>
        <p:nvPicPr>
          <p:cNvPr id="3" name="Picture 2">
            <a:extLst>
              <a:ext uri="{FF2B5EF4-FFF2-40B4-BE49-F238E27FC236}">
                <a16:creationId xmlns="" xmlns:a16="http://schemas.microsoft.com/office/drawing/2014/main" id="{48FDDFE8-67BC-4F84-BF48-30E9761F8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190" y="1772006"/>
            <a:ext cx="3142034" cy="194195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a:extLst>
              <a:ext uri="{FF2B5EF4-FFF2-40B4-BE49-F238E27FC236}">
                <a16:creationId xmlns="" xmlns:a16="http://schemas.microsoft.com/office/drawing/2014/main" id="{A1A95AA1-0220-4315-B6B8-A277CE3DC67D}"/>
              </a:ext>
            </a:extLst>
          </p:cNvPr>
          <p:cNvSpPr>
            <a:spLocks noGrp="1" noChangeArrowheads="1"/>
          </p:cNvSpPr>
          <p:nvPr>
            <p:ph type="title"/>
          </p:nvPr>
        </p:nvSpPr>
        <p:spPr>
          <a:xfrm>
            <a:off x="457200" y="260350"/>
            <a:ext cx="8229600" cy="1143000"/>
          </a:xfrm>
        </p:spPr>
        <p:txBody>
          <a:bodyPr/>
          <a:lstStyle/>
          <a:p>
            <a:pPr algn="l" eaLnBrk="1" hangingPunct="1">
              <a:defRPr/>
            </a:pPr>
            <a:r>
              <a:rPr lang="en-AU" sz="3600"/>
              <a:t>And how do we get there?</a:t>
            </a:r>
          </a:p>
        </p:txBody>
      </p:sp>
      <p:sp>
        <p:nvSpPr>
          <p:cNvPr id="33799" name="Rectangle 7">
            <a:extLst>
              <a:ext uri="{FF2B5EF4-FFF2-40B4-BE49-F238E27FC236}">
                <a16:creationId xmlns="" xmlns:a16="http://schemas.microsoft.com/office/drawing/2014/main" id="{D0F80DF5-C704-44E0-89B9-88DD292CB26F}"/>
              </a:ext>
            </a:extLst>
          </p:cNvPr>
          <p:cNvSpPr>
            <a:spLocks noChangeArrowheads="1"/>
          </p:cNvSpPr>
          <p:nvPr/>
        </p:nvSpPr>
        <p:spPr bwMode="auto">
          <a:xfrm>
            <a:off x="6003531" y="5823052"/>
            <a:ext cx="22403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AU" sz="1200" dirty="0">
                <a:ea typeface="ＭＳ Ｐゴシック" charset="0"/>
              </a:rPr>
              <a:t>http://www.westlinkm7.com.au/</a:t>
            </a:r>
          </a:p>
        </p:txBody>
      </p:sp>
      <p:pic>
        <p:nvPicPr>
          <p:cNvPr id="14341" name="Picture 8" descr="M7 gif">
            <a:extLst>
              <a:ext uri="{FF2B5EF4-FFF2-40B4-BE49-F238E27FC236}">
                <a16:creationId xmlns="" xmlns:a16="http://schemas.microsoft.com/office/drawing/2014/main" id="{B1025283-605E-4D22-9335-581ABF2D1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98" y="1176946"/>
            <a:ext cx="8636003" cy="428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a:extLst>
              <a:ext uri="{FF2B5EF4-FFF2-40B4-BE49-F238E27FC236}">
                <a16:creationId xmlns="" xmlns:a16="http://schemas.microsoft.com/office/drawing/2014/main" id="{3024897F-0133-4F4D-8DB9-0C1CB092A59A}"/>
              </a:ext>
            </a:extLst>
          </p:cNvPr>
          <p:cNvSpPr>
            <a:spLocks noGrp="1" noChangeArrowheads="1"/>
          </p:cNvSpPr>
          <p:nvPr>
            <p:ph type="title"/>
          </p:nvPr>
        </p:nvSpPr>
        <p:spPr>
          <a:xfrm>
            <a:off x="457200" y="260350"/>
            <a:ext cx="8229600" cy="1143000"/>
          </a:xfrm>
        </p:spPr>
        <p:txBody>
          <a:bodyPr/>
          <a:lstStyle/>
          <a:p>
            <a:r>
              <a:rPr lang="en-AU" sz="3200" dirty="0">
                <a:solidFill>
                  <a:srgbClr val="C00000"/>
                </a:solidFill>
                <a:latin typeface="Georgia" panose="02040502050405020303" pitchFamily="18" charset="0"/>
              </a:rPr>
              <a:t>1. Problem #1</a:t>
            </a:r>
            <a:endParaRPr lang="en-AU" altLang="en-US" sz="3200" dirty="0">
              <a:latin typeface="Garamond" panose="02020404030301010803" pitchFamily="18" charset="0"/>
            </a:endParaRPr>
          </a:p>
        </p:txBody>
      </p:sp>
      <p:sp>
        <p:nvSpPr>
          <p:cNvPr id="17413" name="Rectangle 5">
            <a:extLst>
              <a:ext uri="{FF2B5EF4-FFF2-40B4-BE49-F238E27FC236}">
                <a16:creationId xmlns="" xmlns:a16="http://schemas.microsoft.com/office/drawing/2014/main" id="{F664BA42-B448-49F2-8663-B2FC4005AF9A}"/>
              </a:ext>
            </a:extLst>
          </p:cNvPr>
          <p:cNvSpPr>
            <a:spLocks noGrp="1" noChangeArrowheads="1"/>
          </p:cNvSpPr>
          <p:nvPr>
            <p:ph type="body" idx="1"/>
          </p:nvPr>
        </p:nvSpPr>
        <p:spPr>
          <a:xfrm>
            <a:off x="457200" y="1600200"/>
            <a:ext cx="8229600" cy="4276725"/>
          </a:xfrm>
        </p:spPr>
        <p:txBody>
          <a:bodyPr/>
          <a:lstStyle/>
          <a:p>
            <a:pPr marL="342900" indent="-342900" defTabSz="685800">
              <a:lnSpc>
                <a:spcPct val="100000"/>
              </a:lnSpc>
              <a:spcBef>
                <a:spcPts val="0"/>
              </a:spcBef>
              <a:spcAft>
                <a:spcPts val="1200"/>
              </a:spcAft>
            </a:pPr>
            <a:r>
              <a:rPr lang="en-AU" altLang="en-US" sz="2400" dirty="0"/>
              <a:t>terrain of consumption: food, water, housing, transport, “all other goods and services”</a:t>
            </a:r>
          </a:p>
          <a:p>
            <a:pPr marL="342900" indent="-342900" defTabSz="685800">
              <a:lnSpc>
                <a:spcPct val="100000"/>
              </a:lnSpc>
              <a:spcBef>
                <a:spcPts val="0"/>
              </a:spcBef>
              <a:spcAft>
                <a:spcPts val="1200"/>
              </a:spcAft>
            </a:pPr>
            <a:r>
              <a:rPr lang="en-AU" altLang="en-US" sz="2400" dirty="0"/>
              <a:t>role of inbuilt and perceived obsolescence</a:t>
            </a:r>
          </a:p>
          <a:p>
            <a:pPr marL="720000" lvl="3" indent="-342900" defTabSz="685800">
              <a:lnSpc>
                <a:spcPct val="100000"/>
              </a:lnSpc>
              <a:spcBef>
                <a:spcPts val="0"/>
              </a:spcBef>
              <a:spcAft>
                <a:spcPts val="600"/>
              </a:spcAft>
              <a:buFont typeface="Wingdings" panose="05000000000000000000" pitchFamily="2" charset="2"/>
              <a:buChar char="Ø"/>
            </a:pPr>
            <a:r>
              <a:rPr lang="en-AU" altLang="en-US" dirty="0">
                <a:latin typeface="Calibri" panose="020F0502020204030204" pitchFamily="34" charset="0"/>
              </a:rPr>
              <a:t>playing on fact that we are social creatures</a:t>
            </a:r>
          </a:p>
          <a:p>
            <a:pPr marL="720000" lvl="3" indent="-342900" defTabSz="685800">
              <a:lnSpc>
                <a:spcPct val="100000"/>
              </a:lnSpc>
              <a:spcBef>
                <a:spcPts val="0"/>
              </a:spcBef>
              <a:spcAft>
                <a:spcPts val="600"/>
              </a:spcAft>
              <a:buFont typeface="Wingdings" panose="05000000000000000000" pitchFamily="2" charset="2"/>
              <a:buChar char="Ø"/>
            </a:pPr>
            <a:r>
              <a:rPr lang="en-AU" altLang="en-US" dirty="0">
                <a:latin typeface="Calibri" panose="020F0502020204030204" pitchFamily="34" charset="0"/>
              </a:rPr>
              <a:t>impacts of perception of low </a:t>
            </a:r>
            <a:r>
              <a:rPr lang="en-AU" altLang="en-US" i="1" dirty="0">
                <a:latin typeface="Calibri" panose="020F0502020204030204" pitchFamily="34" charset="0"/>
              </a:rPr>
              <a:t>relative</a:t>
            </a:r>
            <a:r>
              <a:rPr lang="en-AU" altLang="en-US" dirty="0">
                <a:latin typeface="Calibri" panose="020F0502020204030204" pitchFamily="34" charset="0"/>
              </a:rPr>
              <a:t> social ranking on mental and physical wellbeing, once environmental and other variables accounted for (Wilkinson 2000)</a:t>
            </a:r>
          </a:p>
          <a:p>
            <a:pPr marL="342900" indent="-342900" defTabSz="685800">
              <a:lnSpc>
                <a:spcPct val="100000"/>
              </a:lnSpc>
              <a:spcBef>
                <a:spcPts val="0"/>
              </a:spcBef>
              <a:spcAft>
                <a:spcPts val="1200"/>
              </a:spcAft>
            </a:pPr>
            <a:r>
              <a:rPr lang="en-AU" altLang="en-US" sz="2400" dirty="0"/>
              <a:t>so, sub/urban form predicated on economic basis that is physically unsustainable and makes us sick</a:t>
            </a:r>
          </a:p>
        </p:txBody>
      </p:sp>
      <p:pic>
        <p:nvPicPr>
          <p:cNvPr id="6" name="Picture 5">
            <a:extLst>
              <a:ext uri="{FF2B5EF4-FFF2-40B4-BE49-F238E27FC236}">
                <a16:creationId xmlns="" xmlns:a16="http://schemas.microsoft.com/office/drawing/2014/main" id="{F50FE336-086F-465D-A9DC-209142CEB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229" y="4981482"/>
            <a:ext cx="3238312" cy="179088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6350"/>
            <a:ext cx="9209315" cy="10177739"/>
          </a:xfrm>
          <a:prstGeom prst="rect">
            <a:avLst/>
          </a:prstGeom>
        </p:spPr>
      </p:pic>
      <p:sp>
        <p:nvSpPr>
          <p:cNvPr id="4" name="TextBox 3"/>
          <p:cNvSpPr txBox="1"/>
          <p:nvPr/>
        </p:nvSpPr>
        <p:spPr>
          <a:xfrm>
            <a:off x="5669053" y="2466040"/>
            <a:ext cx="621884" cy="621884"/>
          </a:xfrm>
          <a:prstGeom prst="rect">
            <a:avLst/>
          </a:prstGeom>
          <a:noFill/>
        </p:spPr>
        <p:txBody>
          <a:bodyPr wrap="none" lIns="0" tIns="0" rIns="0" bIns="0" rtlCol="0" anchor="ctr" anchorCtr="0">
            <a:noAutofit/>
          </a:bodyPr>
          <a:lstStyle/>
          <a:p>
            <a:endParaRPr lang="en-US" sz="544" dirty="0"/>
          </a:p>
        </p:txBody>
      </p:sp>
      <p:graphicFrame>
        <p:nvGraphicFramePr>
          <p:cNvPr id="10" name="Diagram 9"/>
          <p:cNvGraphicFramePr/>
          <p:nvPr/>
        </p:nvGraphicFramePr>
        <p:xfrm>
          <a:off x="1434836" y="1351620"/>
          <a:ext cx="6201073" cy="38055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Left Brace 10"/>
          <p:cNvSpPr/>
          <p:nvPr/>
        </p:nvSpPr>
        <p:spPr>
          <a:xfrm>
            <a:off x="2598644" y="2260935"/>
            <a:ext cx="416222" cy="2423879"/>
          </a:xfrm>
          <a:prstGeom prst="leftBrace">
            <a:avLst/>
          </a:prstGeom>
          <a:ln w="114300">
            <a:solidFill>
              <a:schemeClr val="tx1">
                <a:lumMod val="50000"/>
                <a:alpha val="7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18"/>
          </a:p>
        </p:txBody>
      </p:sp>
      <p:sp>
        <p:nvSpPr>
          <p:cNvPr id="13" name="Rounded Rectangle 12"/>
          <p:cNvSpPr/>
          <p:nvPr/>
        </p:nvSpPr>
        <p:spPr>
          <a:xfrm>
            <a:off x="1154961" y="3116497"/>
            <a:ext cx="1305026" cy="779228"/>
          </a:xfrm>
          <a:prstGeom prst="roundRect">
            <a:avLst/>
          </a:prstGeom>
          <a:solidFill>
            <a:schemeClr val="accent1">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a:ea typeface="Arial Rounded MT Bold" charset="0"/>
                <a:cs typeface="Arial Rounded MT Bold" charset="0"/>
              </a:rPr>
              <a:t>Deliberative</a:t>
            </a:r>
          </a:p>
          <a:p>
            <a:pPr algn="ctr"/>
            <a:r>
              <a:rPr lang="en-US" sz="1200" dirty="0">
                <a:ea typeface="Arial Rounded MT Bold" charset="0"/>
                <a:cs typeface="Arial Rounded MT Bold" charset="0"/>
              </a:rPr>
              <a:t>Citizen-led</a:t>
            </a:r>
          </a:p>
        </p:txBody>
      </p:sp>
      <p:sp>
        <p:nvSpPr>
          <p:cNvPr id="14" name="Rounded Rectangle 13"/>
          <p:cNvSpPr/>
          <p:nvPr/>
        </p:nvSpPr>
        <p:spPr>
          <a:xfrm>
            <a:off x="6906825" y="3087922"/>
            <a:ext cx="1308304" cy="779228"/>
          </a:xfrm>
          <a:prstGeom prst="roundRect">
            <a:avLst/>
          </a:prstGeom>
          <a:solidFill>
            <a:schemeClr val="accent1">
              <a:lumMod val="50000"/>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u="sng" dirty="0">
                <a:ea typeface="Arial Rounded MT Bold" charset="0"/>
                <a:cs typeface="Arial Rounded MT Bold" charset="0"/>
              </a:rPr>
              <a:t>Speculative</a:t>
            </a:r>
          </a:p>
          <a:p>
            <a:pPr algn="ctr"/>
            <a:r>
              <a:rPr lang="en-US" sz="1200" dirty="0">
                <a:ea typeface="Arial Rounded MT Bold" charset="0"/>
                <a:cs typeface="Arial Rounded MT Bold" charset="0"/>
              </a:rPr>
              <a:t>Developer-Led</a:t>
            </a:r>
          </a:p>
        </p:txBody>
      </p:sp>
      <p:sp>
        <p:nvSpPr>
          <p:cNvPr id="16" name="Left Brace 15"/>
          <p:cNvSpPr/>
          <p:nvPr/>
        </p:nvSpPr>
        <p:spPr>
          <a:xfrm rot="10800000">
            <a:off x="6196943" y="2260935"/>
            <a:ext cx="416222" cy="2423879"/>
          </a:xfrm>
          <a:prstGeom prst="leftBrace">
            <a:avLst>
              <a:gd name="adj1" fmla="val 8333"/>
              <a:gd name="adj2" fmla="val 49267"/>
            </a:avLst>
          </a:prstGeom>
          <a:ln w="114300">
            <a:solidFill>
              <a:schemeClr val="tx1">
                <a:lumMod val="50000"/>
                <a:alpha val="7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18">
              <a:solidFill>
                <a:schemeClr val="accent1">
                  <a:lumMod val="50000"/>
                </a:schemeClr>
              </a:solidFill>
            </a:endParaRPr>
          </a:p>
        </p:txBody>
      </p:sp>
      <p:sp>
        <p:nvSpPr>
          <p:cNvPr id="2" name="TextBox 1">
            <a:extLst>
              <a:ext uri="{FF2B5EF4-FFF2-40B4-BE49-F238E27FC236}">
                <a16:creationId xmlns="" xmlns:a16="http://schemas.microsoft.com/office/drawing/2014/main" id="{8EA6AB48-D3A0-42EA-9281-0B1972C043D2}"/>
              </a:ext>
            </a:extLst>
          </p:cNvPr>
          <p:cNvSpPr txBox="1"/>
          <p:nvPr/>
        </p:nvSpPr>
        <p:spPr>
          <a:xfrm>
            <a:off x="275293" y="238349"/>
            <a:ext cx="3265715" cy="584775"/>
          </a:xfrm>
          <a:prstGeom prst="rect">
            <a:avLst/>
          </a:prstGeom>
          <a:noFill/>
        </p:spPr>
        <p:txBody>
          <a:bodyPr wrap="square" rtlCol="0">
            <a:spAutoFit/>
          </a:bodyPr>
          <a:lstStyle/>
          <a:p>
            <a:r>
              <a:rPr lang="en-AU" sz="3200" dirty="0">
                <a:solidFill>
                  <a:srgbClr val="C00000"/>
                </a:solidFill>
                <a:latin typeface="Georgia" panose="02040502050405020303" pitchFamily="18" charset="0"/>
              </a:rPr>
              <a:t>2. Problem #2</a:t>
            </a:r>
          </a:p>
        </p:txBody>
      </p:sp>
    </p:spTree>
    <p:extLst>
      <p:ext uri="{BB962C8B-B14F-4D97-AF65-F5344CB8AC3E}">
        <p14:creationId xmlns:p14="http://schemas.microsoft.com/office/powerpoint/2010/main" val="2058466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10" grpId="0">
        <p:bldAsOne/>
      </p:bldGraphic>
      <p:bldP spid="11" grpId="0" animBg="1"/>
      <p:bldP spid="13"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a:extLst>
              <a:ext uri="{FF2B5EF4-FFF2-40B4-BE49-F238E27FC236}">
                <a16:creationId xmlns="" xmlns:a16="http://schemas.microsoft.com/office/drawing/2014/main" id="{F4438FD5-F401-4633-BDF6-00FC42C60163}"/>
              </a:ext>
            </a:extLst>
          </p:cNvPr>
          <p:cNvSpPr>
            <a:spLocks noGrp="1" noChangeArrowheads="1"/>
          </p:cNvSpPr>
          <p:nvPr>
            <p:ph type="title"/>
          </p:nvPr>
        </p:nvSpPr>
        <p:spPr>
          <a:xfrm>
            <a:off x="457200" y="260350"/>
            <a:ext cx="8229600" cy="1143000"/>
          </a:xfrm>
        </p:spPr>
        <p:txBody>
          <a:bodyPr>
            <a:normAutofit/>
          </a:bodyPr>
          <a:lstStyle/>
          <a:p>
            <a:pPr algn="l" eaLnBrk="1" hangingPunct="1">
              <a:defRPr/>
            </a:pPr>
            <a:r>
              <a:rPr lang="en-AU" sz="3200" dirty="0">
                <a:solidFill>
                  <a:srgbClr val="C00000"/>
                </a:solidFill>
                <a:latin typeface="Georgia" panose="02040502050405020303" pitchFamily="18" charset="0"/>
              </a:rPr>
              <a:t>2. Problem #2</a:t>
            </a:r>
          </a:p>
        </p:txBody>
      </p:sp>
      <p:sp>
        <p:nvSpPr>
          <p:cNvPr id="35845" name="Rectangle 5">
            <a:extLst>
              <a:ext uri="{FF2B5EF4-FFF2-40B4-BE49-F238E27FC236}">
                <a16:creationId xmlns="" xmlns:a16="http://schemas.microsoft.com/office/drawing/2014/main" id="{D7E6A5A0-D3D4-4C8A-A728-E9CACE7C2D86}"/>
              </a:ext>
            </a:extLst>
          </p:cNvPr>
          <p:cNvSpPr>
            <a:spLocks noGrp="1" noChangeArrowheads="1"/>
          </p:cNvSpPr>
          <p:nvPr>
            <p:ph type="body" idx="1"/>
          </p:nvPr>
        </p:nvSpPr>
        <p:spPr>
          <a:xfrm>
            <a:off x="457200" y="1600200"/>
            <a:ext cx="8229600" cy="4997450"/>
          </a:xfrm>
        </p:spPr>
        <p:txBody>
          <a:bodyPr>
            <a:normAutofit lnSpcReduction="10000"/>
          </a:bodyPr>
          <a:lstStyle/>
          <a:p>
            <a:pPr marL="342900" indent="-342900" defTabSz="685800">
              <a:lnSpc>
                <a:spcPct val="100000"/>
              </a:lnSpc>
              <a:spcBef>
                <a:spcPts val="0"/>
              </a:spcBef>
              <a:spcAft>
                <a:spcPts val="1200"/>
              </a:spcAft>
              <a:defRPr/>
            </a:pPr>
            <a:r>
              <a:rPr lang="en-AU" sz="2400" dirty="0"/>
              <a:t>Not only a box to be filled with commodities, but a commodity in itself</a:t>
            </a:r>
          </a:p>
          <a:p>
            <a:pPr marL="342900" lvl="1" indent="-342900" defTabSz="685800">
              <a:lnSpc>
                <a:spcPct val="100000"/>
              </a:lnSpc>
              <a:spcBef>
                <a:spcPts val="0"/>
              </a:spcBef>
              <a:spcAft>
                <a:spcPts val="1200"/>
              </a:spcAft>
              <a:defRPr/>
            </a:pPr>
            <a:r>
              <a:rPr lang="en-AU" dirty="0"/>
              <a:t>Focus on home ownership is a recent political and policy phenomenon in Australia</a:t>
            </a:r>
          </a:p>
          <a:p>
            <a:pPr marL="342900" lvl="1" indent="-342900" defTabSz="685800">
              <a:lnSpc>
                <a:spcPct val="100000"/>
              </a:lnSpc>
              <a:spcBef>
                <a:spcPts val="0"/>
              </a:spcBef>
              <a:spcAft>
                <a:spcPts val="1200"/>
              </a:spcAft>
              <a:defRPr/>
            </a:pPr>
            <a:r>
              <a:rPr lang="en-AU" dirty="0"/>
              <a:t>Underpinned by economic and population growth of the 1950s onwards and development of suburbs</a:t>
            </a:r>
          </a:p>
          <a:p>
            <a:pPr marL="342900" lvl="1" indent="-342900" defTabSz="685800">
              <a:lnSpc>
                <a:spcPct val="100000"/>
              </a:lnSpc>
              <a:spcBef>
                <a:spcPts val="0"/>
              </a:spcBef>
              <a:spcAft>
                <a:spcPts val="1200"/>
              </a:spcAft>
              <a:defRPr/>
            </a:pPr>
            <a:r>
              <a:rPr lang="en-AU" dirty="0"/>
              <a:t>Changes to policy setting – shift from subsidisation of public housing to private</a:t>
            </a:r>
          </a:p>
          <a:p>
            <a:pPr marL="720000" lvl="3" indent="-342900">
              <a:lnSpc>
                <a:spcPct val="100000"/>
              </a:lnSpc>
              <a:spcBef>
                <a:spcPts val="0"/>
              </a:spcBef>
              <a:spcAft>
                <a:spcPts val="600"/>
              </a:spcAft>
              <a:buFont typeface="Wingdings" panose="05000000000000000000" pitchFamily="2" charset="2"/>
              <a:buChar char="Ø"/>
            </a:pPr>
            <a:r>
              <a:rPr lang="en-AU" dirty="0">
                <a:latin typeface="Calibri" panose="020F0502020204030204" pitchFamily="34" charset="0"/>
              </a:rPr>
              <a:t>owner-occupiers &gt;$8,000 per household per year;</a:t>
            </a:r>
          </a:p>
          <a:p>
            <a:pPr marL="720000" lvl="3" indent="-342900">
              <a:lnSpc>
                <a:spcPct val="100000"/>
              </a:lnSpc>
              <a:spcBef>
                <a:spcPts val="0"/>
              </a:spcBef>
              <a:spcAft>
                <a:spcPts val="600"/>
              </a:spcAft>
              <a:buFont typeface="Wingdings" panose="05000000000000000000" pitchFamily="2" charset="2"/>
              <a:buChar char="Ø"/>
            </a:pPr>
            <a:r>
              <a:rPr lang="en-AU" dirty="0">
                <a:latin typeface="Calibri" panose="020F0502020204030204" pitchFamily="34" charset="0"/>
              </a:rPr>
              <a:t>investors (most of whom are also owner-occupiers) &gt;$4,000 per household per year; and </a:t>
            </a:r>
          </a:p>
          <a:p>
            <a:pPr marL="720000" lvl="3" indent="-342900">
              <a:lnSpc>
                <a:spcPct val="100000"/>
              </a:lnSpc>
              <a:spcBef>
                <a:spcPts val="0"/>
              </a:spcBef>
              <a:spcAft>
                <a:spcPts val="600"/>
              </a:spcAft>
              <a:buFont typeface="Wingdings" panose="05000000000000000000" pitchFamily="2" charset="2"/>
              <a:buChar char="Ø"/>
            </a:pPr>
            <a:r>
              <a:rPr lang="en-AU" dirty="0">
                <a:latin typeface="Calibri" panose="020F0502020204030204" pitchFamily="34" charset="0"/>
              </a:rPr>
              <a:t>renters just over $1,000 per year. </a:t>
            </a:r>
          </a:p>
          <a:p>
            <a:pPr marL="0" indent="0" algn="r">
              <a:lnSpc>
                <a:spcPct val="100000"/>
              </a:lnSpc>
              <a:spcAft>
                <a:spcPts val="600"/>
              </a:spcAft>
              <a:buNone/>
            </a:pPr>
            <a:r>
              <a:rPr lang="en-AU" sz="1200" dirty="0"/>
              <a:t>(</a:t>
            </a:r>
            <a:r>
              <a:rPr lang="en-AU" sz="1200" dirty="0" smtClean="0"/>
              <a:t>Yates 2009)</a:t>
            </a:r>
            <a:endParaRPr lang="en-AU" sz="1200" dirty="0"/>
          </a:p>
        </p:txBody>
      </p:sp>
    </p:spTree>
    <p:extLst>
      <p:ext uri="{BB962C8B-B14F-4D97-AF65-F5344CB8AC3E}">
        <p14:creationId xmlns:p14="http://schemas.microsoft.com/office/powerpoint/2010/main" val="829840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4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84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84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84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64B85A0-EEAB-4374-9B70-C90A2912B2BD}"/>
              </a:ext>
            </a:extLst>
          </p:cNvPr>
          <p:cNvSpPr>
            <a:spLocks noGrp="1"/>
          </p:cNvSpPr>
          <p:nvPr>
            <p:ph idx="1"/>
          </p:nvPr>
        </p:nvSpPr>
        <p:spPr>
          <a:xfrm>
            <a:off x="495053" y="1871498"/>
            <a:ext cx="4738428" cy="4326102"/>
          </a:xfrm>
        </p:spPr>
        <p:txBody>
          <a:bodyPr/>
          <a:lstStyle/>
          <a:p>
            <a:pPr marL="0" indent="0">
              <a:lnSpc>
                <a:spcPct val="100000"/>
              </a:lnSpc>
              <a:spcBef>
                <a:spcPts val="0"/>
              </a:spcBef>
              <a:spcAft>
                <a:spcPts val="600"/>
              </a:spcAft>
              <a:buNone/>
            </a:pPr>
            <a:r>
              <a:rPr lang="en-AU" sz="2400" b="1" dirty="0">
                <a:solidFill>
                  <a:srgbClr val="C00000"/>
                </a:solidFill>
                <a:latin typeface="+mn-lt"/>
                <a:cs typeface="Chronicle Text G1" pitchFamily="50" charset="0"/>
              </a:rPr>
              <a:t>2016 Census</a:t>
            </a:r>
          </a:p>
          <a:p>
            <a:pPr marL="342900" lvl="1" indent="-342900">
              <a:lnSpc>
                <a:spcPct val="100000"/>
              </a:lnSpc>
              <a:spcBef>
                <a:spcPts val="0"/>
              </a:spcBef>
              <a:spcAft>
                <a:spcPts val="600"/>
              </a:spcAft>
              <a:buFont typeface="Arial" panose="020B0604020202020204" pitchFamily="34" charset="0"/>
              <a:buChar char="•"/>
            </a:pPr>
            <a:r>
              <a:rPr lang="en-AU" sz="2000" b="0" dirty="0">
                <a:solidFill>
                  <a:schemeClr val="tx1"/>
                </a:solidFill>
                <a:latin typeface="+mn-lt"/>
              </a:rPr>
              <a:t>Reduction in homeownership rates since the 1980s</a:t>
            </a:r>
          </a:p>
          <a:p>
            <a:pPr marL="342900" lvl="1" indent="-342900">
              <a:lnSpc>
                <a:spcPct val="100000"/>
              </a:lnSpc>
              <a:spcBef>
                <a:spcPts val="0"/>
              </a:spcBef>
              <a:spcAft>
                <a:spcPts val="600"/>
              </a:spcAft>
              <a:buFont typeface="Arial" panose="020B0604020202020204" pitchFamily="34" charset="0"/>
              <a:buChar char="•"/>
            </a:pPr>
            <a:r>
              <a:rPr lang="en-AU" sz="2000" b="0" dirty="0">
                <a:solidFill>
                  <a:schemeClr val="tx1"/>
                </a:solidFill>
                <a:latin typeface="+mn-lt"/>
              </a:rPr>
              <a:t>Renting as a growing proportion of Australian households</a:t>
            </a:r>
          </a:p>
          <a:p>
            <a:pPr marL="342900" lvl="1" indent="-342900">
              <a:lnSpc>
                <a:spcPct val="100000"/>
              </a:lnSpc>
              <a:spcBef>
                <a:spcPts val="0"/>
              </a:spcBef>
              <a:spcAft>
                <a:spcPts val="600"/>
              </a:spcAft>
              <a:buFont typeface="Arial" panose="020B0604020202020204" pitchFamily="34" charset="0"/>
              <a:buChar char="•"/>
            </a:pPr>
            <a:r>
              <a:rPr lang="en-AU" sz="2000" b="0" dirty="0">
                <a:solidFill>
                  <a:schemeClr val="tx1"/>
                </a:solidFill>
                <a:latin typeface="+mn-lt"/>
              </a:rPr>
              <a:t>On par with outright ownership</a:t>
            </a:r>
          </a:p>
          <a:p>
            <a:pPr marL="0" lvl="1" indent="0">
              <a:lnSpc>
                <a:spcPct val="100000"/>
              </a:lnSpc>
              <a:spcBef>
                <a:spcPts val="0"/>
              </a:spcBef>
              <a:spcAft>
                <a:spcPts val="600"/>
              </a:spcAft>
              <a:buNone/>
            </a:pPr>
            <a:r>
              <a:rPr lang="en-AU" dirty="0">
                <a:solidFill>
                  <a:srgbClr val="C00000"/>
                </a:solidFill>
                <a:latin typeface="+mn-lt"/>
                <a:ea typeface="+mn-ea"/>
                <a:cs typeface="Chronicle Text G1" pitchFamily="50" charset="0"/>
              </a:rPr>
              <a:t>Anglicare rental affordability snapshots</a:t>
            </a:r>
          </a:p>
          <a:p>
            <a:pPr marL="342900" lvl="1" indent="-342900">
              <a:lnSpc>
                <a:spcPct val="100000"/>
              </a:lnSpc>
              <a:spcBef>
                <a:spcPts val="0"/>
              </a:spcBef>
              <a:spcAft>
                <a:spcPts val="600"/>
              </a:spcAft>
              <a:buFont typeface="Arial" panose="020B0604020202020204" pitchFamily="34" charset="0"/>
              <a:buChar char="•"/>
            </a:pPr>
            <a:r>
              <a:rPr lang="en-AU" sz="2000" b="0" dirty="0">
                <a:latin typeface="+mn-lt"/>
              </a:rPr>
              <a:t>Worsening outcomes year on year</a:t>
            </a:r>
          </a:p>
        </p:txBody>
      </p:sp>
      <p:graphicFrame>
        <p:nvGraphicFramePr>
          <p:cNvPr id="8" name="Chart 7">
            <a:extLst>
              <a:ext uri="{FF2B5EF4-FFF2-40B4-BE49-F238E27FC236}">
                <a16:creationId xmlns="" xmlns:a16="http://schemas.microsoft.com/office/drawing/2014/main" id="{9A941A10-320F-4F7D-B182-B4CF4A3E1ADA}"/>
              </a:ext>
            </a:extLst>
          </p:cNvPr>
          <p:cNvGraphicFramePr>
            <a:graphicFrameLocks/>
          </p:cNvGraphicFramePr>
          <p:nvPr>
            <p:extLst>
              <p:ext uri="{D42A27DB-BD31-4B8C-83A1-F6EECF244321}">
                <p14:modId xmlns:p14="http://schemas.microsoft.com/office/powerpoint/2010/main" val="1574024511"/>
              </p:ext>
            </p:extLst>
          </p:nvPr>
        </p:nvGraphicFramePr>
        <p:xfrm>
          <a:off x="5019471" y="1526162"/>
          <a:ext cx="4319588" cy="4123860"/>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a:extLst>
              <a:ext uri="{FF2B5EF4-FFF2-40B4-BE49-F238E27FC236}">
                <a16:creationId xmlns="" xmlns:a16="http://schemas.microsoft.com/office/drawing/2014/main" id="{2028E061-53E2-45F8-82CE-B552DB19218F}"/>
              </a:ext>
            </a:extLst>
          </p:cNvPr>
          <p:cNvSpPr>
            <a:spLocks noGrp="1"/>
          </p:cNvSpPr>
          <p:nvPr>
            <p:ph type="title"/>
          </p:nvPr>
        </p:nvSpPr>
        <p:spPr>
          <a:xfrm>
            <a:off x="397042" y="348755"/>
            <a:ext cx="8135399" cy="709865"/>
          </a:xfrm>
        </p:spPr>
        <p:txBody>
          <a:bodyPr>
            <a:normAutofit/>
          </a:bodyPr>
          <a:lstStyle/>
          <a:p>
            <a:pPr>
              <a:lnSpc>
                <a:spcPct val="100000"/>
              </a:lnSpc>
            </a:pPr>
            <a:r>
              <a:rPr lang="en-AU" sz="3200" dirty="0">
                <a:solidFill>
                  <a:srgbClr val="C00000"/>
                </a:solidFill>
                <a:latin typeface="Georgia" panose="02040502050405020303" pitchFamily="18" charset="0"/>
              </a:rPr>
              <a:t>2. Problem #2</a:t>
            </a:r>
            <a:endParaRPr lang="en-AU" sz="3200" dirty="0">
              <a:latin typeface="Georgia" panose="02040502050405020303" pitchFamily="18" charset="0"/>
            </a:endParaRPr>
          </a:p>
        </p:txBody>
      </p:sp>
    </p:spTree>
    <p:extLst>
      <p:ext uri="{BB962C8B-B14F-4D97-AF65-F5344CB8AC3E}">
        <p14:creationId xmlns:p14="http://schemas.microsoft.com/office/powerpoint/2010/main" val="1798940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lstStyle/>
          <a:p>
            <a:r>
              <a:rPr lang="en-AU" altLang="en-US"/>
              <a:t> </a:t>
            </a:r>
          </a:p>
        </p:txBody>
      </p:sp>
      <p:graphicFrame>
        <p:nvGraphicFramePr>
          <p:cNvPr id="8" name="Table 7">
            <a:extLst>
              <a:ext uri="{FF2B5EF4-FFF2-40B4-BE49-F238E27FC236}">
                <a16:creationId xmlns="" xmlns:a16="http://schemas.microsoft.com/office/drawing/2014/main" id="{7558EB0F-B1A1-4178-B1F6-D1E101E0DC12}"/>
              </a:ext>
            </a:extLst>
          </p:cNvPr>
          <p:cNvGraphicFramePr>
            <a:graphicFrameLocks noGrp="1"/>
          </p:cNvGraphicFramePr>
          <p:nvPr/>
        </p:nvGraphicFramePr>
        <p:xfrm>
          <a:off x="45155" y="-11289"/>
          <a:ext cx="9053689" cy="6296551"/>
        </p:xfrm>
        <a:graphic>
          <a:graphicData uri="http://schemas.openxmlformats.org/drawingml/2006/table">
            <a:tbl>
              <a:tblPr>
                <a:tableStyleId>{793D81CF-94F2-401A-BA57-92F5A7B2D0C5}</a:tableStyleId>
              </a:tblPr>
              <a:tblGrid>
                <a:gridCol w="1441383">
                  <a:extLst>
                    <a:ext uri="{9D8B030D-6E8A-4147-A177-3AD203B41FA5}">
                      <a16:colId xmlns="" xmlns:a16="http://schemas.microsoft.com/office/drawing/2014/main" val="1118631013"/>
                    </a:ext>
                  </a:extLst>
                </a:gridCol>
                <a:gridCol w="1882164">
                  <a:extLst>
                    <a:ext uri="{9D8B030D-6E8A-4147-A177-3AD203B41FA5}">
                      <a16:colId xmlns="" xmlns:a16="http://schemas.microsoft.com/office/drawing/2014/main" val="3730063721"/>
                    </a:ext>
                  </a:extLst>
                </a:gridCol>
                <a:gridCol w="990949">
                  <a:extLst>
                    <a:ext uri="{9D8B030D-6E8A-4147-A177-3AD203B41FA5}">
                      <a16:colId xmlns="" xmlns:a16="http://schemas.microsoft.com/office/drawing/2014/main" val="1685499273"/>
                    </a:ext>
                  </a:extLst>
                </a:gridCol>
                <a:gridCol w="926604">
                  <a:extLst>
                    <a:ext uri="{9D8B030D-6E8A-4147-A177-3AD203B41FA5}">
                      <a16:colId xmlns="" xmlns:a16="http://schemas.microsoft.com/office/drawing/2014/main" val="1315129971"/>
                    </a:ext>
                  </a:extLst>
                </a:gridCol>
                <a:gridCol w="939473">
                  <a:extLst>
                    <a:ext uri="{9D8B030D-6E8A-4147-A177-3AD203B41FA5}">
                      <a16:colId xmlns="" xmlns:a16="http://schemas.microsoft.com/office/drawing/2014/main" val="1931078322"/>
                    </a:ext>
                  </a:extLst>
                </a:gridCol>
                <a:gridCol w="1003821">
                  <a:extLst>
                    <a:ext uri="{9D8B030D-6E8A-4147-A177-3AD203B41FA5}">
                      <a16:colId xmlns="" xmlns:a16="http://schemas.microsoft.com/office/drawing/2014/main" val="1806577198"/>
                    </a:ext>
                  </a:extLst>
                </a:gridCol>
                <a:gridCol w="955561">
                  <a:extLst>
                    <a:ext uri="{9D8B030D-6E8A-4147-A177-3AD203B41FA5}">
                      <a16:colId xmlns="" xmlns:a16="http://schemas.microsoft.com/office/drawing/2014/main" val="2469425488"/>
                    </a:ext>
                  </a:extLst>
                </a:gridCol>
                <a:gridCol w="913734">
                  <a:extLst>
                    <a:ext uri="{9D8B030D-6E8A-4147-A177-3AD203B41FA5}">
                      <a16:colId xmlns="" xmlns:a16="http://schemas.microsoft.com/office/drawing/2014/main" val="267498201"/>
                    </a:ext>
                  </a:extLst>
                </a:gridCol>
              </a:tblGrid>
              <a:tr h="152334">
                <a:tc>
                  <a:txBody>
                    <a:bodyPr/>
                    <a:lstStyle/>
                    <a:p>
                      <a:pPr algn="l" fontAlgn="b"/>
                      <a:r>
                        <a:rPr lang="en-AU" sz="1200" b="1" u="none" strike="noStrike" dirty="0">
                          <a:solidFill>
                            <a:schemeClr val="bg1"/>
                          </a:solidFill>
                          <a:effectLst/>
                        </a:rPr>
                        <a:t> </a:t>
                      </a:r>
                      <a:endParaRPr lang="en-AU" sz="1200" b="1" i="0" u="none" strike="noStrike" dirty="0">
                        <a:solidFill>
                          <a:schemeClr val="bg1"/>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b"/>
                      <a:r>
                        <a:rPr lang="en-AU" sz="1200" b="1" u="none" strike="noStrike" dirty="0">
                          <a:solidFill>
                            <a:schemeClr val="bg1"/>
                          </a:solidFill>
                          <a:effectLst/>
                        </a:rPr>
                        <a:t> </a:t>
                      </a:r>
                      <a:endParaRPr lang="en-AU" sz="1200" b="1" i="0" u="none" strike="noStrike" dirty="0">
                        <a:solidFill>
                          <a:schemeClr val="bg1"/>
                        </a:solidFill>
                        <a:effectLst/>
                        <a:latin typeface="Calibri" panose="020F0502020204030204" pitchFamily="34" charset="0"/>
                      </a:endParaRPr>
                    </a:p>
                  </a:txBody>
                  <a:tcPr marL="5865" marR="5865" marT="586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fontAlgn="b"/>
                      <a:r>
                        <a:rPr lang="en-AU" sz="1200" b="1" u="none" strike="noStrike" dirty="0">
                          <a:solidFill>
                            <a:schemeClr val="bg1"/>
                          </a:solidFill>
                          <a:effectLst/>
                        </a:rPr>
                        <a:t>2015</a:t>
                      </a:r>
                      <a:endParaRPr lang="en-AU" sz="1200" b="1" i="0" u="none" strike="noStrike" dirty="0">
                        <a:solidFill>
                          <a:schemeClr val="bg1"/>
                        </a:solidFill>
                        <a:effectLst/>
                        <a:latin typeface="Calibri" panose="020F0502020204030204" pitchFamily="34" charset="0"/>
                      </a:endParaRPr>
                    </a:p>
                  </a:txBody>
                  <a:tcPr marL="5865" marR="5865" marT="586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AU"/>
                    </a:p>
                  </a:txBody>
                  <a:tcPr/>
                </a:tc>
                <a:tc gridSpan="2">
                  <a:txBody>
                    <a:bodyPr/>
                    <a:lstStyle/>
                    <a:p>
                      <a:pPr algn="ctr" fontAlgn="b"/>
                      <a:r>
                        <a:rPr lang="en-AU" sz="1200" b="1" u="none" strike="noStrike" dirty="0">
                          <a:solidFill>
                            <a:schemeClr val="bg1"/>
                          </a:solidFill>
                          <a:effectLst/>
                        </a:rPr>
                        <a:t>2020</a:t>
                      </a:r>
                      <a:endParaRPr lang="en-AU" sz="1200" b="1" i="0" u="none" strike="noStrike" dirty="0">
                        <a:solidFill>
                          <a:schemeClr val="bg1"/>
                        </a:solidFill>
                        <a:effectLst/>
                        <a:latin typeface="Calibri" panose="020F0502020204030204" pitchFamily="34" charset="0"/>
                      </a:endParaRPr>
                    </a:p>
                  </a:txBody>
                  <a:tcPr marL="5865" marR="5865" marT="586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AU"/>
                    </a:p>
                  </a:txBody>
                  <a:tcPr/>
                </a:tc>
                <a:tc gridSpan="2">
                  <a:txBody>
                    <a:bodyPr/>
                    <a:lstStyle/>
                    <a:p>
                      <a:pPr algn="ctr" fontAlgn="b"/>
                      <a:r>
                        <a:rPr lang="en-AU" sz="1200" b="1" u="none" strike="noStrike" dirty="0">
                          <a:solidFill>
                            <a:schemeClr val="bg1"/>
                          </a:solidFill>
                          <a:effectLst/>
                        </a:rPr>
                        <a:t>2020 with COVID supplement</a:t>
                      </a:r>
                      <a:endParaRPr lang="en-AU" sz="1200" b="1" i="0" u="none" strike="noStrike" dirty="0">
                        <a:solidFill>
                          <a:schemeClr val="bg1"/>
                        </a:solidFill>
                        <a:effectLst/>
                        <a:latin typeface="Calibri" panose="020F0502020204030204" pitchFamily="34" charset="0"/>
                      </a:endParaRPr>
                    </a:p>
                  </a:txBody>
                  <a:tcPr marL="5865" marR="5865" marT="586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AU"/>
                    </a:p>
                  </a:txBody>
                  <a:tcPr/>
                </a:tc>
                <a:extLst>
                  <a:ext uri="{0D108BD9-81ED-4DB2-BD59-A6C34878D82A}">
                    <a16:rowId xmlns="" xmlns:a16="http://schemas.microsoft.com/office/drawing/2014/main" val="1206680183"/>
                  </a:ext>
                </a:extLst>
              </a:tr>
              <a:tr h="342752">
                <a:tc>
                  <a:txBody>
                    <a:bodyPr/>
                    <a:lstStyle/>
                    <a:p>
                      <a:pPr algn="l" fontAlgn="b"/>
                      <a:r>
                        <a:rPr lang="en-AU" sz="1100" u="none" strike="noStrike" dirty="0">
                          <a:effectLst/>
                        </a:rPr>
                        <a:t>Household Type</a:t>
                      </a:r>
                      <a:endParaRPr lang="en-AU" sz="1100" b="0" i="0" u="none" strike="noStrike" dirty="0">
                        <a:solidFill>
                          <a:srgbClr val="000000"/>
                        </a:solidFill>
                        <a:effectLst/>
                        <a:latin typeface="Calibri" panose="020F0502020204030204" pitchFamily="34" charset="0"/>
                      </a:endParaRPr>
                    </a:p>
                  </a:txBody>
                  <a:tcPr marL="5865" marR="5865" marT="5865" marB="0" anchor="b">
                    <a:lnT w="12700" cap="flat" cmpd="sng" algn="ctr">
                      <a:solidFill>
                        <a:schemeClr val="tx1"/>
                      </a:solidFill>
                      <a:prstDash val="solid"/>
                      <a:round/>
                      <a:headEnd type="none" w="med" len="med"/>
                      <a:tailEnd type="none" w="med" len="med"/>
                    </a:lnT>
                    <a:solidFill>
                      <a:schemeClr val="bg2"/>
                    </a:solidFill>
                  </a:tcPr>
                </a:tc>
                <a:tc>
                  <a:txBody>
                    <a:bodyPr/>
                    <a:lstStyle/>
                    <a:p>
                      <a:pPr algn="l" fontAlgn="b"/>
                      <a:r>
                        <a:rPr lang="en-AU" sz="1100" u="none" strike="noStrike" dirty="0">
                          <a:effectLst/>
                        </a:rPr>
                        <a:t>Payment type</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pPr algn="ctr" fontAlgn="b"/>
                      <a:r>
                        <a:rPr lang="en-AU" sz="1100" u="none" strike="noStrike" dirty="0">
                          <a:effectLst/>
                        </a:rPr>
                        <a:t>No. affordable &amp; appropriate</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solidFill>
                  </a:tcPr>
                </a:tc>
                <a:tc>
                  <a:txBody>
                    <a:bodyPr/>
                    <a:lstStyle/>
                    <a:p>
                      <a:pPr algn="ctr" fontAlgn="b"/>
                      <a:r>
                        <a:rPr lang="en-AU" sz="1100" u="none" strike="noStrike" dirty="0">
                          <a:effectLst/>
                        </a:rPr>
                        <a:t>% affordable &amp;  appropriate</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pPr algn="ctr" fontAlgn="b"/>
                      <a:r>
                        <a:rPr lang="en-AU" sz="1100" u="none" strike="noStrike" dirty="0">
                          <a:effectLst/>
                        </a:rPr>
                        <a:t>No. affordable &amp; appropriate</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solidFill>
                  </a:tcPr>
                </a:tc>
                <a:tc>
                  <a:txBody>
                    <a:bodyPr/>
                    <a:lstStyle/>
                    <a:p>
                      <a:pPr algn="ctr" fontAlgn="b"/>
                      <a:r>
                        <a:rPr lang="en-AU" sz="1100" u="none" strike="noStrike" dirty="0">
                          <a:effectLst/>
                        </a:rPr>
                        <a:t>% affordable &amp;  appropriate</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pPr algn="ctr" fontAlgn="b"/>
                      <a:r>
                        <a:rPr lang="en-AU" sz="1100" u="none" strike="noStrike" dirty="0">
                          <a:effectLst/>
                        </a:rPr>
                        <a:t>No. affordable &amp; appropriate</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solidFill>
                  </a:tcPr>
                </a:tc>
                <a:tc>
                  <a:txBody>
                    <a:bodyPr/>
                    <a:lstStyle/>
                    <a:p>
                      <a:pPr algn="ctr" fontAlgn="b"/>
                      <a:r>
                        <a:rPr lang="en-AU" sz="1100" u="none" strike="noStrike" dirty="0">
                          <a:effectLst/>
                        </a:rPr>
                        <a:t>% affordable &amp;  appropriate</a:t>
                      </a:r>
                      <a:endParaRPr lang="en-AU" sz="1100" b="0" i="0" u="none" strike="noStrike" dirty="0">
                        <a:solidFill>
                          <a:srgbClr val="000000"/>
                        </a:solidFill>
                        <a:effectLst/>
                        <a:latin typeface="Calibri" panose="020F0502020204030204" pitchFamily="34" charset="0"/>
                      </a:endParaRPr>
                    </a:p>
                  </a:txBody>
                  <a:tcPr marL="5865" marR="5865" marT="5865" marB="0" anchor="b">
                    <a:lnT w="12700" cap="flat" cmpd="sng" algn="ctr">
                      <a:solidFill>
                        <a:schemeClr val="tx1"/>
                      </a:solidFill>
                      <a:prstDash val="solid"/>
                      <a:round/>
                      <a:headEnd type="none" w="med" len="med"/>
                      <a:tailEnd type="none" w="med" len="med"/>
                    </a:lnT>
                    <a:solidFill>
                      <a:schemeClr val="bg2"/>
                    </a:solidFill>
                  </a:tcPr>
                </a:tc>
                <a:extLst>
                  <a:ext uri="{0D108BD9-81ED-4DB2-BD59-A6C34878D82A}">
                    <a16:rowId xmlns="" xmlns:a16="http://schemas.microsoft.com/office/drawing/2014/main" val="3564810859"/>
                  </a:ext>
                </a:extLst>
              </a:tr>
              <a:tr h="457003">
                <a:tc>
                  <a:txBody>
                    <a:bodyPr/>
                    <a:lstStyle/>
                    <a:p>
                      <a:pPr algn="l" fontAlgn="b"/>
                      <a:r>
                        <a:rPr lang="en-AU" sz="1100" u="none" strike="noStrike" dirty="0">
                          <a:effectLst/>
                        </a:rPr>
                        <a:t>Couple, two children (one aged less than 5, one aged less than 10)</a:t>
                      </a:r>
                      <a:endParaRPr lang="en-AU" sz="1100" b="0" i="0" u="none" strike="noStrike" dirty="0">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dirty="0">
                          <a:effectLst/>
                        </a:rPr>
                        <a:t>Newstart Allowance (both adults)</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618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0.9</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589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0.8</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8,106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a:effectLst/>
                        </a:rPr>
                        <a:t>11.6</a:t>
                      </a:r>
                      <a:endParaRPr lang="en-AU" sz="1100" b="0" i="0" u="none" strike="noStrike">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569447299"/>
                  </a:ext>
                </a:extLst>
              </a:tr>
              <a:tr h="457003">
                <a:tc>
                  <a:txBody>
                    <a:bodyPr/>
                    <a:lstStyle/>
                    <a:p>
                      <a:pPr algn="l" fontAlgn="b"/>
                      <a:r>
                        <a:rPr lang="en-AU" sz="1100" u="none" strike="noStrike">
                          <a:effectLst/>
                        </a:rPr>
                        <a:t>Single, two children (one aged less than 5, one aged less than 10)</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Parenting Payment Single</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165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0.3</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321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0.5</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1,798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a:effectLst/>
                        </a:rPr>
                        <a:t>2.6</a:t>
                      </a:r>
                      <a:endParaRPr lang="en-AU" sz="1100" b="0" i="0" u="none" strike="noStrike">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3143158910"/>
                  </a:ext>
                </a:extLst>
              </a:tr>
              <a:tr h="284698">
                <a:tc>
                  <a:txBody>
                    <a:bodyPr/>
                    <a:lstStyle/>
                    <a:p>
                      <a:pPr algn="l" fontAlgn="b"/>
                      <a:r>
                        <a:rPr lang="en-AU" sz="1100" u="none" strike="noStrike">
                          <a:effectLst/>
                        </a:rPr>
                        <a:t>Couple, no children</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Age Pension</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2,239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3.4</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1,898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2.7</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2,212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a:effectLst/>
                        </a:rPr>
                        <a:t>3.2</a:t>
                      </a:r>
                      <a:endParaRPr lang="en-AU" sz="1100" b="0" i="0" u="none" strike="noStrike">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2286034592"/>
                  </a:ext>
                </a:extLst>
              </a:tr>
              <a:tr h="304667">
                <a:tc>
                  <a:txBody>
                    <a:bodyPr/>
                    <a:lstStyle/>
                    <a:p>
                      <a:pPr algn="l" fontAlgn="b"/>
                      <a:r>
                        <a:rPr lang="en-AU" sz="1100" u="none" strike="noStrike">
                          <a:effectLst/>
                        </a:rPr>
                        <a:t>Single, one child (aged less than 5)</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Parenting Payment Single</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548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0.8</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395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0.6</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2,109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a:effectLst/>
                        </a:rPr>
                        <a:t>3</a:t>
                      </a:r>
                      <a:endParaRPr lang="en-AU" sz="1100" b="0" i="0" u="none" strike="noStrike">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1891363927"/>
                  </a:ext>
                </a:extLst>
              </a:tr>
              <a:tr h="304667">
                <a:tc>
                  <a:txBody>
                    <a:bodyPr/>
                    <a:lstStyle/>
                    <a:p>
                      <a:pPr algn="l" fontAlgn="b"/>
                      <a:r>
                        <a:rPr lang="en-AU" sz="1100" u="none" strike="noStrike">
                          <a:effectLst/>
                        </a:rPr>
                        <a:t>Single, one child (aged over 8)</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Newstart Allowance</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84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0.1</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71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0.1</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1,187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a:effectLst/>
                        </a:rPr>
                        <a:t>1.7</a:t>
                      </a:r>
                      <a:endParaRPr lang="en-AU" sz="1100" b="0" i="0" u="none" strike="noStrike">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1861840691"/>
                  </a:ext>
                </a:extLst>
              </a:tr>
              <a:tr h="284698">
                <a:tc>
                  <a:txBody>
                    <a:bodyPr/>
                    <a:lstStyle/>
                    <a:p>
                      <a:pPr algn="l" fontAlgn="b"/>
                      <a:r>
                        <a:rPr lang="en-AU" sz="1100" u="none" strike="noStrike">
                          <a:effectLst/>
                        </a:rPr>
                        <a:t>Single</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Age Pension</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593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0.9</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526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a:effectLst/>
                        </a:rPr>
                        <a:t>0.8</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743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a:effectLst/>
                        </a:rPr>
                        <a:t>1</a:t>
                      </a:r>
                      <a:endParaRPr lang="en-AU" sz="1100" b="0" i="0" u="none" strike="noStrike">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3958228662"/>
                  </a:ext>
                </a:extLst>
              </a:tr>
              <a:tr h="284698">
                <a:tc>
                  <a:txBody>
                    <a:bodyPr/>
                    <a:lstStyle/>
                    <a:p>
                      <a:pPr algn="l" fontAlgn="b"/>
                      <a:r>
                        <a:rPr lang="en-AU" sz="1100" u="none" strike="noStrike">
                          <a:effectLst/>
                        </a:rPr>
                        <a:t>Single aged over 21</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Disability Support Pension</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317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0.5</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245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0.4</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326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a:effectLst/>
                        </a:rPr>
                        <a:t>0.5</a:t>
                      </a:r>
                      <a:endParaRPr lang="en-AU" sz="1100" b="0" i="0" u="none" strike="noStrike">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3811786922"/>
                  </a:ext>
                </a:extLst>
              </a:tr>
              <a:tr h="284698">
                <a:tc>
                  <a:txBody>
                    <a:bodyPr/>
                    <a:lstStyle/>
                    <a:p>
                      <a:pPr algn="l" fontAlgn="b"/>
                      <a:r>
                        <a:rPr lang="en-AU" sz="1100" u="none" strike="noStrike">
                          <a:effectLst/>
                        </a:rPr>
                        <a:t>Single</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Newstart Allowance</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10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&lt;0.1</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9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1,040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1.5</a:t>
                      </a:r>
                      <a:endParaRPr lang="en-AU" sz="1100" b="0" i="0" u="none" strike="noStrike" dirty="0">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2168212035"/>
                  </a:ext>
                </a:extLst>
              </a:tr>
              <a:tr h="284698">
                <a:tc>
                  <a:txBody>
                    <a:bodyPr/>
                    <a:lstStyle/>
                    <a:p>
                      <a:pPr algn="l" fontAlgn="b"/>
                      <a:r>
                        <a:rPr lang="en-AU" sz="1100" u="none" strike="noStrike">
                          <a:effectLst/>
                        </a:rPr>
                        <a:t>Single aged over 18</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Youth Allowance</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8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&lt;0.1</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3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624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0.9</a:t>
                      </a:r>
                      <a:endParaRPr lang="en-AU" sz="1100" b="0" i="0" u="none" strike="noStrike" dirty="0">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747921415"/>
                  </a:ext>
                </a:extLst>
              </a:tr>
              <a:tr h="284698">
                <a:tc>
                  <a:txBody>
                    <a:bodyPr/>
                    <a:lstStyle/>
                    <a:p>
                      <a:pPr algn="l" fontAlgn="b"/>
                      <a:r>
                        <a:rPr lang="en-AU" sz="1100" u="none" strike="noStrike">
                          <a:effectLst/>
                        </a:rPr>
                        <a:t>Single in share house</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Youth Allowance</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8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&lt;0.1</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3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484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0.7</a:t>
                      </a:r>
                      <a:endParaRPr lang="en-AU" sz="1100" b="0" i="0" u="none" strike="noStrike" dirty="0">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756783447"/>
                  </a:ext>
                </a:extLst>
              </a:tr>
              <a:tr h="457003">
                <a:tc>
                  <a:txBody>
                    <a:bodyPr/>
                    <a:lstStyle/>
                    <a:p>
                      <a:pPr algn="l" fontAlgn="b"/>
                      <a:r>
                        <a:rPr lang="en-AU" sz="1100" u="none" strike="noStrike">
                          <a:effectLst/>
                        </a:rPr>
                        <a:t>Couple, two children (one aged less than 5, one aged less than 10)</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Minimum Wage + FTB A (both adults)</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15,605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23.8</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15,373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22</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15,373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22</a:t>
                      </a:r>
                      <a:endParaRPr lang="en-AU" sz="1100" b="0" i="0" u="none" strike="noStrike" dirty="0">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4164174663"/>
                  </a:ext>
                </a:extLst>
              </a:tr>
              <a:tr h="457003">
                <a:tc>
                  <a:txBody>
                    <a:bodyPr/>
                    <a:lstStyle/>
                    <a:p>
                      <a:pPr algn="l" fontAlgn="b"/>
                      <a:r>
                        <a:rPr lang="en-AU" sz="1100" u="none" strike="noStrike">
                          <a:effectLst/>
                        </a:rPr>
                        <a:t>Single, two children (one aged less than 5, one aged less than 10)</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Minimum Wage + FTB A &amp; B</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2,186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3.3</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2,723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4</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2,723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3.9</a:t>
                      </a:r>
                      <a:endParaRPr lang="en-AU" sz="1100" b="0" i="0" u="none" strike="noStrike" dirty="0">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3695259638"/>
                  </a:ext>
                </a:extLst>
              </a:tr>
              <a:tr h="284698">
                <a:tc>
                  <a:txBody>
                    <a:bodyPr/>
                    <a:lstStyle/>
                    <a:p>
                      <a:pPr algn="l" fontAlgn="b"/>
                      <a:r>
                        <a:rPr lang="en-AU" sz="1100" u="none" strike="noStrike">
                          <a:effectLst/>
                        </a:rPr>
                        <a:t>Single</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dirty="0">
                          <a:effectLst/>
                        </a:rPr>
                        <a:t>Minimum Wage</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1,501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2.3</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1,688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2.4</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1,688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2.4</a:t>
                      </a:r>
                      <a:endParaRPr lang="en-AU" sz="1100" b="0" i="0" u="none" strike="noStrike" dirty="0">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980709857"/>
                  </a:ext>
                </a:extLst>
              </a:tr>
              <a:tr h="570219">
                <a:tc>
                  <a:txBody>
                    <a:bodyPr/>
                    <a:lstStyle/>
                    <a:p>
                      <a:pPr algn="l" fontAlgn="b"/>
                      <a:r>
                        <a:rPr lang="en-AU" sz="1100" u="none" strike="noStrike">
                          <a:effectLst/>
                        </a:rPr>
                        <a:t>Couple, two children (one aged less than 5, one aged less than 10)</a:t>
                      </a:r>
                      <a:endParaRPr lang="en-AU" sz="1100" b="0" i="0" u="none" strike="noStrike">
                        <a:solidFill>
                          <a:srgbClr val="000000"/>
                        </a:solidFill>
                        <a:effectLst/>
                        <a:latin typeface="Calibri" panose="020F0502020204030204" pitchFamily="34" charset="0"/>
                      </a:endParaRPr>
                    </a:p>
                  </a:txBody>
                  <a:tcPr marL="5865" marR="5865" marT="5865" marB="0" anchor="b"/>
                </a:tc>
                <a:tc>
                  <a:txBody>
                    <a:bodyPr/>
                    <a:lstStyle/>
                    <a:p>
                      <a:pPr algn="l" fontAlgn="b"/>
                      <a:r>
                        <a:rPr lang="en-AU" sz="1100" u="none" strike="noStrike">
                          <a:effectLst/>
                        </a:rPr>
                        <a:t>Minimum Wage + Parenting payment (partnered) + FTB A &amp; B</a:t>
                      </a:r>
                      <a:endParaRPr lang="en-AU" sz="1100" b="0" i="0" u="none" strike="noStrike">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4,501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6.9</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4,455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6.4</a:t>
                      </a:r>
                      <a:endParaRPr lang="en-AU" sz="1100" b="0" i="0" u="none" strike="noStrike" dirty="0">
                        <a:solidFill>
                          <a:srgbClr val="000000"/>
                        </a:solidFill>
                        <a:effectLst/>
                        <a:latin typeface="Calibri" panose="020F0502020204030204" pitchFamily="34" charset="0"/>
                      </a:endParaRPr>
                    </a:p>
                  </a:txBody>
                  <a:tcPr marL="5865" marR="5865" marT="5865" marB="0" anchor="b">
                    <a:lnR w="12700" cap="flat" cmpd="sng" algn="ctr">
                      <a:solidFill>
                        <a:schemeClr val="tx1"/>
                      </a:solidFill>
                      <a:prstDash val="solid"/>
                      <a:round/>
                      <a:headEnd type="none" w="med" len="med"/>
                      <a:tailEnd type="none" w="med" len="med"/>
                    </a:lnR>
                  </a:tcPr>
                </a:tc>
                <a:tc>
                  <a:txBody>
                    <a:bodyPr/>
                    <a:lstStyle/>
                    <a:p>
                      <a:pPr algn="r" fontAlgn="b"/>
                      <a:r>
                        <a:rPr lang="en-AU" sz="1100" u="none" strike="noStrike" dirty="0">
                          <a:effectLst/>
                        </a:rPr>
                        <a:t>                 10,272 </a:t>
                      </a:r>
                      <a:endParaRPr lang="en-AU" sz="1100" b="0" i="0" u="none" strike="noStrike" dirty="0">
                        <a:solidFill>
                          <a:srgbClr val="000000"/>
                        </a:solidFill>
                        <a:effectLst/>
                        <a:latin typeface="Calibri" panose="020F0502020204030204" pitchFamily="34" charset="0"/>
                      </a:endParaRPr>
                    </a:p>
                  </a:txBody>
                  <a:tcPr marL="5865" marR="5865" marT="5865" marB="0" anchor="b">
                    <a:lnL w="12700" cap="flat" cmpd="sng" algn="ctr">
                      <a:solidFill>
                        <a:schemeClr val="tx1"/>
                      </a:solidFill>
                      <a:prstDash val="solid"/>
                      <a:round/>
                      <a:headEnd type="none" w="med" len="med"/>
                      <a:tailEnd type="none" w="med" len="med"/>
                    </a:lnL>
                  </a:tcPr>
                </a:tc>
                <a:tc>
                  <a:txBody>
                    <a:bodyPr/>
                    <a:lstStyle/>
                    <a:p>
                      <a:pPr algn="r" fontAlgn="b"/>
                      <a:r>
                        <a:rPr lang="en-AU" sz="1100" u="none" strike="noStrike" dirty="0">
                          <a:effectLst/>
                        </a:rPr>
                        <a:t>14.7</a:t>
                      </a:r>
                      <a:endParaRPr lang="en-AU" sz="1100" b="0" i="0" u="none" strike="noStrike" dirty="0">
                        <a:solidFill>
                          <a:srgbClr val="000000"/>
                        </a:solidFill>
                        <a:effectLst/>
                        <a:latin typeface="Calibri" panose="020F0502020204030204" pitchFamily="34" charset="0"/>
                      </a:endParaRPr>
                    </a:p>
                  </a:txBody>
                  <a:tcPr marL="5865" marR="5865" marT="5865" marB="0" anchor="b"/>
                </a:tc>
                <a:extLst>
                  <a:ext uri="{0D108BD9-81ED-4DB2-BD59-A6C34878D82A}">
                    <a16:rowId xmlns="" xmlns:a16="http://schemas.microsoft.com/office/drawing/2014/main" val="2755190652"/>
                  </a:ext>
                </a:extLst>
              </a:tr>
              <a:tr h="139268">
                <a:tc>
                  <a:txBody>
                    <a:bodyPr/>
                    <a:lstStyle/>
                    <a:p>
                      <a:pPr algn="l" fontAlgn="b"/>
                      <a:r>
                        <a:rPr lang="en-AU" sz="1200" u="none" strike="noStrike" dirty="0">
                          <a:solidFill>
                            <a:schemeClr val="bg1"/>
                          </a:solidFill>
                          <a:effectLst/>
                        </a:rPr>
                        <a:t>Total available rentals</a:t>
                      </a:r>
                      <a:endParaRPr lang="en-AU" sz="1200" b="0" i="0" u="none" strike="noStrike" dirty="0">
                        <a:solidFill>
                          <a:schemeClr val="bg1"/>
                        </a:solidFill>
                        <a:effectLst/>
                        <a:latin typeface="Calibri" panose="020F0502020204030204" pitchFamily="34" charset="0"/>
                      </a:endParaRPr>
                    </a:p>
                  </a:txBody>
                  <a:tcPr marL="5865" marR="5865" marT="5865" marB="0" anchor="b">
                    <a:solidFill>
                      <a:schemeClr val="tx2"/>
                    </a:solidFill>
                  </a:tcPr>
                </a:tc>
                <a:tc>
                  <a:txBody>
                    <a:bodyPr/>
                    <a:lstStyle/>
                    <a:p>
                      <a:pPr algn="l" fontAlgn="b"/>
                      <a:endParaRPr lang="en-AU" sz="1200" b="0" i="0" u="none" strike="noStrike" dirty="0">
                        <a:solidFill>
                          <a:schemeClr val="bg1"/>
                        </a:solidFill>
                        <a:effectLst/>
                        <a:latin typeface="Calibri" panose="020F0502020204030204" pitchFamily="34" charset="0"/>
                      </a:endParaRPr>
                    </a:p>
                  </a:txBody>
                  <a:tcPr marL="5865" marR="5865" marT="5865" marB="0" anchor="b">
                    <a:solidFill>
                      <a:schemeClr val="tx2"/>
                    </a:solidFill>
                  </a:tcPr>
                </a:tc>
                <a:tc>
                  <a:txBody>
                    <a:bodyPr/>
                    <a:lstStyle/>
                    <a:p>
                      <a:pPr algn="r" fontAlgn="b"/>
                      <a:r>
                        <a:rPr lang="en-AU" sz="1200" u="none" strike="noStrike" dirty="0">
                          <a:solidFill>
                            <a:schemeClr val="bg1"/>
                          </a:solidFill>
                          <a:effectLst/>
                        </a:rPr>
                        <a:t>               65,614 </a:t>
                      </a:r>
                      <a:endParaRPr lang="en-AU" sz="1200" b="0" i="0" u="none" strike="noStrike" dirty="0">
                        <a:solidFill>
                          <a:schemeClr val="bg1"/>
                        </a:solidFill>
                        <a:effectLst/>
                        <a:latin typeface="Calibri" panose="020F0502020204030204" pitchFamily="34" charset="0"/>
                      </a:endParaRPr>
                    </a:p>
                  </a:txBody>
                  <a:tcPr marL="5865" marR="5865" marT="5865" marB="0" anchor="b">
                    <a:solidFill>
                      <a:schemeClr val="tx2"/>
                    </a:solidFill>
                  </a:tcPr>
                </a:tc>
                <a:tc>
                  <a:txBody>
                    <a:bodyPr/>
                    <a:lstStyle/>
                    <a:p>
                      <a:pPr algn="l" fontAlgn="b"/>
                      <a:endParaRPr lang="en-AU" sz="1200" b="0" i="0" u="none" strike="noStrike" dirty="0">
                        <a:solidFill>
                          <a:schemeClr val="bg1"/>
                        </a:solidFill>
                        <a:effectLst/>
                        <a:latin typeface="Calibri" panose="020F0502020204030204" pitchFamily="34" charset="0"/>
                      </a:endParaRPr>
                    </a:p>
                  </a:txBody>
                  <a:tcPr marL="5865" marR="5865" marT="5865" marB="0" anchor="b">
                    <a:solidFill>
                      <a:schemeClr val="tx2"/>
                    </a:solidFill>
                  </a:tcPr>
                </a:tc>
                <a:tc>
                  <a:txBody>
                    <a:bodyPr/>
                    <a:lstStyle/>
                    <a:p>
                      <a:pPr algn="r" fontAlgn="b"/>
                      <a:r>
                        <a:rPr lang="en-AU" sz="1200" u="none" strike="noStrike" dirty="0">
                          <a:solidFill>
                            <a:schemeClr val="bg1"/>
                          </a:solidFill>
                          <a:effectLst/>
                        </a:rPr>
                        <a:t>            69,960 </a:t>
                      </a:r>
                      <a:endParaRPr lang="en-AU" sz="1200" b="0" i="0" u="none" strike="noStrike" dirty="0">
                        <a:solidFill>
                          <a:schemeClr val="bg1"/>
                        </a:solidFill>
                        <a:effectLst/>
                        <a:latin typeface="Calibri" panose="020F0502020204030204" pitchFamily="34" charset="0"/>
                      </a:endParaRPr>
                    </a:p>
                  </a:txBody>
                  <a:tcPr marL="5865" marR="5865" marT="5865" marB="0" anchor="b">
                    <a:solidFill>
                      <a:schemeClr val="tx2"/>
                    </a:solidFill>
                  </a:tcPr>
                </a:tc>
                <a:tc>
                  <a:txBody>
                    <a:bodyPr/>
                    <a:lstStyle/>
                    <a:p>
                      <a:pPr algn="l" fontAlgn="b"/>
                      <a:endParaRPr lang="en-AU" sz="1200" b="0" i="0" u="none" strike="noStrike" dirty="0">
                        <a:solidFill>
                          <a:schemeClr val="bg1"/>
                        </a:solidFill>
                        <a:effectLst/>
                        <a:latin typeface="Calibri" panose="020F0502020204030204" pitchFamily="34" charset="0"/>
                      </a:endParaRPr>
                    </a:p>
                  </a:txBody>
                  <a:tcPr marL="5865" marR="5865" marT="5865" marB="0" anchor="b">
                    <a:solidFill>
                      <a:schemeClr val="tx2"/>
                    </a:solidFill>
                  </a:tcPr>
                </a:tc>
                <a:tc>
                  <a:txBody>
                    <a:bodyPr/>
                    <a:lstStyle/>
                    <a:p>
                      <a:pPr algn="l" fontAlgn="b"/>
                      <a:endParaRPr lang="en-AU" sz="1200" b="0" i="0" u="none" strike="noStrike" dirty="0">
                        <a:solidFill>
                          <a:schemeClr val="bg1"/>
                        </a:solidFill>
                        <a:effectLst/>
                        <a:latin typeface="Calibri" panose="020F0502020204030204" pitchFamily="34" charset="0"/>
                      </a:endParaRPr>
                    </a:p>
                  </a:txBody>
                  <a:tcPr marL="5865" marR="5865" marT="5865" marB="0" anchor="b">
                    <a:solidFill>
                      <a:schemeClr val="tx2"/>
                    </a:solidFill>
                  </a:tcPr>
                </a:tc>
                <a:tc>
                  <a:txBody>
                    <a:bodyPr/>
                    <a:lstStyle/>
                    <a:p>
                      <a:pPr algn="l" fontAlgn="b"/>
                      <a:endParaRPr lang="en-AU" sz="1200" b="0" i="0" u="none" strike="noStrike" dirty="0">
                        <a:solidFill>
                          <a:schemeClr val="bg1"/>
                        </a:solidFill>
                        <a:effectLst/>
                        <a:latin typeface="Calibri" panose="020F0502020204030204" pitchFamily="34" charset="0"/>
                      </a:endParaRPr>
                    </a:p>
                  </a:txBody>
                  <a:tcPr marL="5865" marR="5865" marT="5865" marB="0" anchor="b">
                    <a:solidFill>
                      <a:schemeClr val="tx2"/>
                    </a:solidFill>
                  </a:tcPr>
                </a:tc>
                <a:extLst>
                  <a:ext uri="{0D108BD9-81ED-4DB2-BD59-A6C34878D82A}">
                    <a16:rowId xmlns="" xmlns:a16="http://schemas.microsoft.com/office/drawing/2014/main" val="3668149718"/>
                  </a:ext>
                </a:extLst>
              </a:tr>
            </a:tbl>
          </a:graphicData>
        </a:graphic>
      </p:graphicFrame>
      <p:sp>
        <p:nvSpPr>
          <p:cNvPr id="11" name="TextBox 10">
            <a:extLst>
              <a:ext uri="{FF2B5EF4-FFF2-40B4-BE49-F238E27FC236}">
                <a16:creationId xmlns="" xmlns:a16="http://schemas.microsoft.com/office/drawing/2014/main" id="{0729EF26-8ED5-4565-95D4-2657494DDE4F}"/>
              </a:ext>
            </a:extLst>
          </p:cNvPr>
          <p:cNvSpPr txBox="1"/>
          <p:nvPr/>
        </p:nvSpPr>
        <p:spPr>
          <a:xfrm>
            <a:off x="1320800" y="6533233"/>
            <a:ext cx="7778044" cy="276999"/>
          </a:xfrm>
          <a:prstGeom prst="rect">
            <a:avLst/>
          </a:prstGeom>
          <a:noFill/>
        </p:spPr>
        <p:txBody>
          <a:bodyPr wrap="square" rtlCol="0">
            <a:spAutoFit/>
          </a:bodyPr>
          <a:lstStyle/>
          <a:p>
            <a:pPr algn="r"/>
            <a:r>
              <a:rPr lang="en-AU" sz="1200" dirty="0"/>
              <a:t>Figures from Anglicare rental affordability snapshot, 2015 and 2020</a:t>
            </a:r>
          </a:p>
        </p:txBody>
      </p:sp>
    </p:spTree>
    <p:extLst>
      <p:ext uri="{BB962C8B-B14F-4D97-AF65-F5344CB8AC3E}">
        <p14:creationId xmlns:p14="http://schemas.microsoft.com/office/powerpoint/2010/main" val="13289783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042" y="1361871"/>
            <a:ext cx="7991382" cy="5175867"/>
          </a:xfrm>
        </p:spPr>
        <p:txBody>
          <a:bodyPr>
            <a:normAutofit fontScale="92500" lnSpcReduction="10000"/>
          </a:bodyPr>
          <a:lstStyle/>
          <a:p>
            <a:pPr marL="0" indent="0">
              <a:lnSpc>
                <a:spcPct val="100000"/>
              </a:lnSpc>
              <a:spcAft>
                <a:spcPts val="600"/>
              </a:spcAft>
              <a:buNone/>
            </a:pPr>
            <a:r>
              <a:rPr lang="en-AU" sz="2600" b="1" dirty="0">
                <a:solidFill>
                  <a:srgbClr val="C00000"/>
                </a:solidFill>
                <a:latin typeface="+mn-lt"/>
              </a:rPr>
              <a:t>Systemic flaws highlighted by COVID</a:t>
            </a:r>
          </a:p>
          <a:p>
            <a:pPr marL="457200" lvl="1" indent="-457200">
              <a:lnSpc>
                <a:spcPct val="100000"/>
              </a:lnSpc>
              <a:spcAft>
                <a:spcPts val="600"/>
              </a:spcAft>
              <a:buFont typeface="+mj-lt"/>
              <a:buAutoNum type="arabicPeriod"/>
            </a:pPr>
            <a:r>
              <a:rPr lang="en-AU" sz="2200" dirty="0">
                <a:latin typeface="+mn-lt"/>
              </a:rPr>
              <a:t>Rough sleepers</a:t>
            </a:r>
          </a:p>
          <a:p>
            <a:pPr marL="720000" lvl="3" indent="-342900" defTabSz="685800">
              <a:lnSpc>
                <a:spcPct val="110000"/>
              </a:lnSpc>
              <a:spcBef>
                <a:spcPts val="0"/>
              </a:spcBef>
              <a:spcAft>
                <a:spcPts val="600"/>
              </a:spcAft>
              <a:buFont typeface="Wingdings" panose="05000000000000000000" pitchFamily="2" charset="2"/>
              <a:buChar char="Ø"/>
            </a:pPr>
            <a:r>
              <a:rPr lang="en-AU" sz="1900" dirty="0" smtClean="0">
                <a:latin typeface="Calibri" panose="020F0502020204030204" pitchFamily="34" charset="0"/>
              </a:rPr>
              <a:t>Formal numbers are almost certainly an </a:t>
            </a:r>
            <a:r>
              <a:rPr lang="en-AU" sz="1900" dirty="0" smtClean="0">
                <a:latin typeface="Calibri" panose="020F0502020204030204" pitchFamily="34" charset="0"/>
              </a:rPr>
              <a:t>undercount; also those on the margins – </a:t>
            </a:r>
            <a:r>
              <a:rPr lang="en-AU" sz="1900" dirty="0" err="1" smtClean="0">
                <a:latin typeface="Calibri" panose="020F0502020204030204" pitchFamily="34" charset="0"/>
              </a:rPr>
              <a:t>couchsurfing</a:t>
            </a:r>
            <a:r>
              <a:rPr lang="en-AU" sz="1900" dirty="0" smtClean="0">
                <a:latin typeface="Calibri" panose="020F0502020204030204" pitchFamily="34" charset="0"/>
              </a:rPr>
              <a:t>, sleeping in cars, etc</a:t>
            </a:r>
            <a:r>
              <a:rPr lang="en-AU" sz="1900" dirty="0">
                <a:latin typeface="Calibri" panose="020F0502020204030204" pitchFamily="34" charset="0"/>
              </a:rPr>
              <a:t>.</a:t>
            </a:r>
            <a:endParaRPr lang="en-AU" sz="1900" dirty="0">
              <a:latin typeface="Calibri" panose="020F0502020204030204" pitchFamily="34" charset="0"/>
            </a:endParaRPr>
          </a:p>
          <a:p>
            <a:pPr marL="457200" lvl="1" indent="-457200">
              <a:lnSpc>
                <a:spcPct val="110000"/>
              </a:lnSpc>
              <a:spcAft>
                <a:spcPts val="600"/>
              </a:spcAft>
              <a:buFont typeface="+mj-lt"/>
              <a:buAutoNum type="arabicPeriod"/>
            </a:pPr>
            <a:r>
              <a:rPr lang="en-US" sz="2200" dirty="0"/>
              <a:t>Rental stress</a:t>
            </a:r>
          </a:p>
          <a:p>
            <a:pPr marL="720000" lvl="3" indent="-342900" defTabSz="685800">
              <a:lnSpc>
                <a:spcPct val="110000"/>
              </a:lnSpc>
              <a:spcBef>
                <a:spcPts val="0"/>
              </a:spcBef>
              <a:spcAft>
                <a:spcPts val="600"/>
              </a:spcAft>
              <a:buFont typeface="Wingdings" panose="05000000000000000000" pitchFamily="2" charset="2"/>
              <a:buChar char="Ø"/>
            </a:pPr>
            <a:r>
              <a:rPr lang="en-US" sz="1900" dirty="0">
                <a:latin typeface="Calibri" panose="020F0502020204030204" pitchFamily="34" charset="0"/>
              </a:rPr>
              <a:t>More than 1m households in rental stress; many will have lost their jobs and be facing removal of COVID supplements</a:t>
            </a:r>
          </a:p>
          <a:p>
            <a:pPr marL="457200" lvl="1" indent="-457200">
              <a:lnSpc>
                <a:spcPct val="110000"/>
              </a:lnSpc>
              <a:spcAft>
                <a:spcPts val="600"/>
              </a:spcAft>
              <a:buFont typeface="+mj-lt"/>
              <a:buAutoNum type="arabicPeriod"/>
            </a:pPr>
            <a:r>
              <a:rPr lang="en-US" sz="2200" dirty="0"/>
              <a:t>Reduced social housing system</a:t>
            </a:r>
          </a:p>
          <a:p>
            <a:pPr marL="720000" lvl="3" indent="-342900" defTabSz="685800">
              <a:lnSpc>
                <a:spcPct val="110000"/>
              </a:lnSpc>
              <a:spcBef>
                <a:spcPts val="0"/>
              </a:spcBef>
              <a:spcAft>
                <a:spcPts val="600"/>
              </a:spcAft>
              <a:buFont typeface="Wingdings" panose="05000000000000000000" pitchFamily="2" charset="2"/>
              <a:buChar char="Ø"/>
            </a:pPr>
            <a:r>
              <a:rPr lang="en-US" sz="1900" dirty="0">
                <a:latin typeface="Calibri" panose="020F0502020204030204" pitchFamily="34" charset="0"/>
              </a:rPr>
              <a:t>Relative to population, no. of social housing properties halved since 1991</a:t>
            </a:r>
          </a:p>
          <a:p>
            <a:pPr marL="457200" lvl="1" indent="-457200">
              <a:lnSpc>
                <a:spcPct val="110000"/>
              </a:lnSpc>
              <a:spcAft>
                <a:spcPts val="600"/>
              </a:spcAft>
              <a:buFont typeface="+mj-lt"/>
              <a:buAutoNum type="arabicPeriod"/>
            </a:pPr>
            <a:r>
              <a:rPr lang="en-US" sz="2200" dirty="0"/>
              <a:t>Debt</a:t>
            </a:r>
          </a:p>
          <a:p>
            <a:pPr marL="720000" lvl="3" indent="-342900" defTabSz="685800">
              <a:lnSpc>
                <a:spcPct val="110000"/>
              </a:lnSpc>
              <a:spcBef>
                <a:spcPts val="0"/>
              </a:spcBef>
              <a:spcAft>
                <a:spcPts val="600"/>
              </a:spcAft>
              <a:buFont typeface="Wingdings" panose="05000000000000000000" pitchFamily="2" charset="2"/>
              <a:buChar char="Ø"/>
            </a:pPr>
            <a:r>
              <a:rPr lang="en-US" sz="1900" dirty="0">
                <a:latin typeface="Calibri" panose="020F0502020204030204" pitchFamily="34" charset="0"/>
              </a:rPr>
              <a:t>Debt: income ration is 190%, due to mortgage borrowing</a:t>
            </a:r>
          </a:p>
          <a:p>
            <a:pPr marL="457200" lvl="1" indent="-457200">
              <a:lnSpc>
                <a:spcPct val="110000"/>
              </a:lnSpc>
              <a:spcAft>
                <a:spcPts val="600"/>
              </a:spcAft>
              <a:buFont typeface="+mj-lt"/>
              <a:buAutoNum type="arabicPeriod"/>
            </a:pPr>
            <a:r>
              <a:rPr lang="en-US" dirty="0"/>
              <a:t>Unbalanced and fragile system</a:t>
            </a:r>
          </a:p>
          <a:p>
            <a:pPr marL="720000" lvl="3" indent="-342900" defTabSz="685800">
              <a:lnSpc>
                <a:spcPct val="110000"/>
              </a:lnSpc>
              <a:spcBef>
                <a:spcPts val="0"/>
              </a:spcBef>
              <a:spcAft>
                <a:spcPts val="600"/>
              </a:spcAft>
              <a:buFont typeface="Wingdings" panose="05000000000000000000" pitchFamily="2" charset="2"/>
              <a:buChar char="Ø"/>
            </a:pPr>
            <a:r>
              <a:rPr lang="en-US" sz="1900" dirty="0">
                <a:latin typeface="Calibri" panose="020F0502020204030204" pitchFamily="34" charset="0"/>
              </a:rPr>
              <a:t>Vulnerable to market shocks due to dominance of private developers</a:t>
            </a:r>
            <a:endParaRPr lang="en-AU" sz="1900" dirty="0">
              <a:latin typeface="Calibri" panose="020F0502020204030204" pitchFamily="34" charset="0"/>
            </a:endParaRPr>
          </a:p>
        </p:txBody>
      </p:sp>
      <p:sp>
        <p:nvSpPr>
          <p:cNvPr id="6" name="Title 1">
            <a:extLst>
              <a:ext uri="{FF2B5EF4-FFF2-40B4-BE49-F238E27FC236}">
                <a16:creationId xmlns="" xmlns:a16="http://schemas.microsoft.com/office/drawing/2014/main" id="{C45F38D2-F26E-4E20-B8B9-62F2B1C8A1DA}"/>
              </a:ext>
            </a:extLst>
          </p:cNvPr>
          <p:cNvSpPr>
            <a:spLocks noGrp="1"/>
          </p:cNvSpPr>
          <p:nvPr>
            <p:ph type="title"/>
          </p:nvPr>
        </p:nvSpPr>
        <p:spPr>
          <a:xfrm>
            <a:off x="397042" y="348755"/>
            <a:ext cx="8135399" cy="709865"/>
          </a:xfrm>
        </p:spPr>
        <p:txBody>
          <a:bodyPr>
            <a:normAutofit/>
          </a:bodyPr>
          <a:lstStyle/>
          <a:p>
            <a:pPr>
              <a:defRPr/>
            </a:pPr>
            <a:r>
              <a:rPr lang="en-AU" sz="3200" dirty="0">
                <a:solidFill>
                  <a:srgbClr val="C00000"/>
                </a:solidFill>
                <a:latin typeface="Georgia" panose="02040502050405020303" pitchFamily="18" charset="0"/>
              </a:rPr>
              <a:t>2. Problem #2</a:t>
            </a:r>
          </a:p>
        </p:txBody>
      </p:sp>
    </p:spTree>
    <p:extLst>
      <p:ext uri="{BB962C8B-B14F-4D97-AF65-F5344CB8AC3E}">
        <p14:creationId xmlns:p14="http://schemas.microsoft.com/office/powerpoint/2010/main" val="2872198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7A1756-56E1-4CE0-9991-4B34217ABD1D}"/>
              </a:ext>
            </a:extLst>
          </p:cNvPr>
          <p:cNvSpPr>
            <a:spLocks noGrp="1"/>
          </p:cNvSpPr>
          <p:nvPr>
            <p:ph type="title"/>
          </p:nvPr>
        </p:nvSpPr>
        <p:spPr>
          <a:xfrm>
            <a:off x="495054" y="406637"/>
            <a:ext cx="8153647" cy="687634"/>
          </a:xfrm>
        </p:spPr>
        <p:txBody>
          <a:bodyPr/>
          <a:lstStyle/>
          <a:p>
            <a:pPr>
              <a:lnSpc>
                <a:spcPct val="100000"/>
              </a:lnSpc>
            </a:pPr>
            <a:r>
              <a:rPr lang="en-AU" sz="2800" dirty="0">
                <a:solidFill>
                  <a:srgbClr val="C00000"/>
                </a:solidFill>
                <a:latin typeface="Georgia" panose="02040502050405020303" pitchFamily="18" charset="0"/>
              </a:rPr>
              <a:t>2. Problem #2</a:t>
            </a:r>
            <a:endParaRPr lang="en-AU" sz="2800" dirty="0">
              <a:latin typeface="Georgia"/>
              <a:cs typeface="Georgia"/>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10" y="1240811"/>
            <a:ext cx="4786032" cy="5256584"/>
          </a:xfrm>
          <a:prstGeom prst="rect">
            <a:avLst/>
          </a:prstGeom>
        </p:spPr>
      </p:pic>
      <p:cxnSp>
        <p:nvCxnSpPr>
          <p:cNvPr id="7" name="Straight Arrow Connector 6"/>
          <p:cNvCxnSpPr>
            <a:cxnSpLocks/>
          </p:cNvCxnSpPr>
          <p:nvPr/>
        </p:nvCxnSpPr>
        <p:spPr>
          <a:xfrm>
            <a:off x="971601" y="5659410"/>
            <a:ext cx="3168352"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8" name="Text Placeholder 2"/>
          <p:cNvSpPr txBox="1">
            <a:spLocks/>
          </p:cNvSpPr>
          <p:nvPr/>
        </p:nvSpPr>
        <p:spPr>
          <a:xfrm>
            <a:off x="5508105" y="1560548"/>
            <a:ext cx="3384376" cy="4936847"/>
          </a:xfrm>
        </p:spPr>
        <p:txBody>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spcAft>
                <a:spcPts val="0"/>
              </a:spcAft>
              <a:buClr>
                <a:schemeClr val="accent1"/>
              </a:buClr>
              <a:buNone/>
            </a:pPr>
            <a:r>
              <a:rPr lang="en-AU" sz="2400" dirty="0">
                <a:solidFill>
                  <a:srgbClr val="C00000"/>
                </a:solidFill>
              </a:rPr>
              <a:t>Example: Randwick</a:t>
            </a:r>
          </a:p>
          <a:p>
            <a:pPr>
              <a:spcBef>
                <a:spcPts val="1000"/>
              </a:spcBef>
              <a:spcAft>
                <a:spcPts val="0"/>
              </a:spcAft>
              <a:buClr>
                <a:schemeClr val="accent1"/>
              </a:buClr>
            </a:pPr>
            <a:r>
              <a:rPr lang="en-AU" sz="2000" dirty="0"/>
              <a:t>Bought in 2006 for $6m</a:t>
            </a:r>
          </a:p>
          <a:p>
            <a:pPr>
              <a:spcBef>
                <a:spcPts val="1000"/>
              </a:spcBef>
              <a:spcAft>
                <a:spcPts val="0"/>
              </a:spcAft>
              <a:buClr>
                <a:schemeClr val="accent1"/>
              </a:buClr>
            </a:pPr>
            <a:r>
              <a:rPr lang="en-AU" sz="2000" dirty="0"/>
              <a:t>Sold on in 2015 with DA consent for $290m</a:t>
            </a:r>
          </a:p>
          <a:p>
            <a:pPr>
              <a:spcBef>
                <a:spcPts val="1000"/>
              </a:spcBef>
              <a:spcAft>
                <a:spcPts val="0"/>
              </a:spcAft>
              <a:buClr>
                <a:schemeClr val="accent1"/>
              </a:buClr>
            </a:pPr>
            <a:r>
              <a:rPr lang="en-AU" sz="2000" dirty="0"/>
              <a:t>$184m value uplift or  4,874%</a:t>
            </a:r>
          </a:p>
          <a:p>
            <a:pPr marL="0" lvl="1" indent="0">
              <a:spcBef>
                <a:spcPts val="1200"/>
              </a:spcBef>
              <a:buNone/>
            </a:pPr>
            <a:endParaRPr lang="en-AU" sz="2400" dirty="0"/>
          </a:p>
          <a:p>
            <a:pPr marL="0" lvl="1" indent="0">
              <a:spcBef>
                <a:spcPts val="1200"/>
              </a:spcBef>
              <a:buNone/>
            </a:pPr>
            <a:r>
              <a:rPr lang="en-AU" sz="2400" dirty="0"/>
              <a:t>DA approved for 750 dwellings</a:t>
            </a:r>
          </a:p>
          <a:p>
            <a:pPr marL="0" lvl="1" indent="0">
              <a:spcBef>
                <a:spcPts val="1200"/>
              </a:spcBef>
              <a:buNone/>
            </a:pPr>
            <a:r>
              <a:rPr lang="en-AU" sz="2400" dirty="0"/>
              <a:t>Thanks to Bill Randolph</a:t>
            </a:r>
          </a:p>
        </p:txBody>
      </p:sp>
    </p:spTree>
    <p:extLst>
      <p:ext uri="{BB962C8B-B14F-4D97-AF65-F5344CB8AC3E}">
        <p14:creationId xmlns:p14="http://schemas.microsoft.com/office/powerpoint/2010/main" val="2669920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60644" y="1540137"/>
            <a:ext cx="6320660" cy="5174298"/>
          </a:xfrm>
        </p:spPr>
        <p:txBody>
          <a:bodyPr>
            <a:normAutofit fontScale="92500" lnSpcReduction="10000"/>
          </a:bodyPr>
          <a:lstStyle/>
          <a:p>
            <a:pPr marL="0" indent="0">
              <a:lnSpc>
                <a:spcPct val="120000"/>
              </a:lnSpc>
              <a:spcAft>
                <a:spcPts val="1200"/>
              </a:spcAft>
              <a:buNone/>
            </a:pPr>
            <a:r>
              <a:rPr lang="en-AU" sz="2600" b="1" dirty="0">
                <a:solidFill>
                  <a:srgbClr val="C00000"/>
                </a:solidFill>
                <a:ea typeface="Gotham Narrow Bold" pitchFamily="50" charset="0"/>
                <a:cs typeface="Gotham Narrow Bold" pitchFamily="50" charset="0"/>
              </a:rPr>
              <a:t>Key policy changes needed</a:t>
            </a:r>
          </a:p>
          <a:p>
            <a:pPr marL="457200" lvl="1" indent="-457200">
              <a:lnSpc>
                <a:spcPct val="100000"/>
              </a:lnSpc>
              <a:spcAft>
                <a:spcPts val="1200"/>
              </a:spcAft>
              <a:buFont typeface="+mj-lt"/>
              <a:buAutoNum type="arabicPeriod"/>
            </a:pPr>
            <a:r>
              <a:rPr lang="en-AU" sz="2000" b="0" dirty="0">
                <a:solidFill>
                  <a:schemeClr val="tx1"/>
                </a:solidFill>
                <a:latin typeface="Calibri"/>
                <a:cs typeface="Calibri"/>
              </a:rPr>
              <a:t>M</a:t>
            </a:r>
            <a:r>
              <a:rPr lang="en-AU" sz="2000" b="0" dirty="0" smtClean="0">
                <a:solidFill>
                  <a:schemeClr val="tx1"/>
                </a:solidFill>
                <a:latin typeface="Calibri"/>
                <a:cs typeface="Calibri"/>
              </a:rPr>
              <a:t>ove from stamp duty to land tax</a:t>
            </a:r>
          </a:p>
          <a:p>
            <a:pPr marL="457200" lvl="1" indent="-457200">
              <a:lnSpc>
                <a:spcPct val="100000"/>
              </a:lnSpc>
              <a:spcAft>
                <a:spcPts val="1200"/>
              </a:spcAft>
              <a:buFont typeface="+mj-lt"/>
              <a:buAutoNum type="arabicPeriod"/>
            </a:pPr>
            <a:r>
              <a:rPr lang="en-AU" sz="2000" b="0" dirty="0" smtClean="0">
                <a:solidFill>
                  <a:schemeClr val="tx1"/>
                </a:solidFill>
                <a:latin typeface="Calibri"/>
                <a:cs typeface="Calibri"/>
              </a:rPr>
              <a:t>Reduce incentives for landlordis</a:t>
            </a:r>
            <a:r>
              <a:rPr lang="en-AU" sz="2000" b="0" dirty="0">
                <a:solidFill>
                  <a:schemeClr val="tx1"/>
                </a:solidFill>
                <a:latin typeface="Calibri"/>
                <a:cs typeface="Calibri"/>
              </a:rPr>
              <a:t>m</a:t>
            </a:r>
          </a:p>
          <a:p>
            <a:pPr marL="457200" lvl="1" indent="-457200">
              <a:lnSpc>
                <a:spcPct val="100000"/>
              </a:lnSpc>
              <a:spcAft>
                <a:spcPts val="1200"/>
              </a:spcAft>
              <a:buFont typeface="+mj-lt"/>
              <a:buAutoNum type="arabicPeriod"/>
            </a:pPr>
            <a:r>
              <a:rPr lang="en-AU" sz="2000" b="0" dirty="0" smtClean="0">
                <a:solidFill>
                  <a:schemeClr val="tx1"/>
                </a:solidFill>
                <a:latin typeface="Calibri"/>
                <a:cs typeface="Calibri"/>
              </a:rPr>
              <a:t>More affordable housing paid by #2</a:t>
            </a:r>
          </a:p>
          <a:p>
            <a:pPr marL="457200" lvl="1" indent="-457200">
              <a:lnSpc>
                <a:spcPct val="100000"/>
              </a:lnSpc>
              <a:spcAft>
                <a:spcPts val="1200"/>
              </a:spcAft>
              <a:buFont typeface="+mj-lt"/>
              <a:buAutoNum type="arabicPeriod"/>
            </a:pPr>
            <a:r>
              <a:rPr lang="en-US" sz="2000" b="0" dirty="0" smtClean="0">
                <a:solidFill>
                  <a:schemeClr val="tx1"/>
                </a:solidFill>
                <a:latin typeface="Calibri"/>
                <a:cs typeface="Calibri"/>
              </a:rPr>
              <a:t>Institutional funding of affordable </a:t>
            </a:r>
            <a:br>
              <a:rPr lang="en-US" sz="2000" b="0" dirty="0" smtClean="0">
                <a:solidFill>
                  <a:schemeClr val="tx1"/>
                </a:solidFill>
                <a:latin typeface="Calibri"/>
                <a:cs typeface="Calibri"/>
              </a:rPr>
            </a:br>
            <a:r>
              <a:rPr lang="en-US" sz="2000" b="0" dirty="0" smtClean="0">
                <a:solidFill>
                  <a:schemeClr val="tx1"/>
                </a:solidFill>
                <a:latin typeface="Calibri"/>
                <a:cs typeface="Calibri"/>
              </a:rPr>
              <a:t>housing</a:t>
            </a:r>
          </a:p>
          <a:p>
            <a:pPr marL="457200" lvl="1" indent="-457200">
              <a:lnSpc>
                <a:spcPct val="100000"/>
              </a:lnSpc>
              <a:spcAft>
                <a:spcPts val="1200"/>
              </a:spcAft>
              <a:buFont typeface="+mj-lt"/>
              <a:buAutoNum type="arabicPeriod"/>
            </a:pPr>
            <a:r>
              <a:rPr lang="en-US" sz="2000" b="0" dirty="0" smtClean="0">
                <a:solidFill>
                  <a:schemeClr val="tx1"/>
                </a:solidFill>
                <a:latin typeface="Calibri"/>
                <a:cs typeface="Calibri"/>
              </a:rPr>
              <a:t>Permanently affordable ownership </a:t>
            </a:r>
            <a:br>
              <a:rPr lang="en-US" sz="2000" b="0" dirty="0" smtClean="0">
                <a:solidFill>
                  <a:schemeClr val="tx1"/>
                </a:solidFill>
                <a:latin typeface="Calibri"/>
                <a:cs typeface="Calibri"/>
              </a:rPr>
            </a:br>
            <a:r>
              <a:rPr lang="en-US" sz="2000" b="0" dirty="0" smtClean="0">
                <a:solidFill>
                  <a:schemeClr val="tx1"/>
                </a:solidFill>
                <a:latin typeface="Calibri"/>
                <a:cs typeface="Calibri"/>
              </a:rPr>
              <a:t>schemes</a:t>
            </a:r>
          </a:p>
          <a:p>
            <a:pPr marL="457200" lvl="1" indent="-457200">
              <a:lnSpc>
                <a:spcPct val="100000"/>
              </a:lnSpc>
              <a:spcAft>
                <a:spcPts val="1200"/>
              </a:spcAft>
              <a:buFont typeface="+mj-lt"/>
              <a:buAutoNum type="arabicPeriod"/>
            </a:pPr>
            <a:r>
              <a:rPr lang="en-US" sz="2000" b="0" dirty="0" smtClean="0">
                <a:solidFill>
                  <a:schemeClr val="tx1"/>
                </a:solidFill>
                <a:latin typeface="Calibri"/>
                <a:cs typeface="Calibri"/>
              </a:rPr>
              <a:t>Mandated affordable housing targets</a:t>
            </a:r>
          </a:p>
          <a:p>
            <a:pPr marL="457200" lvl="1" indent="-457200">
              <a:lnSpc>
                <a:spcPct val="100000"/>
              </a:lnSpc>
              <a:spcAft>
                <a:spcPts val="1200"/>
              </a:spcAft>
              <a:buFont typeface="+mj-lt"/>
              <a:buAutoNum type="arabicPeriod"/>
            </a:pPr>
            <a:r>
              <a:rPr lang="en-US" sz="2000" b="0" dirty="0" smtClean="0">
                <a:solidFill>
                  <a:schemeClr val="tx1"/>
                </a:solidFill>
                <a:latin typeface="Calibri"/>
                <a:cs typeface="Calibri"/>
              </a:rPr>
              <a:t>Upgrade and expand public housing</a:t>
            </a:r>
          </a:p>
          <a:p>
            <a:pPr marL="0" lvl="1" indent="0">
              <a:lnSpc>
                <a:spcPct val="100000"/>
              </a:lnSpc>
              <a:spcAft>
                <a:spcPts val="1200"/>
              </a:spcAft>
              <a:buNone/>
            </a:pPr>
            <a:r>
              <a:rPr lang="en-US" sz="1200" b="0" dirty="0" smtClean="0">
                <a:solidFill>
                  <a:schemeClr val="tx1"/>
                </a:solidFill>
                <a:latin typeface="Calibri"/>
                <a:cs typeface="Calibri"/>
                <a:hlinkClick r:id="rId3"/>
              </a:rPr>
              <a:t>https</a:t>
            </a:r>
            <a:r>
              <a:rPr lang="en-US" sz="1200" b="0" dirty="0">
                <a:solidFill>
                  <a:schemeClr val="tx1"/>
                </a:solidFill>
                <a:latin typeface="Calibri"/>
                <a:cs typeface="Calibri"/>
                <a:hlinkClick r:id="rId3"/>
              </a:rPr>
              <a:t>://</a:t>
            </a:r>
            <a:r>
              <a:rPr lang="en-US" sz="1200" b="0" dirty="0" smtClean="0">
                <a:solidFill>
                  <a:schemeClr val="tx1"/>
                </a:solidFill>
                <a:latin typeface="Calibri"/>
                <a:cs typeface="Calibri"/>
                <a:hlinkClick r:id="rId3"/>
              </a:rPr>
              <a:t>theconversation.com/tackling-housing-unaffordability-a-10-point-national-plan-43628</a:t>
            </a:r>
            <a:endParaRPr lang="en-US" sz="1200" dirty="0">
              <a:latin typeface="Calibri"/>
              <a:cs typeface="Calibri"/>
            </a:endParaRPr>
          </a:p>
          <a:p>
            <a:pPr marL="0" lvl="1" indent="0">
              <a:lnSpc>
                <a:spcPct val="100000"/>
              </a:lnSpc>
              <a:spcAft>
                <a:spcPts val="1200"/>
              </a:spcAft>
              <a:buNone/>
            </a:pPr>
            <a:r>
              <a:rPr lang="en-US" sz="1200" b="0" dirty="0" smtClean="0">
                <a:solidFill>
                  <a:schemeClr val="tx1"/>
                </a:solidFill>
                <a:latin typeface="Calibri"/>
                <a:cs typeface="Calibri"/>
                <a:hlinkClick r:id="rId4"/>
              </a:rPr>
              <a:t>https</a:t>
            </a:r>
            <a:r>
              <a:rPr lang="en-US" sz="1200" b="0" dirty="0">
                <a:solidFill>
                  <a:schemeClr val="tx1"/>
                </a:solidFill>
                <a:latin typeface="Calibri"/>
                <a:cs typeface="Calibri"/>
                <a:hlinkClick r:id="rId4"/>
              </a:rPr>
              <a:t>://</a:t>
            </a:r>
            <a:r>
              <a:rPr lang="en-US" sz="1200" b="0" dirty="0" smtClean="0">
                <a:solidFill>
                  <a:schemeClr val="tx1"/>
                </a:solidFill>
                <a:latin typeface="Calibri"/>
                <a:cs typeface="Calibri"/>
                <a:hlinkClick r:id="rId4"/>
              </a:rPr>
              <a:t>theconversation.com/coronavirus-lays-bare-5-big-housing-system-flaws-to-be-fixed-137162</a:t>
            </a:r>
            <a:r>
              <a:rPr lang="en-US" sz="1200" b="0" dirty="0" smtClean="0">
                <a:solidFill>
                  <a:schemeClr val="tx1"/>
                </a:solidFill>
                <a:latin typeface="Calibri"/>
                <a:cs typeface="Calibri"/>
              </a:rPr>
              <a:t>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9000" y="1641737"/>
            <a:ext cx="4318000" cy="323850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 xmlns:a16="http://schemas.microsoft.com/office/drawing/2014/main" id="{0B5D3517-84F4-4590-8F8C-FEBEAA5B288F}"/>
              </a:ext>
            </a:extLst>
          </p:cNvPr>
          <p:cNvSpPr>
            <a:spLocks noGrp="1"/>
          </p:cNvSpPr>
          <p:nvPr>
            <p:ph type="title"/>
          </p:nvPr>
        </p:nvSpPr>
        <p:spPr>
          <a:xfrm>
            <a:off x="360644" y="530056"/>
            <a:ext cx="6343672" cy="709865"/>
          </a:xfrm>
        </p:spPr>
        <p:txBody>
          <a:bodyPr>
            <a:normAutofit/>
          </a:bodyPr>
          <a:lstStyle/>
          <a:p>
            <a:pPr>
              <a:lnSpc>
                <a:spcPct val="100000"/>
              </a:lnSpc>
            </a:pPr>
            <a:r>
              <a:rPr lang="en-AU" sz="3200" dirty="0">
                <a:solidFill>
                  <a:srgbClr val="C00000"/>
                </a:solidFill>
                <a:latin typeface="Georgia" panose="02040502050405020303" pitchFamily="18" charset="0"/>
              </a:rPr>
              <a:t>3. New (and old) alternatives</a:t>
            </a:r>
          </a:p>
        </p:txBody>
      </p:sp>
    </p:spTree>
    <p:extLst>
      <p:ext uri="{BB962C8B-B14F-4D97-AF65-F5344CB8AC3E}">
        <p14:creationId xmlns:p14="http://schemas.microsoft.com/office/powerpoint/2010/main" val="1464763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a:extLst>
              <a:ext uri="{FF2B5EF4-FFF2-40B4-BE49-F238E27FC236}">
                <a16:creationId xmlns="" xmlns:a16="http://schemas.microsoft.com/office/drawing/2014/main" id="{B07EAD05-4E93-4738-8931-1E8FD3463C38}"/>
              </a:ext>
            </a:extLst>
          </p:cNvPr>
          <p:cNvSpPr>
            <a:spLocks noGrp="1" noChangeArrowheads="1"/>
          </p:cNvSpPr>
          <p:nvPr>
            <p:ph type="title"/>
          </p:nvPr>
        </p:nvSpPr>
        <p:spPr>
          <a:xfrm>
            <a:off x="457200" y="260350"/>
            <a:ext cx="8229600" cy="1143000"/>
          </a:xfrm>
        </p:spPr>
        <p:txBody>
          <a:bodyPr>
            <a:normAutofit/>
          </a:bodyPr>
          <a:lstStyle/>
          <a:p>
            <a:pPr algn="l" eaLnBrk="1" hangingPunct="1">
              <a:lnSpc>
                <a:spcPct val="100000"/>
              </a:lnSpc>
              <a:defRPr/>
            </a:pPr>
            <a:r>
              <a:rPr lang="en-AU" sz="3600" dirty="0">
                <a:solidFill>
                  <a:srgbClr val="C00000"/>
                </a:solidFill>
                <a:latin typeface="Georgia" panose="02040502050405020303" pitchFamily="18" charset="0"/>
              </a:rPr>
              <a:t>Overview</a:t>
            </a:r>
          </a:p>
        </p:txBody>
      </p:sp>
      <p:sp>
        <p:nvSpPr>
          <p:cNvPr id="4103" name="Rectangle 7">
            <a:extLst>
              <a:ext uri="{FF2B5EF4-FFF2-40B4-BE49-F238E27FC236}">
                <a16:creationId xmlns="" xmlns:a16="http://schemas.microsoft.com/office/drawing/2014/main" id="{2D319024-8507-4077-A889-E8683EE95616}"/>
              </a:ext>
            </a:extLst>
          </p:cNvPr>
          <p:cNvSpPr>
            <a:spLocks noGrp="1" noChangeArrowheads="1"/>
          </p:cNvSpPr>
          <p:nvPr>
            <p:ph type="body" idx="1"/>
          </p:nvPr>
        </p:nvSpPr>
        <p:spPr>
          <a:xfrm>
            <a:off x="457200" y="1877438"/>
            <a:ext cx="8229600" cy="3999487"/>
          </a:xfrm>
        </p:spPr>
        <p:txBody>
          <a:bodyPr/>
          <a:lstStyle/>
          <a:p>
            <a:pPr marL="457200" indent="-457200" defTabSz="685800">
              <a:lnSpc>
                <a:spcPct val="100000"/>
              </a:lnSpc>
              <a:spcBef>
                <a:spcPts val="0"/>
              </a:spcBef>
              <a:spcAft>
                <a:spcPts val="1200"/>
              </a:spcAft>
              <a:buFont typeface="+mj-lt"/>
              <a:buAutoNum type="arabicPeriod"/>
              <a:defRPr/>
            </a:pPr>
            <a:r>
              <a:rPr lang="en-AU" sz="2400" dirty="0"/>
              <a:t>Problem #1: The Man of Property and suburban unsustainability</a:t>
            </a:r>
          </a:p>
          <a:p>
            <a:pPr marL="457200" indent="-457200" defTabSz="685800">
              <a:lnSpc>
                <a:spcPct val="100000"/>
              </a:lnSpc>
              <a:spcBef>
                <a:spcPts val="0"/>
              </a:spcBef>
              <a:spcAft>
                <a:spcPts val="1200"/>
              </a:spcAft>
              <a:buFont typeface="+mj-lt"/>
              <a:buAutoNum type="arabicPeriod"/>
              <a:defRPr/>
            </a:pPr>
            <a:r>
              <a:rPr lang="en-AU" sz="2400" dirty="0"/>
              <a:t>Problem #2: housing as a commodity</a:t>
            </a:r>
          </a:p>
          <a:p>
            <a:pPr marL="457200" indent="-457200" defTabSz="685800">
              <a:lnSpc>
                <a:spcPct val="100000"/>
              </a:lnSpc>
              <a:spcBef>
                <a:spcPts val="0"/>
              </a:spcBef>
              <a:spcAft>
                <a:spcPts val="1200"/>
              </a:spcAft>
              <a:buFont typeface="+mj-lt"/>
              <a:buAutoNum type="arabicPeriod"/>
              <a:defRPr/>
            </a:pPr>
            <a:r>
              <a:rPr lang="en-AU" sz="2400" dirty="0"/>
              <a:t>New (and old) alternatives</a:t>
            </a:r>
          </a:p>
          <a:p>
            <a:pPr marL="457200" indent="-457200" defTabSz="685800">
              <a:lnSpc>
                <a:spcPct val="100000"/>
              </a:lnSpc>
              <a:spcBef>
                <a:spcPts val="0"/>
              </a:spcBef>
              <a:spcAft>
                <a:spcPts val="1200"/>
              </a:spcAft>
              <a:buFont typeface="+mj-lt"/>
              <a:buAutoNum type="arabicPeriod"/>
              <a:defRPr/>
            </a:pPr>
            <a:r>
              <a:rPr lang="en-AU" sz="2400" dirty="0"/>
              <a:t>Housing as a commons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60644" y="1540137"/>
            <a:ext cx="8542724" cy="5000363"/>
          </a:xfrm>
        </p:spPr>
        <p:txBody>
          <a:bodyPr>
            <a:normAutofit/>
          </a:bodyPr>
          <a:lstStyle/>
          <a:p>
            <a:pPr marL="285750" lvl="1" indent="-285750">
              <a:lnSpc>
                <a:spcPct val="100000"/>
              </a:lnSpc>
              <a:spcAft>
                <a:spcPts val="1200"/>
              </a:spcAft>
              <a:buFont typeface="Arial" panose="020B0604020202020204" pitchFamily="34" charset="0"/>
              <a:buChar char="•"/>
            </a:pPr>
            <a:r>
              <a:rPr lang="en-AU" sz="2000" b="1" dirty="0">
                <a:solidFill>
                  <a:srgbClr val="C00000"/>
                </a:solidFill>
                <a:latin typeface="Calibri"/>
                <a:cs typeface="Calibri"/>
              </a:rPr>
              <a:t>Build-to-rent</a:t>
            </a:r>
            <a:r>
              <a:rPr lang="en-AU" sz="2000" dirty="0">
                <a:latin typeface="Calibri"/>
                <a:cs typeface="Calibri"/>
              </a:rPr>
              <a:t> </a:t>
            </a:r>
            <a:r>
              <a:rPr lang="en-AU" sz="2000" b="0" dirty="0">
                <a:solidFill>
                  <a:schemeClr val="tx1"/>
                </a:solidFill>
                <a:latin typeface="Calibri"/>
                <a:cs typeface="Calibri"/>
              </a:rPr>
              <a:t>– entire apartment block built to be rented out by single entity; under consideration in NSW but research suggests it is unviable without subsidies and should involve a community housing provider (CHP).</a:t>
            </a:r>
          </a:p>
          <a:p>
            <a:pPr marL="285750" lvl="1" indent="-285750">
              <a:lnSpc>
                <a:spcPct val="100000"/>
              </a:lnSpc>
              <a:spcAft>
                <a:spcPts val="1200"/>
              </a:spcAft>
              <a:buFont typeface="Arial" panose="020B0604020202020204" pitchFamily="34" charset="0"/>
              <a:buChar char="•"/>
            </a:pPr>
            <a:r>
              <a:rPr lang="en-AU" sz="2000" b="1" dirty="0">
                <a:solidFill>
                  <a:srgbClr val="C00000"/>
                </a:solidFill>
                <a:latin typeface="Calibri"/>
                <a:cs typeface="Calibri"/>
              </a:rPr>
              <a:t>Cohousing</a:t>
            </a:r>
            <a:r>
              <a:rPr lang="en-AU" sz="2000" b="0" dirty="0">
                <a:solidFill>
                  <a:schemeClr val="tx1"/>
                </a:solidFill>
                <a:latin typeface="Calibri"/>
                <a:cs typeface="Calibri"/>
              </a:rPr>
              <a:t> – smaller units, substantial shared amenities. Often formed by communities of interest. May or may not include an affordability component.</a:t>
            </a:r>
          </a:p>
          <a:p>
            <a:pPr marL="285750" lvl="1" indent="-285750">
              <a:lnSpc>
                <a:spcPct val="100000"/>
              </a:lnSpc>
              <a:spcAft>
                <a:spcPts val="1200"/>
              </a:spcAft>
              <a:buFont typeface="Arial" panose="020B0604020202020204" pitchFamily="34" charset="0"/>
              <a:buChar char="•"/>
            </a:pPr>
            <a:r>
              <a:rPr lang="en-AU" sz="2000" b="1" dirty="0" err="1">
                <a:solidFill>
                  <a:srgbClr val="C00000"/>
                </a:solidFill>
                <a:latin typeface="Calibri"/>
                <a:cs typeface="Calibri"/>
              </a:rPr>
              <a:t>Coliving</a:t>
            </a:r>
            <a:r>
              <a:rPr lang="en-AU" sz="2000" b="0" dirty="0">
                <a:solidFill>
                  <a:schemeClr val="tx1"/>
                </a:solidFill>
                <a:latin typeface="Calibri"/>
                <a:cs typeface="Calibri"/>
              </a:rPr>
              <a:t> – small apartments with shared facilities; developer-led. Not generally a specific affordable product; rent at what market will bear.</a:t>
            </a:r>
          </a:p>
          <a:p>
            <a:pPr marL="285750" lvl="1" indent="-285750">
              <a:lnSpc>
                <a:spcPct val="100000"/>
              </a:lnSpc>
              <a:spcAft>
                <a:spcPts val="1200"/>
              </a:spcAft>
              <a:buFont typeface="Arial" panose="020B0604020202020204" pitchFamily="34" charset="0"/>
              <a:buChar char="•"/>
            </a:pPr>
            <a:r>
              <a:rPr lang="en-AU" sz="2000" b="1" dirty="0">
                <a:solidFill>
                  <a:srgbClr val="C00000"/>
                </a:solidFill>
                <a:latin typeface="Calibri"/>
                <a:cs typeface="Calibri"/>
              </a:rPr>
              <a:t>Community land trusts </a:t>
            </a:r>
            <a:r>
              <a:rPr lang="en-AU" sz="2000" b="0" dirty="0">
                <a:solidFill>
                  <a:schemeClr val="tx1"/>
                </a:solidFill>
                <a:latin typeface="Calibri"/>
                <a:cs typeface="Calibri"/>
              </a:rPr>
              <a:t>– land value is held out of the market by a non-profit; residential and broader community governance. Provide permanent affordability and community benefit; diverse portfolios to address local need</a:t>
            </a:r>
          </a:p>
          <a:p>
            <a:pPr marL="285750" lvl="1" indent="-285750">
              <a:lnSpc>
                <a:spcPct val="100000"/>
              </a:lnSpc>
              <a:spcAft>
                <a:spcPts val="1200"/>
              </a:spcAft>
              <a:buFont typeface="Arial" panose="020B0604020202020204" pitchFamily="34" charset="0"/>
              <a:buChar char="•"/>
            </a:pPr>
            <a:r>
              <a:rPr lang="en-AU" sz="2000" b="1" dirty="0">
                <a:solidFill>
                  <a:srgbClr val="C00000"/>
                </a:solidFill>
                <a:latin typeface="Calibri"/>
                <a:cs typeface="Calibri"/>
              </a:rPr>
              <a:t>Community-led</a:t>
            </a:r>
            <a:r>
              <a:rPr lang="en-AU" sz="2000" dirty="0">
                <a:latin typeface="Calibri"/>
                <a:cs typeface="Calibri"/>
              </a:rPr>
              <a:t> </a:t>
            </a:r>
            <a:r>
              <a:rPr lang="en-AU" sz="2000" b="1" dirty="0">
                <a:solidFill>
                  <a:srgbClr val="C00000"/>
                </a:solidFill>
                <a:latin typeface="Calibri"/>
                <a:cs typeface="Calibri"/>
              </a:rPr>
              <a:t>housing</a:t>
            </a:r>
            <a:r>
              <a:rPr lang="en-AU" sz="2000" dirty="0">
                <a:latin typeface="Calibri"/>
                <a:cs typeface="Calibri"/>
              </a:rPr>
              <a:t> </a:t>
            </a:r>
            <a:r>
              <a:rPr lang="en-AU" sz="2000" b="0" dirty="0">
                <a:solidFill>
                  <a:schemeClr val="tx1"/>
                </a:solidFill>
                <a:latin typeface="Calibri"/>
                <a:cs typeface="Calibri"/>
              </a:rPr>
              <a:t>– umbrella term for any form led by community – e.g., cooperatives, community land trusts, self-build</a:t>
            </a:r>
          </a:p>
        </p:txBody>
      </p:sp>
      <p:sp>
        <p:nvSpPr>
          <p:cNvPr id="6" name="Title 1">
            <a:extLst>
              <a:ext uri="{FF2B5EF4-FFF2-40B4-BE49-F238E27FC236}">
                <a16:creationId xmlns="" xmlns:a16="http://schemas.microsoft.com/office/drawing/2014/main" id="{0B5D3517-84F4-4590-8F8C-FEBEAA5B288F}"/>
              </a:ext>
            </a:extLst>
          </p:cNvPr>
          <p:cNvSpPr>
            <a:spLocks noGrp="1"/>
          </p:cNvSpPr>
          <p:nvPr>
            <p:ph type="title"/>
          </p:nvPr>
        </p:nvSpPr>
        <p:spPr>
          <a:xfrm>
            <a:off x="360644" y="530056"/>
            <a:ext cx="6343672" cy="709865"/>
          </a:xfrm>
        </p:spPr>
        <p:txBody>
          <a:bodyPr>
            <a:normAutofit/>
          </a:bodyPr>
          <a:lstStyle/>
          <a:p>
            <a:pPr>
              <a:lnSpc>
                <a:spcPct val="100000"/>
              </a:lnSpc>
            </a:pPr>
            <a:r>
              <a:rPr lang="en-AU" sz="3200" dirty="0">
                <a:solidFill>
                  <a:srgbClr val="C00000"/>
                </a:solidFill>
                <a:latin typeface="Georgia" panose="02040502050405020303" pitchFamily="18" charset="0"/>
              </a:rPr>
              <a:t>3. New (and old) alternatives</a:t>
            </a:r>
          </a:p>
        </p:txBody>
      </p:sp>
    </p:spTree>
    <p:extLst>
      <p:ext uri="{BB962C8B-B14F-4D97-AF65-F5344CB8AC3E}">
        <p14:creationId xmlns:p14="http://schemas.microsoft.com/office/powerpoint/2010/main" val="1796123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60644" y="1239921"/>
            <a:ext cx="8542724" cy="5300579"/>
          </a:xfrm>
        </p:spPr>
        <p:txBody>
          <a:bodyPr>
            <a:normAutofit lnSpcReduction="10000"/>
          </a:bodyPr>
          <a:lstStyle/>
          <a:p>
            <a:pPr marL="285750" lvl="1" indent="-285750">
              <a:lnSpc>
                <a:spcPct val="110000"/>
              </a:lnSpc>
              <a:spcAft>
                <a:spcPts val="600"/>
              </a:spcAft>
              <a:buFont typeface="Arial" panose="020B0604020202020204" pitchFamily="34" charset="0"/>
              <a:buChar char="•"/>
            </a:pPr>
            <a:r>
              <a:rPr lang="en-AU" sz="2000" b="1" dirty="0">
                <a:solidFill>
                  <a:srgbClr val="C00000"/>
                </a:solidFill>
                <a:latin typeface="Calibri"/>
                <a:cs typeface="Calibri"/>
              </a:rPr>
              <a:t>Cooperatives</a:t>
            </a:r>
            <a:r>
              <a:rPr lang="en-AU" sz="2000" b="0" dirty="0">
                <a:solidFill>
                  <a:schemeClr val="tx1"/>
                </a:solidFill>
                <a:latin typeface="Calibri"/>
                <a:cs typeface="Calibri"/>
              </a:rPr>
              <a:t> – residents own shares instead of the homes; residential community governance. Can be affordable rental, limited equity, or market-rate ownership. Can generate better design and social outcomes</a:t>
            </a:r>
          </a:p>
          <a:p>
            <a:pPr marL="285750" lvl="1" indent="-285750">
              <a:lnSpc>
                <a:spcPct val="110000"/>
              </a:lnSpc>
              <a:spcAft>
                <a:spcPts val="600"/>
              </a:spcAft>
              <a:buFont typeface="Arial" panose="020B0604020202020204" pitchFamily="34" charset="0"/>
              <a:buChar char="•"/>
            </a:pPr>
            <a:r>
              <a:rPr lang="en-AU" sz="2000" b="1" dirty="0">
                <a:solidFill>
                  <a:srgbClr val="C00000"/>
                </a:solidFill>
                <a:latin typeface="Calibri"/>
                <a:cs typeface="Calibri"/>
              </a:rPr>
              <a:t>Deliberative</a:t>
            </a:r>
            <a:r>
              <a:rPr lang="en-AU" sz="2000" dirty="0">
                <a:solidFill>
                  <a:schemeClr val="tx1"/>
                </a:solidFill>
                <a:latin typeface="Calibri"/>
                <a:cs typeface="Calibri"/>
              </a:rPr>
              <a:t> </a:t>
            </a:r>
            <a:r>
              <a:rPr lang="en-AU" sz="2000" b="1" dirty="0">
                <a:solidFill>
                  <a:srgbClr val="C00000"/>
                </a:solidFill>
                <a:latin typeface="Calibri"/>
                <a:cs typeface="Calibri"/>
              </a:rPr>
              <a:t>development</a:t>
            </a:r>
            <a:r>
              <a:rPr lang="en-AU" sz="2000" dirty="0">
                <a:solidFill>
                  <a:schemeClr val="tx1"/>
                </a:solidFill>
                <a:latin typeface="Calibri"/>
                <a:cs typeface="Calibri"/>
              </a:rPr>
              <a:t> </a:t>
            </a:r>
            <a:r>
              <a:rPr lang="en-AU" sz="2000" b="0" dirty="0">
                <a:solidFill>
                  <a:schemeClr val="tx1"/>
                </a:solidFill>
                <a:latin typeface="Calibri"/>
                <a:cs typeface="Calibri"/>
              </a:rPr>
              <a:t>– future residents working directly with developer; may or may not have an affordability component. Tends to be ‘sub-market’.</a:t>
            </a:r>
          </a:p>
          <a:p>
            <a:pPr marL="285750" lvl="1" indent="-285750">
              <a:lnSpc>
                <a:spcPct val="110000"/>
              </a:lnSpc>
              <a:spcAft>
                <a:spcPts val="600"/>
              </a:spcAft>
              <a:buFont typeface="Arial" panose="020B0604020202020204" pitchFamily="34" charset="0"/>
              <a:buChar char="•"/>
            </a:pPr>
            <a:r>
              <a:rPr lang="en-AU" sz="2000" b="1" dirty="0">
                <a:solidFill>
                  <a:srgbClr val="C00000"/>
                </a:solidFill>
                <a:latin typeface="Calibri"/>
                <a:cs typeface="Calibri"/>
              </a:rPr>
              <a:t>Ecovillages</a:t>
            </a:r>
            <a:r>
              <a:rPr lang="en-AU" sz="2000" b="0" dirty="0">
                <a:solidFill>
                  <a:schemeClr val="tx1"/>
                </a:solidFill>
                <a:latin typeface="Calibri"/>
                <a:cs typeface="Calibri"/>
              </a:rPr>
              <a:t> – intentional communities with strong community and environmental focus</a:t>
            </a:r>
          </a:p>
          <a:p>
            <a:pPr marL="285750" lvl="1" indent="-285750">
              <a:lnSpc>
                <a:spcPct val="110000"/>
              </a:lnSpc>
              <a:spcAft>
                <a:spcPts val="600"/>
              </a:spcAft>
              <a:buFont typeface="Arial" panose="020B0604020202020204" pitchFamily="34" charset="0"/>
              <a:buChar char="•"/>
            </a:pPr>
            <a:r>
              <a:rPr lang="en-AU" sz="2000" b="1" dirty="0">
                <a:solidFill>
                  <a:srgbClr val="C00000"/>
                </a:solidFill>
                <a:latin typeface="Calibri"/>
                <a:cs typeface="Calibri"/>
              </a:rPr>
              <a:t>Micro-apartments</a:t>
            </a:r>
            <a:r>
              <a:rPr lang="en-AU" sz="2000" dirty="0">
                <a:solidFill>
                  <a:schemeClr val="tx1"/>
                </a:solidFill>
                <a:latin typeface="Calibri"/>
                <a:cs typeface="Calibri"/>
              </a:rPr>
              <a:t> </a:t>
            </a:r>
            <a:r>
              <a:rPr lang="en-AU" sz="2000" b="0" dirty="0">
                <a:solidFill>
                  <a:schemeClr val="tx1"/>
                </a:solidFill>
                <a:latin typeface="Calibri"/>
                <a:cs typeface="Calibri"/>
              </a:rPr>
              <a:t>– as with </a:t>
            </a:r>
            <a:r>
              <a:rPr lang="en-AU" sz="2000" b="0" dirty="0" err="1">
                <a:solidFill>
                  <a:schemeClr val="tx1"/>
                </a:solidFill>
                <a:latin typeface="Calibri"/>
                <a:cs typeface="Calibri"/>
              </a:rPr>
              <a:t>coliving</a:t>
            </a:r>
            <a:r>
              <a:rPr lang="en-AU" sz="2000" b="0" dirty="0">
                <a:solidFill>
                  <a:schemeClr val="tx1"/>
                </a:solidFill>
                <a:latin typeface="Calibri"/>
                <a:cs typeface="Calibri"/>
              </a:rPr>
              <a:t>, but smaller; might not have shared facilities</a:t>
            </a:r>
          </a:p>
          <a:p>
            <a:pPr marL="285750" lvl="1" indent="-285750">
              <a:lnSpc>
                <a:spcPct val="110000"/>
              </a:lnSpc>
              <a:spcAft>
                <a:spcPts val="600"/>
              </a:spcAft>
              <a:buFont typeface="Arial" panose="020B0604020202020204" pitchFamily="34" charset="0"/>
              <a:buChar char="•"/>
            </a:pPr>
            <a:r>
              <a:rPr lang="en-AU" sz="2000" b="1" dirty="0">
                <a:solidFill>
                  <a:srgbClr val="C00000"/>
                </a:solidFill>
                <a:latin typeface="Calibri"/>
                <a:cs typeface="Calibri"/>
              </a:rPr>
              <a:t>Shared</a:t>
            </a:r>
            <a:r>
              <a:rPr lang="en-AU" sz="2000" b="0" dirty="0">
                <a:solidFill>
                  <a:schemeClr val="tx1"/>
                </a:solidFill>
                <a:latin typeface="Calibri"/>
                <a:cs typeface="Calibri"/>
              </a:rPr>
              <a:t> </a:t>
            </a:r>
            <a:r>
              <a:rPr lang="en-AU" sz="2000" b="1" dirty="0">
                <a:solidFill>
                  <a:srgbClr val="C00000"/>
                </a:solidFill>
                <a:latin typeface="Calibri"/>
                <a:cs typeface="Calibri"/>
              </a:rPr>
              <a:t>equity</a:t>
            </a:r>
            <a:r>
              <a:rPr lang="en-AU" sz="2000" b="0" dirty="0">
                <a:solidFill>
                  <a:schemeClr val="tx1"/>
                </a:solidFill>
                <a:latin typeface="Calibri"/>
                <a:cs typeface="Calibri"/>
              </a:rPr>
              <a:t> – resident co-owns the home with another party. Some programs run by government, some run by non-profit CHPs. May or may not involve ongoing affordability requirements</a:t>
            </a:r>
          </a:p>
          <a:p>
            <a:pPr marL="285750" lvl="1" indent="-285750">
              <a:lnSpc>
                <a:spcPct val="110000"/>
              </a:lnSpc>
              <a:spcAft>
                <a:spcPts val="600"/>
              </a:spcAft>
              <a:buFont typeface="Arial" panose="020B0604020202020204" pitchFamily="34" charset="0"/>
              <a:buChar char="•"/>
            </a:pPr>
            <a:r>
              <a:rPr lang="en-AU" sz="2000" b="1" dirty="0">
                <a:solidFill>
                  <a:srgbClr val="C00000"/>
                </a:solidFill>
                <a:latin typeface="Calibri"/>
                <a:cs typeface="Calibri"/>
              </a:rPr>
              <a:t>Tiny</a:t>
            </a:r>
            <a:r>
              <a:rPr lang="en-AU" sz="2000" dirty="0">
                <a:latin typeface="Calibri"/>
                <a:cs typeface="Calibri"/>
              </a:rPr>
              <a:t> </a:t>
            </a:r>
            <a:r>
              <a:rPr lang="en-AU" sz="2000" b="1" dirty="0">
                <a:solidFill>
                  <a:srgbClr val="C00000"/>
                </a:solidFill>
                <a:latin typeface="Calibri"/>
                <a:cs typeface="Calibri"/>
              </a:rPr>
              <a:t>homes</a:t>
            </a:r>
            <a:r>
              <a:rPr lang="en-AU" sz="2000" dirty="0">
                <a:latin typeface="Calibri"/>
                <a:cs typeface="Calibri"/>
              </a:rPr>
              <a:t> </a:t>
            </a:r>
            <a:r>
              <a:rPr lang="en-AU" sz="2000" b="0" dirty="0">
                <a:solidFill>
                  <a:schemeClr val="tx1"/>
                </a:solidFill>
                <a:latin typeface="Calibri"/>
                <a:cs typeface="Calibri"/>
              </a:rPr>
              <a:t>– small, self-contained homes; semi-mobile. Mainly lifestyle choice but some usage in affordable housing.</a:t>
            </a:r>
          </a:p>
        </p:txBody>
      </p:sp>
      <p:sp>
        <p:nvSpPr>
          <p:cNvPr id="6" name="Title 1">
            <a:extLst>
              <a:ext uri="{FF2B5EF4-FFF2-40B4-BE49-F238E27FC236}">
                <a16:creationId xmlns="" xmlns:a16="http://schemas.microsoft.com/office/drawing/2014/main" id="{0B5D3517-84F4-4590-8F8C-FEBEAA5B288F}"/>
              </a:ext>
            </a:extLst>
          </p:cNvPr>
          <p:cNvSpPr>
            <a:spLocks noGrp="1"/>
          </p:cNvSpPr>
          <p:nvPr>
            <p:ph type="title"/>
          </p:nvPr>
        </p:nvSpPr>
        <p:spPr>
          <a:xfrm>
            <a:off x="360644" y="317500"/>
            <a:ext cx="6343672" cy="709865"/>
          </a:xfrm>
        </p:spPr>
        <p:txBody>
          <a:bodyPr>
            <a:normAutofit/>
          </a:bodyPr>
          <a:lstStyle/>
          <a:p>
            <a:pPr>
              <a:lnSpc>
                <a:spcPct val="100000"/>
              </a:lnSpc>
            </a:pPr>
            <a:r>
              <a:rPr lang="en-AU" sz="3200" dirty="0">
                <a:solidFill>
                  <a:srgbClr val="C00000"/>
                </a:solidFill>
                <a:latin typeface="Georgia" panose="02040502050405020303" pitchFamily="18" charset="0"/>
              </a:rPr>
              <a:t>3. New (and old) alternatives</a:t>
            </a:r>
          </a:p>
        </p:txBody>
      </p:sp>
    </p:spTree>
    <p:extLst>
      <p:ext uri="{BB962C8B-B14F-4D97-AF65-F5344CB8AC3E}">
        <p14:creationId xmlns:p14="http://schemas.microsoft.com/office/powerpoint/2010/main" val="3213160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055" y="1871498"/>
            <a:ext cx="3632446" cy="4326102"/>
          </a:xfrm>
        </p:spPr>
        <p:txBody>
          <a:bodyPr/>
          <a:lstStyle/>
          <a:p>
            <a:pPr indent="0">
              <a:lnSpc>
                <a:spcPct val="100000"/>
              </a:lnSpc>
              <a:spcAft>
                <a:spcPts val="1200"/>
              </a:spcAft>
              <a:buNone/>
            </a:pPr>
            <a:r>
              <a:rPr lang="en-AU" sz="2400" dirty="0" err="1">
                <a:solidFill>
                  <a:srgbClr val="C00000"/>
                </a:solidFill>
                <a:latin typeface="+mn-lt"/>
              </a:rPr>
              <a:t>Commoning</a:t>
            </a:r>
            <a:endParaRPr lang="en-AU" sz="2400" dirty="0">
              <a:solidFill>
                <a:srgbClr val="C00000"/>
              </a:solidFill>
              <a:latin typeface="+mn-lt"/>
            </a:endParaRPr>
          </a:p>
          <a:p>
            <a:pPr marL="476250" lvl="1" indent="-342900">
              <a:lnSpc>
                <a:spcPct val="100000"/>
              </a:lnSpc>
              <a:spcAft>
                <a:spcPts val="1200"/>
              </a:spcAft>
              <a:buFont typeface="Arial" panose="020B0604020202020204" pitchFamily="34" charset="0"/>
              <a:buChar char="•"/>
            </a:pPr>
            <a:r>
              <a:rPr lang="en-AU" sz="2000" dirty="0">
                <a:latin typeface="+mn-lt"/>
              </a:rPr>
              <a:t>Involves establishing patterns and conventions for:</a:t>
            </a:r>
            <a:endParaRPr lang="en-US" sz="2000" dirty="0">
              <a:latin typeface="+mn-lt"/>
            </a:endParaRP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Access</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Use</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Benefit</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Care </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Responsibility</a:t>
            </a:r>
          </a:p>
        </p:txBody>
      </p:sp>
      <p:sp>
        <p:nvSpPr>
          <p:cNvPr id="7" name="Title 1"/>
          <p:cNvSpPr>
            <a:spLocks noGrp="1"/>
          </p:cNvSpPr>
          <p:nvPr>
            <p:ph type="title"/>
          </p:nvPr>
        </p:nvSpPr>
        <p:spPr>
          <a:xfrm>
            <a:off x="495053" y="426337"/>
            <a:ext cx="8153647" cy="687634"/>
          </a:xfrm>
        </p:spPr>
        <p:txBody>
          <a:bodyPr>
            <a:normAutofit/>
          </a:bodyPr>
          <a:lstStyle/>
          <a:p>
            <a:pPr>
              <a:lnSpc>
                <a:spcPct val="100000"/>
              </a:lnSpc>
            </a:pPr>
            <a:r>
              <a:rPr lang="en-AU" sz="3200" dirty="0">
                <a:solidFill>
                  <a:srgbClr val="C00000"/>
                </a:solidFill>
                <a:latin typeface="Georgia" panose="02040502050405020303" pitchFamily="18" charset="0"/>
              </a:rPr>
              <a:t>4. Housing as a commons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501" y="1871498"/>
            <a:ext cx="4864099" cy="3648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8520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053" y="451737"/>
            <a:ext cx="8153647" cy="687634"/>
          </a:xfrm>
        </p:spPr>
        <p:txBody>
          <a:bodyPr>
            <a:normAutofit/>
          </a:bodyPr>
          <a:lstStyle/>
          <a:p>
            <a:pPr>
              <a:lnSpc>
                <a:spcPct val="100000"/>
              </a:lnSpc>
            </a:pPr>
            <a:r>
              <a:rPr lang="en-AU" sz="3200" dirty="0">
                <a:solidFill>
                  <a:srgbClr val="C00000"/>
                </a:solidFill>
                <a:latin typeface="Georgia" panose="02040502050405020303" pitchFamily="18" charset="0"/>
              </a:rPr>
              <a:t>4. Housing as a commons</a:t>
            </a:r>
            <a:endParaRPr lang="en-AU" sz="3200" dirty="0">
              <a:latin typeface="Georgia" panose="02040502050405020303" pitchFamily="18" charset="0"/>
            </a:endParaRPr>
          </a:p>
        </p:txBody>
      </p:sp>
      <p:sp>
        <p:nvSpPr>
          <p:cNvPr id="3" name="Content Placeholder 2"/>
          <p:cNvSpPr>
            <a:spLocks noGrp="1"/>
          </p:cNvSpPr>
          <p:nvPr>
            <p:ph idx="1"/>
          </p:nvPr>
        </p:nvSpPr>
        <p:spPr/>
        <p:txBody>
          <a:bodyPr>
            <a:normAutofit fontScale="92500" lnSpcReduction="10000"/>
          </a:bodyPr>
          <a:lstStyle/>
          <a:p>
            <a:pPr indent="0">
              <a:lnSpc>
                <a:spcPct val="100000"/>
              </a:lnSpc>
              <a:spcAft>
                <a:spcPts val="600"/>
              </a:spcAft>
              <a:buNone/>
            </a:pPr>
            <a:r>
              <a:rPr lang="en-AU" sz="2400" dirty="0">
                <a:solidFill>
                  <a:srgbClr val="C00000"/>
                </a:solidFill>
                <a:latin typeface="+mn-lt"/>
              </a:rPr>
              <a:t>Housing Cooperatives – common ownership structure</a:t>
            </a:r>
          </a:p>
          <a:p>
            <a:pPr marL="476250" lvl="1" indent="-342900">
              <a:lnSpc>
                <a:spcPct val="100000"/>
              </a:lnSpc>
              <a:spcAft>
                <a:spcPts val="600"/>
              </a:spcAft>
              <a:buFont typeface="Arial" panose="020B0604020202020204" pitchFamily="34" charset="0"/>
              <a:buChar char="•"/>
            </a:pPr>
            <a:r>
              <a:rPr lang="en-AU" sz="2000" dirty="0">
                <a:latin typeface="+mn-lt"/>
              </a:rPr>
              <a:t>Residents in housing (can be apartments and/or houses) collectively hold title to and manage their building via a member-based cooperative</a:t>
            </a:r>
          </a:p>
          <a:p>
            <a:pPr marL="914400" lvl="3" indent="-342900" fontAlgn="t">
              <a:lnSpc>
                <a:spcPct val="100000"/>
              </a:lnSpc>
              <a:spcBef>
                <a:spcPts val="0"/>
              </a:spcBef>
              <a:spcAft>
                <a:spcPts val="600"/>
              </a:spcAft>
              <a:buFont typeface="Wingdings" panose="05000000000000000000" pitchFamily="2" charset="2"/>
              <a:buChar char="Ø"/>
            </a:pPr>
            <a:r>
              <a:rPr lang="en-AU" sz="1800" dirty="0">
                <a:latin typeface="+mn-lt"/>
              </a:rPr>
              <a:t>Larger ones can employ staff to manage tenancies, repairs, etc.</a:t>
            </a:r>
          </a:p>
          <a:p>
            <a:pPr marL="476250" lvl="1" indent="-342900">
              <a:lnSpc>
                <a:spcPct val="100000"/>
              </a:lnSpc>
              <a:spcAft>
                <a:spcPts val="600"/>
              </a:spcAft>
              <a:buFont typeface="Arial" panose="020B0604020202020204" pitchFamily="34" charset="0"/>
              <a:buChar char="•"/>
            </a:pPr>
            <a:r>
              <a:rPr lang="en-AU" sz="2000" dirty="0">
                <a:latin typeface="+mn-lt"/>
              </a:rPr>
              <a:t>Each resident owns a share in the cooperative</a:t>
            </a:r>
          </a:p>
          <a:p>
            <a:pPr marL="914400" lvl="3" indent="-342900" fontAlgn="t">
              <a:lnSpc>
                <a:spcPct val="100000"/>
              </a:lnSpc>
              <a:spcBef>
                <a:spcPts val="0"/>
              </a:spcBef>
              <a:spcAft>
                <a:spcPts val="600"/>
              </a:spcAft>
              <a:buFont typeface="Wingdings" panose="05000000000000000000" pitchFamily="2" charset="2"/>
              <a:buChar char="Ø"/>
            </a:pPr>
            <a:r>
              <a:rPr lang="en-AU" sz="1800" dirty="0">
                <a:latin typeface="+mn-lt"/>
              </a:rPr>
              <a:t>Share value may be nominal, limited, or market rate</a:t>
            </a:r>
          </a:p>
          <a:p>
            <a:pPr marL="476250" lvl="1" indent="-342900">
              <a:lnSpc>
                <a:spcPct val="100000"/>
              </a:lnSpc>
              <a:spcAft>
                <a:spcPts val="600"/>
              </a:spcAft>
              <a:buFont typeface="Arial" panose="020B0604020202020204" pitchFamily="34" charset="0"/>
              <a:buChar char="•"/>
            </a:pPr>
            <a:r>
              <a:rPr lang="en-AU" sz="2000" dirty="0">
                <a:latin typeface="+mn-lt"/>
              </a:rPr>
              <a:t>Residents pay rent, admin fee, or carrying charge to the cooperative</a:t>
            </a:r>
          </a:p>
          <a:p>
            <a:pPr marL="476250" lvl="1" indent="-342900">
              <a:lnSpc>
                <a:spcPct val="100000"/>
              </a:lnSpc>
              <a:spcAft>
                <a:spcPts val="600"/>
              </a:spcAft>
              <a:buFont typeface="Arial" panose="020B0604020202020204" pitchFamily="34" charset="0"/>
              <a:buChar char="•"/>
            </a:pPr>
            <a:r>
              <a:rPr lang="en-AU" sz="2000" dirty="0">
                <a:latin typeface="+mn-lt"/>
              </a:rPr>
              <a:t>Has clear delineation of the system, its members, rules of use and access</a:t>
            </a:r>
          </a:p>
          <a:p>
            <a:pPr marL="476250" lvl="1" indent="-342900">
              <a:lnSpc>
                <a:spcPct val="100000"/>
              </a:lnSpc>
              <a:spcAft>
                <a:spcPts val="600"/>
              </a:spcAft>
              <a:buFont typeface="Arial" panose="020B0604020202020204" pitchFamily="34" charset="0"/>
              <a:buChar char="•"/>
            </a:pPr>
            <a:r>
              <a:rPr lang="en-AU" sz="2000" dirty="0">
                <a:latin typeface="+mn-lt"/>
              </a:rPr>
              <a:t>Challenges:</a:t>
            </a:r>
          </a:p>
          <a:p>
            <a:pPr marL="914400" lvl="3" indent="-342900" fontAlgn="t">
              <a:lnSpc>
                <a:spcPct val="100000"/>
              </a:lnSpc>
              <a:spcBef>
                <a:spcPts val="0"/>
              </a:spcBef>
              <a:spcAft>
                <a:spcPts val="600"/>
              </a:spcAft>
              <a:buFont typeface="Wingdings" panose="05000000000000000000" pitchFamily="2" charset="2"/>
              <a:buChar char="Ø"/>
            </a:pPr>
            <a:r>
              <a:rPr lang="en-AU" sz="1800" dirty="0">
                <a:latin typeface="+mn-lt"/>
              </a:rPr>
              <a:t>Can experience burnout if at small scale </a:t>
            </a:r>
          </a:p>
          <a:p>
            <a:pPr marL="914400" lvl="3" indent="-342900" fontAlgn="t">
              <a:lnSpc>
                <a:spcPct val="100000"/>
              </a:lnSpc>
              <a:spcBef>
                <a:spcPts val="0"/>
              </a:spcBef>
              <a:spcAft>
                <a:spcPts val="600"/>
              </a:spcAft>
              <a:buFont typeface="Wingdings" panose="05000000000000000000" pitchFamily="2" charset="2"/>
              <a:buChar char="Ø"/>
            </a:pPr>
            <a:r>
              <a:rPr lang="en-AU" sz="1800" dirty="0">
                <a:latin typeface="+mn-lt"/>
              </a:rPr>
              <a:t>Members might decide to sell stock at market rate in previously affordable stock; prevention needs oversight</a:t>
            </a:r>
          </a:p>
        </p:txBody>
      </p:sp>
    </p:spTree>
    <p:extLst>
      <p:ext uri="{BB962C8B-B14F-4D97-AF65-F5344CB8AC3E}">
        <p14:creationId xmlns:p14="http://schemas.microsoft.com/office/powerpoint/2010/main" val="152310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4215792" y="1871498"/>
            <a:ext cx="4432909" cy="4326102"/>
          </a:xfrm>
        </p:spPr>
        <p:txBody>
          <a:bodyPr>
            <a:normAutofit fontScale="92500" lnSpcReduction="10000"/>
          </a:bodyPr>
          <a:lstStyle/>
          <a:p>
            <a:pPr indent="0">
              <a:lnSpc>
                <a:spcPct val="100000"/>
              </a:lnSpc>
              <a:spcAft>
                <a:spcPts val="600"/>
              </a:spcAft>
              <a:buNone/>
            </a:pPr>
            <a:r>
              <a:rPr lang="en-AU" sz="2400" dirty="0">
                <a:solidFill>
                  <a:srgbClr val="C00000"/>
                </a:solidFill>
                <a:latin typeface="+mn-lt"/>
              </a:rPr>
              <a:t>Housing Cooperatives – </a:t>
            </a:r>
            <a:r>
              <a:rPr lang="en-AU" sz="2400" dirty="0" err="1">
                <a:solidFill>
                  <a:srgbClr val="C00000"/>
                </a:solidFill>
                <a:latin typeface="Calibri" panose="020F0502020204030204" pitchFamily="34" charset="0"/>
              </a:rPr>
              <a:t>Murundaka</a:t>
            </a:r>
            <a:r>
              <a:rPr lang="en-AU" sz="2400" dirty="0">
                <a:solidFill>
                  <a:srgbClr val="C00000"/>
                </a:solidFill>
                <a:latin typeface="Calibri" panose="020F0502020204030204" pitchFamily="34" charset="0"/>
              </a:rPr>
              <a:t> Cohousing, Melbourne</a:t>
            </a:r>
            <a:endParaRPr lang="en-AU" sz="2400" dirty="0">
              <a:solidFill>
                <a:srgbClr val="C00000"/>
              </a:solidFill>
              <a:latin typeface="+mn-lt"/>
            </a:endParaRPr>
          </a:p>
          <a:p>
            <a:pPr marL="476250" lvl="1" indent="-342900">
              <a:lnSpc>
                <a:spcPct val="100000"/>
              </a:lnSpc>
              <a:spcAft>
                <a:spcPts val="600"/>
              </a:spcAft>
              <a:buFont typeface="Arial" panose="020B0604020202020204" pitchFamily="34" charset="0"/>
              <a:buChar char="•"/>
            </a:pPr>
            <a:r>
              <a:rPr lang="en-AU" sz="2000" dirty="0">
                <a:latin typeface="+mn-lt"/>
              </a:rPr>
              <a:t>Community rental, rents indexed to income</a:t>
            </a:r>
          </a:p>
          <a:p>
            <a:pPr marL="914400" lvl="3" indent="-342900" fontAlgn="t">
              <a:lnSpc>
                <a:spcPct val="100000"/>
              </a:lnSpc>
              <a:spcBef>
                <a:spcPts val="0"/>
              </a:spcBef>
              <a:spcAft>
                <a:spcPts val="600"/>
              </a:spcAft>
              <a:buFont typeface="Wingdings" panose="05000000000000000000" pitchFamily="2" charset="2"/>
              <a:buChar char="Ø"/>
            </a:pPr>
            <a:r>
              <a:rPr lang="en-AU" sz="1800" dirty="0">
                <a:latin typeface="+mn-lt"/>
              </a:rPr>
              <a:t>Title lies with Common Equity Housing Ltd; private non-profit</a:t>
            </a:r>
          </a:p>
          <a:p>
            <a:pPr marL="476250" lvl="1" indent="-342900">
              <a:lnSpc>
                <a:spcPct val="100000"/>
              </a:lnSpc>
              <a:spcAft>
                <a:spcPts val="600"/>
              </a:spcAft>
              <a:buFont typeface="Arial" panose="020B0604020202020204" pitchFamily="34" charset="0"/>
              <a:buChar char="•"/>
            </a:pPr>
            <a:r>
              <a:rPr lang="en-AU" sz="2000" dirty="0">
                <a:latin typeface="+mn-lt"/>
              </a:rPr>
              <a:t>High environmental standards</a:t>
            </a:r>
          </a:p>
          <a:p>
            <a:pPr marL="914400" lvl="3" indent="-342900" fontAlgn="t">
              <a:lnSpc>
                <a:spcPct val="100000"/>
              </a:lnSpc>
              <a:spcBef>
                <a:spcPts val="0"/>
              </a:spcBef>
              <a:spcAft>
                <a:spcPts val="600"/>
              </a:spcAft>
              <a:buFont typeface="Wingdings" panose="05000000000000000000" pitchFamily="2" charset="2"/>
              <a:buChar char="Ø"/>
            </a:pPr>
            <a:r>
              <a:rPr lang="en-AU" sz="1800" dirty="0">
                <a:latin typeface="+mn-lt"/>
              </a:rPr>
              <a:t>Rooftop solar, solar passive</a:t>
            </a:r>
          </a:p>
          <a:p>
            <a:pPr marL="914400" lvl="3" indent="-342900" fontAlgn="t">
              <a:lnSpc>
                <a:spcPct val="100000"/>
              </a:lnSpc>
              <a:spcBef>
                <a:spcPts val="0"/>
              </a:spcBef>
              <a:spcAft>
                <a:spcPts val="600"/>
              </a:spcAft>
              <a:buFont typeface="Wingdings" panose="05000000000000000000" pitchFamily="2" charset="2"/>
              <a:buChar char="Ø"/>
            </a:pPr>
            <a:r>
              <a:rPr lang="en-AU" sz="1800" dirty="0">
                <a:latin typeface="+mn-lt"/>
              </a:rPr>
              <a:t>Rainwater collection and storage</a:t>
            </a:r>
          </a:p>
          <a:p>
            <a:pPr marL="914400" lvl="3" indent="-342900" fontAlgn="t">
              <a:lnSpc>
                <a:spcPct val="100000"/>
              </a:lnSpc>
              <a:spcBef>
                <a:spcPts val="0"/>
              </a:spcBef>
              <a:spcAft>
                <a:spcPts val="600"/>
              </a:spcAft>
              <a:buFont typeface="Wingdings" panose="05000000000000000000" pitchFamily="2" charset="2"/>
              <a:buChar char="Ø"/>
            </a:pPr>
            <a:r>
              <a:rPr lang="en-AU" sz="1800" dirty="0">
                <a:latin typeface="+mn-lt"/>
              </a:rPr>
              <a:t>Shared gardens</a:t>
            </a:r>
          </a:p>
          <a:p>
            <a:pPr marL="914400" lvl="3" indent="-342900" fontAlgn="t">
              <a:lnSpc>
                <a:spcPct val="100000"/>
              </a:lnSpc>
              <a:spcBef>
                <a:spcPts val="0"/>
              </a:spcBef>
              <a:spcAft>
                <a:spcPts val="600"/>
              </a:spcAft>
              <a:buFont typeface="Wingdings" panose="05000000000000000000" pitchFamily="2" charset="2"/>
              <a:buChar char="Ø"/>
            </a:pPr>
            <a:r>
              <a:rPr lang="en-AU" sz="1800" dirty="0">
                <a:latin typeface="+mn-lt"/>
              </a:rPr>
              <a:t>Shared kitchen, dining/meeting room, guest/music room</a:t>
            </a:r>
          </a:p>
          <a:p>
            <a:pPr marL="476250" lvl="1" indent="-342900">
              <a:lnSpc>
                <a:spcPct val="100000"/>
              </a:lnSpc>
              <a:spcAft>
                <a:spcPts val="600"/>
              </a:spcAft>
              <a:buFont typeface="Arial" panose="020B0604020202020204" pitchFamily="34" charset="0"/>
              <a:buChar char="•"/>
            </a:pPr>
            <a:r>
              <a:rPr lang="en-AU" sz="2000" dirty="0">
                <a:latin typeface="+mn-lt"/>
              </a:rPr>
              <a:t>Tenure form and lifestyle choice</a:t>
            </a:r>
          </a:p>
        </p:txBody>
      </p:sp>
      <p:pic>
        <p:nvPicPr>
          <p:cNvPr id="10" name="Picture Placeholder 10"/>
          <p:cNvPicPr>
            <a:picLocks noChangeAspect="1"/>
          </p:cNvPicPr>
          <p:nvPr/>
        </p:nvPicPr>
        <p:blipFill>
          <a:blip r:embed="rId2">
            <a:extLst>
              <a:ext uri="{28A0092B-C50C-407E-A947-70E740481C1C}">
                <a14:useLocalDpi xmlns:a14="http://schemas.microsoft.com/office/drawing/2010/main" val="0"/>
              </a:ext>
            </a:extLst>
          </a:blip>
          <a:srcRect l="20406" r="20406"/>
          <a:stretch>
            <a:fillRect/>
          </a:stretch>
        </p:blipFill>
        <p:spPr>
          <a:xfrm flipH="1">
            <a:off x="128075" y="1970931"/>
            <a:ext cx="3762703" cy="4232949"/>
          </a:xfrm>
          <a:prstGeom prst="rect">
            <a:avLst/>
          </a:prstGeom>
        </p:spPr>
      </p:pic>
      <p:sp>
        <p:nvSpPr>
          <p:cNvPr id="7" name="Title 1"/>
          <p:cNvSpPr>
            <a:spLocks noGrp="1"/>
          </p:cNvSpPr>
          <p:nvPr>
            <p:ph type="title"/>
          </p:nvPr>
        </p:nvSpPr>
        <p:spPr>
          <a:xfrm>
            <a:off x="495053" y="451737"/>
            <a:ext cx="8153647" cy="687634"/>
          </a:xfrm>
        </p:spPr>
        <p:txBody>
          <a:bodyPr>
            <a:normAutofit/>
          </a:bodyPr>
          <a:lstStyle/>
          <a:p>
            <a:pPr>
              <a:lnSpc>
                <a:spcPct val="100000"/>
              </a:lnSpc>
            </a:pPr>
            <a:r>
              <a:rPr lang="en-AU" sz="3200" dirty="0">
                <a:solidFill>
                  <a:srgbClr val="C00000"/>
                </a:solidFill>
                <a:latin typeface="Georgia" panose="02040502050405020303" pitchFamily="18" charset="0"/>
              </a:rPr>
              <a:t>4. Housing as a commons</a:t>
            </a:r>
            <a:endParaRPr lang="en-AU" sz="3200" dirty="0">
              <a:latin typeface="Georgia" panose="02040502050405020303" pitchFamily="18" charset="0"/>
            </a:endParaRPr>
          </a:p>
        </p:txBody>
      </p:sp>
    </p:spTree>
    <p:extLst>
      <p:ext uri="{BB962C8B-B14F-4D97-AF65-F5344CB8AC3E}">
        <p14:creationId xmlns:p14="http://schemas.microsoft.com/office/powerpoint/2010/main" val="2177187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indent="0">
              <a:lnSpc>
                <a:spcPct val="100000"/>
              </a:lnSpc>
              <a:spcAft>
                <a:spcPts val="1200"/>
              </a:spcAft>
              <a:buNone/>
            </a:pPr>
            <a:r>
              <a:rPr lang="en-AU" sz="2400" dirty="0">
                <a:solidFill>
                  <a:srgbClr val="C00000"/>
                </a:solidFill>
                <a:latin typeface="+mn-lt"/>
              </a:rPr>
              <a:t>Community Land Trusts (CLTs)</a:t>
            </a:r>
          </a:p>
          <a:p>
            <a:pPr marL="476250" lvl="1" indent="-342900">
              <a:lnSpc>
                <a:spcPct val="100000"/>
              </a:lnSpc>
              <a:spcAft>
                <a:spcPts val="1200"/>
              </a:spcAft>
              <a:buFont typeface="Arial" panose="020B0604020202020204" pitchFamily="34" charset="0"/>
              <a:buChar char="•"/>
            </a:pPr>
            <a:r>
              <a:rPr lang="en-AU" sz="2000" dirty="0">
                <a:latin typeface="+mn-lt"/>
              </a:rPr>
              <a:t>Private non-profit organisations (usually corporations) holding property in perpetuity to provide</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Permanently affordable housing; and</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Community benefit</a:t>
            </a:r>
          </a:p>
          <a:p>
            <a:pPr marL="476250" lvl="1" indent="-342900">
              <a:lnSpc>
                <a:spcPct val="100000"/>
              </a:lnSpc>
              <a:spcAft>
                <a:spcPts val="1200"/>
              </a:spcAft>
              <a:buFont typeface="Arial" panose="020B0604020202020204" pitchFamily="34" charset="0"/>
              <a:buChar char="•"/>
            </a:pPr>
            <a:r>
              <a:rPr lang="en-AU" sz="2000" dirty="0">
                <a:latin typeface="+mn-lt"/>
              </a:rPr>
              <a:t>Each CLT defines these according to context – immense variability and diversity in stock and programs</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Initial focus was collective, de-commodified ownership of land</a:t>
            </a:r>
          </a:p>
          <a:p>
            <a:pPr marL="476250" lvl="1" indent="-342900">
              <a:lnSpc>
                <a:spcPct val="100000"/>
              </a:lnSpc>
              <a:spcAft>
                <a:spcPts val="1200"/>
              </a:spcAft>
              <a:buFont typeface="Arial" panose="020B0604020202020204" pitchFamily="34" charset="0"/>
              <a:buChar char="•"/>
            </a:pPr>
            <a:r>
              <a:rPr lang="en-AU" sz="2000" dirty="0">
                <a:latin typeface="+mn-lt"/>
              </a:rPr>
              <a:t>Growing literature on CLTs as commons</a:t>
            </a:r>
          </a:p>
        </p:txBody>
      </p:sp>
      <p:sp>
        <p:nvSpPr>
          <p:cNvPr id="7" name="Title 1"/>
          <p:cNvSpPr>
            <a:spLocks noGrp="1"/>
          </p:cNvSpPr>
          <p:nvPr>
            <p:ph type="title"/>
          </p:nvPr>
        </p:nvSpPr>
        <p:spPr>
          <a:xfrm>
            <a:off x="495053" y="451737"/>
            <a:ext cx="8153647" cy="687634"/>
          </a:xfrm>
        </p:spPr>
        <p:txBody>
          <a:bodyPr>
            <a:normAutofit/>
          </a:bodyPr>
          <a:lstStyle/>
          <a:p>
            <a:pPr>
              <a:lnSpc>
                <a:spcPct val="100000"/>
              </a:lnSpc>
            </a:pPr>
            <a:r>
              <a:rPr lang="en-AU" sz="3200" dirty="0">
                <a:solidFill>
                  <a:srgbClr val="C00000"/>
                </a:solidFill>
                <a:latin typeface="Georgia" panose="02040502050405020303" pitchFamily="18" charset="0"/>
              </a:rPr>
              <a:t>4. Housing as a commons</a:t>
            </a:r>
            <a:endParaRPr lang="en-AU" sz="3200" dirty="0">
              <a:latin typeface="Georgia" panose="02040502050405020303" pitchFamily="18" charset="0"/>
            </a:endParaRPr>
          </a:p>
        </p:txBody>
      </p:sp>
    </p:spTree>
    <p:extLst>
      <p:ext uri="{BB962C8B-B14F-4D97-AF65-F5344CB8AC3E}">
        <p14:creationId xmlns:p14="http://schemas.microsoft.com/office/powerpoint/2010/main" val="720642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052" y="1618579"/>
            <a:ext cx="8153647" cy="4326102"/>
          </a:xfrm>
        </p:spPr>
        <p:txBody>
          <a:bodyPr>
            <a:normAutofit fontScale="92500"/>
          </a:bodyPr>
          <a:lstStyle/>
          <a:p>
            <a:pPr indent="0">
              <a:lnSpc>
                <a:spcPct val="100000"/>
              </a:lnSpc>
              <a:spcAft>
                <a:spcPts val="1200"/>
              </a:spcAft>
              <a:buNone/>
            </a:pPr>
            <a:r>
              <a:rPr lang="en-AU" sz="2600" dirty="0">
                <a:solidFill>
                  <a:srgbClr val="C00000"/>
                </a:solidFill>
                <a:latin typeface="+mn-lt"/>
              </a:rPr>
              <a:t>Community Land Trusts (CLTs)</a:t>
            </a:r>
          </a:p>
          <a:p>
            <a:pPr marL="476250" lvl="1" indent="-342900">
              <a:lnSpc>
                <a:spcPct val="100000"/>
              </a:lnSpc>
              <a:spcAft>
                <a:spcPts val="1200"/>
              </a:spcAft>
              <a:buFont typeface="Arial" panose="020B0604020202020204" pitchFamily="34" charset="0"/>
              <a:buChar char="•"/>
            </a:pPr>
            <a:r>
              <a:rPr lang="en-AU" sz="2000" dirty="0">
                <a:latin typeface="+mn-lt"/>
              </a:rPr>
              <a:t>Classic Board structure: 1/3</a:t>
            </a:r>
            <a:r>
              <a:rPr lang="en-AU" sz="2000" baseline="30000" dirty="0">
                <a:latin typeface="+mn-lt"/>
              </a:rPr>
              <a:t>rd</a:t>
            </a:r>
            <a:r>
              <a:rPr lang="en-AU" sz="2000" dirty="0">
                <a:latin typeface="+mn-lt"/>
              </a:rPr>
              <a:t> residents, 1/3</a:t>
            </a:r>
            <a:r>
              <a:rPr lang="en-AU" sz="2000" baseline="30000" dirty="0">
                <a:latin typeface="+mn-lt"/>
              </a:rPr>
              <a:t>rd</a:t>
            </a:r>
            <a:r>
              <a:rPr lang="en-AU" sz="2000" dirty="0">
                <a:latin typeface="+mn-lt"/>
              </a:rPr>
              <a:t> non-resident members, 1/3</a:t>
            </a:r>
            <a:r>
              <a:rPr lang="en-AU" sz="2000" baseline="30000" dirty="0">
                <a:latin typeface="+mn-lt"/>
              </a:rPr>
              <a:t>rd</a:t>
            </a:r>
            <a:r>
              <a:rPr lang="en-AU" sz="2000" dirty="0">
                <a:latin typeface="+mn-lt"/>
              </a:rPr>
              <a:t> representatives of the ‘public at large’, appointed by the other 2/3rds </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Balances rights and responsibilities of household and community, including future</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Can prevent </a:t>
            </a:r>
            <a:r>
              <a:rPr lang="en-AU" sz="1800" dirty="0" err="1">
                <a:latin typeface="+mn-lt"/>
              </a:rPr>
              <a:t>NIMBYism</a:t>
            </a:r>
            <a:r>
              <a:rPr lang="en-AU" sz="1800" dirty="0">
                <a:latin typeface="+mn-lt"/>
              </a:rPr>
              <a:t>, resident sell-offs, and heavy-handed policy</a:t>
            </a:r>
          </a:p>
          <a:p>
            <a:pPr marL="476250" lvl="1" indent="-342900">
              <a:lnSpc>
                <a:spcPct val="100000"/>
              </a:lnSpc>
              <a:spcAft>
                <a:spcPts val="1200"/>
              </a:spcAft>
              <a:buFont typeface="Arial" panose="020B0604020202020204" pitchFamily="34" charset="0"/>
              <a:buChar char="•"/>
            </a:pPr>
            <a:r>
              <a:rPr lang="en-AU" sz="2000" dirty="0">
                <a:latin typeface="+mn-lt"/>
              </a:rPr>
              <a:t>Affordability retained through legal mechanisms – leases, deeds, etc.</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Legal mechanisms clarify rules regarding access and use as determined by operational staff under Board oversight</a:t>
            </a:r>
          </a:p>
          <a:p>
            <a:pPr marL="476250" lvl="1" indent="-342900">
              <a:lnSpc>
                <a:spcPct val="100000"/>
              </a:lnSpc>
              <a:spcAft>
                <a:spcPts val="1200"/>
              </a:spcAft>
              <a:buFont typeface="Arial" panose="020B0604020202020204" pitchFamily="34" charset="0"/>
              <a:buChar char="•"/>
            </a:pPr>
            <a:r>
              <a:rPr lang="en-AU" sz="2000" dirty="0">
                <a:latin typeface="+mn-lt"/>
              </a:rPr>
              <a:t>Are a hybrid community development and affordable housing model – “developers that don’t go away?</a:t>
            </a:r>
          </a:p>
        </p:txBody>
      </p:sp>
      <p:sp>
        <p:nvSpPr>
          <p:cNvPr id="7" name="Title 1"/>
          <p:cNvSpPr>
            <a:spLocks noGrp="1"/>
          </p:cNvSpPr>
          <p:nvPr>
            <p:ph type="title"/>
          </p:nvPr>
        </p:nvSpPr>
        <p:spPr>
          <a:xfrm>
            <a:off x="495053" y="451737"/>
            <a:ext cx="8153647" cy="687634"/>
          </a:xfrm>
        </p:spPr>
        <p:txBody>
          <a:bodyPr>
            <a:normAutofit/>
          </a:bodyPr>
          <a:lstStyle/>
          <a:p>
            <a:pPr>
              <a:lnSpc>
                <a:spcPct val="100000"/>
              </a:lnSpc>
            </a:pPr>
            <a:r>
              <a:rPr lang="en-AU" sz="3200" dirty="0">
                <a:solidFill>
                  <a:srgbClr val="C00000"/>
                </a:solidFill>
                <a:latin typeface="Georgia" panose="02040502050405020303" pitchFamily="18" charset="0"/>
              </a:rPr>
              <a:t>4. Housing as a commons</a:t>
            </a:r>
            <a:endParaRPr lang="en-AU" sz="3200" dirty="0">
              <a:latin typeface="Georgia" panose="02040502050405020303" pitchFamily="18" charset="0"/>
            </a:endParaRPr>
          </a:p>
        </p:txBody>
      </p:sp>
    </p:spTree>
    <p:extLst>
      <p:ext uri="{BB962C8B-B14F-4D97-AF65-F5344CB8AC3E}">
        <p14:creationId xmlns:p14="http://schemas.microsoft.com/office/powerpoint/2010/main" val="2043212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054" y="1607686"/>
            <a:ext cx="8153647" cy="4589913"/>
          </a:xfrm>
        </p:spPr>
        <p:txBody>
          <a:bodyPr>
            <a:normAutofit fontScale="92500" lnSpcReduction="10000"/>
          </a:bodyPr>
          <a:lstStyle/>
          <a:p>
            <a:pPr indent="0">
              <a:lnSpc>
                <a:spcPct val="100000"/>
              </a:lnSpc>
              <a:spcAft>
                <a:spcPts val="1200"/>
              </a:spcAft>
              <a:buNone/>
            </a:pPr>
            <a:r>
              <a:rPr lang="en-AU" sz="2600" dirty="0">
                <a:solidFill>
                  <a:srgbClr val="C00000"/>
                </a:solidFill>
                <a:latin typeface="+mn-lt"/>
              </a:rPr>
              <a:t>Dudley Street Neighbourhood Initiative, Boston MA</a:t>
            </a:r>
          </a:p>
          <a:p>
            <a:pPr marL="476250" lvl="1" indent="-342900">
              <a:lnSpc>
                <a:spcPct val="100000"/>
              </a:lnSpc>
              <a:spcAft>
                <a:spcPts val="1200"/>
              </a:spcAft>
              <a:buFont typeface="Arial" panose="020B0604020202020204" pitchFamily="34" charset="0"/>
              <a:buChar char="•"/>
            </a:pPr>
            <a:r>
              <a:rPr lang="en-US" sz="2000" dirty="0">
                <a:latin typeface="+mn-lt"/>
              </a:rPr>
              <a:t>Community-based planning and organising entity </a:t>
            </a:r>
          </a:p>
          <a:p>
            <a:pPr marL="914400" lvl="3" indent="-342900" fontAlgn="t">
              <a:lnSpc>
                <a:spcPct val="100000"/>
              </a:lnSpc>
              <a:spcBef>
                <a:spcPts val="0"/>
              </a:spcBef>
              <a:spcAft>
                <a:spcPts val="1200"/>
              </a:spcAft>
              <a:buFont typeface="Wingdings" panose="05000000000000000000" pitchFamily="2" charset="2"/>
              <a:buChar char="Ø"/>
              <a:defRPr/>
            </a:pPr>
            <a:r>
              <a:rPr lang="en-US" sz="1800" dirty="0">
                <a:latin typeface="+mn-lt"/>
              </a:rPr>
              <a:t>“</a:t>
            </a:r>
            <a:r>
              <a:rPr lang="en-AU" sz="1800" dirty="0">
                <a:latin typeface="+mn-lt"/>
              </a:rPr>
              <a:t>a collaborative effort of over 3,000 residents, businesses, non-profits and religious institutions members ” (</a:t>
            </a:r>
            <a:r>
              <a:rPr lang="en-AU" sz="1800" dirty="0">
                <a:latin typeface="+mn-lt"/>
                <a:hlinkClick r:id="rId2"/>
              </a:rPr>
              <a:t>http://www.dsni.org/history.shtml</a:t>
            </a:r>
            <a:r>
              <a:rPr lang="en-AU" sz="1800" dirty="0">
                <a:latin typeface="+mn-lt"/>
              </a:rPr>
              <a:t>)</a:t>
            </a:r>
          </a:p>
          <a:p>
            <a:pPr marL="476250" lvl="1" indent="-342900">
              <a:lnSpc>
                <a:spcPct val="100000"/>
              </a:lnSpc>
              <a:spcAft>
                <a:spcPts val="1200"/>
              </a:spcAft>
              <a:buFont typeface="Arial" panose="020B0604020202020204" pitchFamily="34" charset="0"/>
              <a:buChar char="•"/>
            </a:pPr>
            <a:r>
              <a:rPr lang="en-US" sz="2000" dirty="0">
                <a:latin typeface="+mn-lt"/>
              </a:rPr>
              <a:t>Board of 34 across diverse groups, including youth</a:t>
            </a:r>
          </a:p>
          <a:p>
            <a:pPr marL="476250" lvl="1" indent="-342900">
              <a:lnSpc>
                <a:spcPct val="100000"/>
              </a:lnSpc>
              <a:spcAft>
                <a:spcPts val="1200"/>
              </a:spcAft>
              <a:buFont typeface="Arial" panose="020B0604020202020204" pitchFamily="34" charset="0"/>
              <a:buChar char="•"/>
            </a:pPr>
            <a:r>
              <a:rPr lang="en-US" sz="2000" dirty="0">
                <a:latin typeface="+mn-lt"/>
              </a:rPr>
              <a:t>Established a community land trust to develop and deliver affordable housing</a:t>
            </a:r>
          </a:p>
          <a:p>
            <a:pPr marL="476250" lvl="1" indent="-342900">
              <a:lnSpc>
                <a:spcPct val="100000"/>
              </a:lnSpc>
              <a:spcAft>
                <a:spcPts val="1200"/>
              </a:spcAft>
              <a:buFont typeface="Arial" panose="020B0604020202020204" pitchFamily="34" charset="0"/>
              <a:buChar char="•"/>
            </a:pPr>
            <a:r>
              <a:rPr lang="en-US" sz="2000" dirty="0">
                <a:latin typeface="+mn-lt"/>
              </a:rPr>
              <a:t>Have overseen development of 225 units of perpetually affordable homes by their CLT, plus over 1,300 local development applications, often with several hundreds members in attendance</a:t>
            </a:r>
          </a:p>
          <a:p>
            <a:pPr marL="476250" lvl="1" indent="-342900">
              <a:lnSpc>
                <a:spcPct val="100000"/>
              </a:lnSpc>
              <a:spcAft>
                <a:spcPts val="1200"/>
              </a:spcAft>
              <a:buFont typeface="Arial" panose="020B0604020202020204" pitchFamily="34" charset="0"/>
              <a:buChar char="•"/>
            </a:pPr>
            <a:r>
              <a:rPr lang="en-US" sz="2000" dirty="0">
                <a:latin typeface="+mn-lt"/>
              </a:rPr>
              <a:t>DNI’s strategic vision for the area has been adopted by the City as local urban renewal plan</a:t>
            </a:r>
          </a:p>
        </p:txBody>
      </p:sp>
      <p:sp>
        <p:nvSpPr>
          <p:cNvPr id="7" name="Title 1"/>
          <p:cNvSpPr>
            <a:spLocks noGrp="1"/>
          </p:cNvSpPr>
          <p:nvPr>
            <p:ph type="title"/>
          </p:nvPr>
        </p:nvSpPr>
        <p:spPr>
          <a:xfrm>
            <a:off x="495053" y="451737"/>
            <a:ext cx="8153647" cy="687634"/>
          </a:xfrm>
        </p:spPr>
        <p:txBody>
          <a:bodyPr>
            <a:normAutofit/>
          </a:bodyPr>
          <a:lstStyle/>
          <a:p>
            <a:pPr>
              <a:lnSpc>
                <a:spcPct val="100000"/>
              </a:lnSpc>
            </a:pPr>
            <a:r>
              <a:rPr lang="en-AU" sz="3200" dirty="0">
                <a:solidFill>
                  <a:srgbClr val="C00000"/>
                </a:solidFill>
                <a:latin typeface="Georgia" panose="02040502050405020303" pitchFamily="18" charset="0"/>
              </a:rPr>
              <a:t>4. Housing as a commons</a:t>
            </a:r>
            <a:endParaRPr lang="en-AU" sz="3200" dirty="0">
              <a:latin typeface="Georgia" panose="02040502050405020303" pitchFamily="18" charset="0"/>
            </a:endParaRPr>
          </a:p>
        </p:txBody>
      </p:sp>
    </p:spTree>
    <p:extLst>
      <p:ext uri="{BB962C8B-B14F-4D97-AF65-F5344CB8AC3E}">
        <p14:creationId xmlns:p14="http://schemas.microsoft.com/office/powerpoint/2010/main" val="295013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053" y="223220"/>
            <a:ext cx="8153647" cy="5856778"/>
          </a:xfrm>
        </p:spPr>
        <p:txBody>
          <a:bodyPr/>
          <a:lstStyle/>
          <a:p>
            <a:pPr indent="0">
              <a:lnSpc>
                <a:spcPct val="114000"/>
              </a:lnSpc>
              <a:spcAft>
                <a:spcPts val="0"/>
              </a:spcAft>
              <a:buNone/>
            </a:pPr>
            <a:r>
              <a:rPr lang="en-AU" sz="2400" dirty="0">
                <a:solidFill>
                  <a:srgbClr val="C00000"/>
                </a:solidFill>
                <a:latin typeface="+mn-lt"/>
              </a:rPr>
              <a:t>Dudley Street Neighbourhood Initiative, Boston MA</a:t>
            </a:r>
          </a:p>
          <a:p>
            <a:pPr>
              <a:lnSpc>
                <a:spcPct val="114000"/>
              </a:lnSpc>
              <a:spcAft>
                <a:spcPts val="0"/>
              </a:spcAft>
            </a:pPr>
            <a:endParaRPr lang="en-AU" sz="2400" dirty="0">
              <a:latin typeface="+mn-lt"/>
            </a:endParaRPr>
          </a:p>
        </p:txBody>
      </p:sp>
      <p:pic>
        <p:nvPicPr>
          <p:cNvPr id="8" name="Picture 7" descr="DSNI map.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7102" y="3100388"/>
            <a:ext cx="2773363"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602" y="3292522"/>
            <a:ext cx="4464050" cy="334803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02" y="743745"/>
            <a:ext cx="7829550" cy="2266950"/>
          </a:xfrm>
          <a:prstGeom prst="rect">
            <a:avLst/>
          </a:prstGeom>
        </p:spPr>
      </p:pic>
    </p:spTree>
    <p:extLst>
      <p:ext uri="{BB962C8B-B14F-4D97-AF65-F5344CB8AC3E}">
        <p14:creationId xmlns:p14="http://schemas.microsoft.com/office/powerpoint/2010/main" val="27215706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4866970-748D-4920-9509-7C5D68D59889}"/>
              </a:ext>
            </a:extLst>
          </p:cNvPr>
          <p:cNvSpPr txBox="1"/>
          <p:nvPr/>
        </p:nvSpPr>
        <p:spPr>
          <a:xfrm>
            <a:off x="519044" y="1049131"/>
            <a:ext cx="7642087" cy="5201424"/>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r>
              <a:rPr lang="en-AU" sz="3600" b="1" spc="50" dirty="0">
                <a:ln w="0"/>
                <a:solidFill>
                  <a:schemeClr val="bg2"/>
                </a:solidFill>
                <a:effectLst>
                  <a:innerShdw blurRad="63500" dist="50800" dir="13500000">
                    <a:srgbClr val="000000">
                      <a:alpha val="50000"/>
                    </a:srgbClr>
                  </a:innerShdw>
                </a:effectLst>
              </a:rPr>
              <a:t>Thanks and a post-</a:t>
            </a:r>
            <a:r>
              <a:rPr lang="en-AU" sz="3600" b="1" spc="50" dirty="0" smtClean="0">
                <a:ln w="0"/>
                <a:solidFill>
                  <a:schemeClr val="bg2"/>
                </a:solidFill>
                <a:effectLst>
                  <a:innerShdw blurRad="63500" dist="50800" dir="13500000">
                    <a:srgbClr val="000000">
                      <a:alpha val="50000"/>
                    </a:srgbClr>
                  </a:innerShdw>
                </a:effectLst>
              </a:rPr>
              <a:t>script</a:t>
            </a:r>
            <a:endParaRPr lang="en-AU" sz="1600" b="1" spc="50" dirty="0" smtClean="0">
              <a:ln w="0"/>
              <a:solidFill>
                <a:schemeClr val="bg2"/>
              </a:solidFill>
              <a:effectLst>
                <a:innerShdw blurRad="63500" dist="50800" dir="13500000">
                  <a:srgbClr val="000000">
                    <a:alpha val="50000"/>
                  </a:srgbClr>
                </a:innerShdw>
              </a:effectLst>
            </a:endParaRPr>
          </a:p>
          <a:p>
            <a:endParaRPr lang="en-AU" sz="1600" b="1" spc="50" dirty="0" smtClean="0">
              <a:ln w="0"/>
              <a:solidFill>
                <a:schemeClr val="bg2"/>
              </a:solidFill>
              <a:effectLst>
                <a:innerShdw blurRad="63500" dist="50800" dir="13500000">
                  <a:srgbClr val="000000">
                    <a:alpha val="50000"/>
                  </a:srgbClr>
                </a:innerShdw>
              </a:effectLst>
            </a:endParaRPr>
          </a:p>
          <a:p>
            <a:pPr lvl="1" indent="-457200">
              <a:spcAft>
                <a:spcPts val="600"/>
              </a:spcAft>
            </a:pPr>
            <a:r>
              <a:rPr lang="en-US" sz="2000" b="1" spc="50" dirty="0">
                <a:ln w="0"/>
                <a:solidFill>
                  <a:schemeClr val="bg2"/>
                </a:solidFill>
                <a:effectLst>
                  <a:innerShdw blurRad="63500" dist="50800" dir="13500000">
                    <a:srgbClr val="000000">
                      <a:alpha val="50000"/>
                    </a:srgbClr>
                  </a:innerShdw>
                </a:effectLst>
              </a:rPr>
              <a:t>Hayden, D. (1980). What </a:t>
            </a:r>
            <a:r>
              <a:rPr lang="en-US" sz="2000" b="1" spc="50" dirty="0" smtClean="0">
                <a:ln w="0"/>
                <a:solidFill>
                  <a:schemeClr val="bg2"/>
                </a:solidFill>
                <a:effectLst>
                  <a:innerShdw blurRad="63500" dist="50800" dir="13500000">
                    <a:srgbClr val="000000">
                      <a:alpha val="50000"/>
                    </a:srgbClr>
                  </a:innerShdw>
                </a:effectLst>
              </a:rPr>
              <a:t>would </a:t>
            </a:r>
            <a:r>
              <a:rPr lang="en-US" sz="2000" b="1" spc="50" dirty="0">
                <a:ln w="0"/>
                <a:solidFill>
                  <a:schemeClr val="bg2"/>
                </a:solidFill>
                <a:effectLst>
                  <a:innerShdw blurRad="63500" dist="50800" dir="13500000">
                    <a:srgbClr val="000000">
                      <a:alpha val="50000"/>
                    </a:srgbClr>
                  </a:innerShdw>
                </a:effectLst>
              </a:rPr>
              <a:t>a </a:t>
            </a:r>
            <a:r>
              <a:rPr lang="en-US" sz="2000" b="1" spc="50" dirty="0" smtClean="0">
                <a:ln w="0"/>
                <a:solidFill>
                  <a:schemeClr val="bg2"/>
                </a:solidFill>
                <a:effectLst>
                  <a:innerShdw blurRad="63500" dist="50800" dir="13500000">
                    <a:srgbClr val="000000">
                      <a:alpha val="50000"/>
                    </a:srgbClr>
                  </a:innerShdw>
                </a:effectLst>
              </a:rPr>
              <a:t>non-sexist </a:t>
            </a:r>
            <a:r>
              <a:rPr lang="en-US" sz="2000" b="1" spc="50" dirty="0">
                <a:ln w="0"/>
                <a:solidFill>
                  <a:schemeClr val="bg2"/>
                </a:solidFill>
                <a:effectLst>
                  <a:innerShdw blurRad="63500" dist="50800" dir="13500000">
                    <a:srgbClr val="000000">
                      <a:alpha val="50000"/>
                    </a:srgbClr>
                  </a:innerShdw>
                </a:effectLst>
              </a:rPr>
              <a:t>c</a:t>
            </a:r>
            <a:r>
              <a:rPr lang="en-US" sz="2000" b="1" spc="50" dirty="0" smtClean="0">
                <a:ln w="0"/>
                <a:solidFill>
                  <a:schemeClr val="bg2"/>
                </a:solidFill>
                <a:effectLst>
                  <a:innerShdw blurRad="63500" dist="50800" dir="13500000">
                    <a:srgbClr val="000000">
                      <a:alpha val="50000"/>
                    </a:srgbClr>
                  </a:innerShdw>
                </a:effectLst>
              </a:rPr>
              <a:t>ity </a:t>
            </a:r>
            <a:r>
              <a:rPr lang="en-US" sz="2000" b="1" spc="50" dirty="0">
                <a:ln w="0"/>
                <a:solidFill>
                  <a:schemeClr val="bg2"/>
                </a:solidFill>
                <a:effectLst>
                  <a:innerShdw blurRad="63500" dist="50800" dir="13500000">
                    <a:srgbClr val="000000">
                      <a:alpha val="50000"/>
                    </a:srgbClr>
                  </a:innerShdw>
                </a:effectLst>
              </a:rPr>
              <a:t>b</a:t>
            </a:r>
            <a:r>
              <a:rPr lang="en-US" sz="2000" b="1" spc="50" dirty="0" smtClean="0">
                <a:ln w="0"/>
                <a:solidFill>
                  <a:schemeClr val="bg2"/>
                </a:solidFill>
                <a:effectLst>
                  <a:innerShdw blurRad="63500" dist="50800" dir="13500000">
                    <a:srgbClr val="000000">
                      <a:alpha val="50000"/>
                    </a:srgbClr>
                  </a:innerShdw>
                </a:effectLst>
              </a:rPr>
              <a:t>e </a:t>
            </a:r>
            <a:r>
              <a:rPr lang="en-US" sz="2000" b="1" spc="50" dirty="0">
                <a:ln w="0"/>
                <a:solidFill>
                  <a:schemeClr val="bg2"/>
                </a:solidFill>
                <a:effectLst>
                  <a:innerShdw blurRad="63500" dist="50800" dir="13500000">
                    <a:srgbClr val="000000">
                      <a:alpha val="50000"/>
                    </a:srgbClr>
                  </a:innerShdw>
                </a:effectLst>
              </a:rPr>
              <a:t>l</a:t>
            </a:r>
            <a:r>
              <a:rPr lang="en-US" sz="2000" b="1" spc="50" dirty="0" smtClean="0">
                <a:ln w="0"/>
                <a:solidFill>
                  <a:schemeClr val="bg2"/>
                </a:solidFill>
                <a:effectLst>
                  <a:innerShdw blurRad="63500" dist="50800" dir="13500000">
                    <a:srgbClr val="000000">
                      <a:alpha val="50000"/>
                    </a:srgbClr>
                  </a:innerShdw>
                </a:effectLst>
              </a:rPr>
              <a:t>ike</a:t>
            </a:r>
            <a:r>
              <a:rPr lang="en-US" sz="2000" b="1" spc="50" dirty="0">
                <a:ln w="0"/>
                <a:solidFill>
                  <a:schemeClr val="bg2"/>
                </a:solidFill>
                <a:effectLst>
                  <a:innerShdw blurRad="63500" dist="50800" dir="13500000">
                    <a:srgbClr val="000000">
                      <a:alpha val="50000"/>
                    </a:srgbClr>
                  </a:innerShdw>
                </a:effectLst>
              </a:rPr>
              <a:t>? Speculations on </a:t>
            </a:r>
            <a:r>
              <a:rPr lang="en-US" sz="2000" b="1" spc="50" dirty="0" smtClean="0">
                <a:ln w="0"/>
                <a:solidFill>
                  <a:schemeClr val="bg2"/>
                </a:solidFill>
                <a:effectLst>
                  <a:innerShdw blurRad="63500" dist="50800" dir="13500000">
                    <a:srgbClr val="000000">
                      <a:alpha val="50000"/>
                    </a:srgbClr>
                  </a:innerShdw>
                </a:effectLst>
              </a:rPr>
              <a:t>housing</a:t>
            </a:r>
            <a:r>
              <a:rPr lang="en-US" sz="2000" b="1" spc="50" dirty="0">
                <a:ln w="0"/>
                <a:solidFill>
                  <a:schemeClr val="bg2"/>
                </a:solidFill>
                <a:effectLst>
                  <a:innerShdw blurRad="63500" dist="50800" dir="13500000">
                    <a:srgbClr val="000000">
                      <a:alpha val="50000"/>
                    </a:srgbClr>
                  </a:innerShdw>
                </a:effectLst>
              </a:rPr>
              <a:t>, </a:t>
            </a:r>
            <a:r>
              <a:rPr lang="en-US" sz="2000" b="1" spc="50" dirty="0" smtClean="0">
                <a:ln w="0"/>
                <a:solidFill>
                  <a:schemeClr val="bg2"/>
                </a:solidFill>
                <a:effectLst>
                  <a:innerShdw blurRad="63500" dist="50800" dir="13500000">
                    <a:srgbClr val="000000">
                      <a:alpha val="50000"/>
                    </a:srgbClr>
                  </a:innerShdw>
                </a:effectLst>
              </a:rPr>
              <a:t>urban </a:t>
            </a:r>
            <a:r>
              <a:rPr lang="en-US" sz="2000" b="1" spc="50" dirty="0">
                <a:ln w="0"/>
                <a:solidFill>
                  <a:schemeClr val="bg2"/>
                </a:solidFill>
                <a:effectLst>
                  <a:innerShdw blurRad="63500" dist="50800" dir="13500000">
                    <a:srgbClr val="000000">
                      <a:alpha val="50000"/>
                    </a:srgbClr>
                  </a:innerShdw>
                </a:effectLst>
              </a:rPr>
              <a:t>d</a:t>
            </a:r>
            <a:r>
              <a:rPr lang="en-US" sz="2000" b="1" spc="50" dirty="0" smtClean="0">
                <a:ln w="0"/>
                <a:solidFill>
                  <a:schemeClr val="bg2"/>
                </a:solidFill>
                <a:effectLst>
                  <a:innerShdw blurRad="63500" dist="50800" dir="13500000">
                    <a:srgbClr val="000000">
                      <a:alpha val="50000"/>
                    </a:srgbClr>
                  </a:innerShdw>
                </a:effectLst>
              </a:rPr>
              <a:t>esign</a:t>
            </a:r>
            <a:r>
              <a:rPr lang="en-US" sz="2000" b="1" spc="50" dirty="0">
                <a:ln w="0"/>
                <a:solidFill>
                  <a:schemeClr val="bg2"/>
                </a:solidFill>
                <a:effectLst>
                  <a:innerShdw blurRad="63500" dist="50800" dir="13500000">
                    <a:srgbClr val="000000">
                      <a:alpha val="50000"/>
                    </a:srgbClr>
                  </a:innerShdw>
                </a:effectLst>
              </a:rPr>
              <a:t>, and </a:t>
            </a:r>
            <a:r>
              <a:rPr lang="en-US" sz="2000" b="1" spc="50" dirty="0" smtClean="0">
                <a:ln w="0"/>
                <a:solidFill>
                  <a:schemeClr val="bg2"/>
                </a:solidFill>
                <a:effectLst>
                  <a:innerShdw blurRad="63500" dist="50800" dir="13500000">
                    <a:srgbClr val="000000">
                      <a:alpha val="50000"/>
                    </a:srgbClr>
                  </a:innerShdw>
                </a:effectLst>
              </a:rPr>
              <a:t>human </a:t>
            </a:r>
            <a:r>
              <a:rPr lang="en-US" sz="2000" b="1" spc="50" dirty="0">
                <a:ln w="0"/>
                <a:solidFill>
                  <a:schemeClr val="bg2"/>
                </a:solidFill>
                <a:effectLst>
                  <a:innerShdw blurRad="63500" dist="50800" dir="13500000">
                    <a:srgbClr val="000000">
                      <a:alpha val="50000"/>
                    </a:srgbClr>
                  </a:innerShdw>
                </a:effectLst>
              </a:rPr>
              <a:t>w</a:t>
            </a:r>
            <a:r>
              <a:rPr lang="en-US" sz="2000" b="1" spc="50" dirty="0" smtClean="0">
                <a:ln w="0"/>
                <a:solidFill>
                  <a:schemeClr val="bg2"/>
                </a:solidFill>
                <a:effectLst>
                  <a:innerShdw blurRad="63500" dist="50800" dir="13500000">
                    <a:srgbClr val="000000">
                      <a:alpha val="50000"/>
                    </a:srgbClr>
                  </a:innerShdw>
                </a:effectLst>
              </a:rPr>
              <a:t>ork</a:t>
            </a:r>
            <a:r>
              <a:rPr lang="en-US" sz="2000" b="1" spc="50" dirty="0">
                <a:ln w="0"/>
                <a:solidFill>
                  <a:schemeClr val="bg2"/>
                </a:solidFill>
                <a:effectLst>
                  <a:innerShdw blurRad="63500" dist="50800" dir="13500000">
                    <a:srgbClr val="000000">
                      <a:alpha val="50000"/>
                    </a:srgbClr>
                  </a:innerShdw>
                </a:effectLst>
              </a:rPr>
              <a:t>. </a:t>
            </a:r>
            <a:r>
              <a:rPr lang="en-US" sz="2000" b="1" i="1" spc="50" dirty="0">
                <a:ln w="0"/>
                <a:solidFill>
                  <a:schemeClr val="bg2"/>
                </a:solidFill>
                <a:effectLst>
                  <a:innerShdw blurRad="63500" dist="50800" dir="13500000">
                    <a:srgbClr val="000000">
                      <a:alpha val="50000"/>
                    </a:srgbClr>
                  </a:innerShdw>
                </a:effectLst>
              </a:rPr>
              <a:t>Signs</a:t>
            </a:r>
            <a:r>
              <a:rPr lang="en-US" sz="2000" b="1" spc="50" dirty="0">
                <a:ln w="0"/>
                <a:solidFill>
                  <a:schemeClr val="bg2"/>
                </a:solidFill>
                <a:effectLst>
                  <a:innerShdw blurRad="63500" dist="50800" dir="13500000">
                    <a:srgbClr val="000000">
                      <a:alpha val="50000"/>
                    </a:srgbClr>
                  </a:innerShdw>
                </a:effectLst>
              </a:rPr>
              <a:t>, 5(3), S170--S187. </a:t>
            </a:r>
          </a:p>
          <a:p>
            <a:pPr lvl="1" indent="-457200">
              <a:spcAft>
                <a:spcPts val="600"/>
              </a:spcAft>
            </a:pPr>
            <a:r>
              <a:rPr lang="en-US" sz="2000" b="1" spc="50" dirty="0" smtClean="0">
                <a:ln w="0"/>
                <a:solidFill>
                  <a:schemeClr val="bg2"/>
                </a:solidFill>
                <a:effectLst>
                  <a:innerShdw blurRad="63500" dist="50800" dir="13500000">
                    <a:srgbClr val="000000">
                      <a:alpha val="50000"/>
                    </a:srgbClr>
                  </a:innerShdw>
                </a:effectLst>
              </a:rPr>
              <a:t>Hayden</a:t>
            </a:r>
            <a:r>
              <a:rPr lang="en-US" sz="2000" b="1" spc="50" dirty="0">
                <a:ln w="0"/>
                <a:solidFill>
                  <a:schemeClr val="bg2"/>
                </a:solidFill>
                <a:effectLst>
                  <a:innerShdw blurRad="63500" dist="50800" dir="13500000">
                    <a:srgbClr val="000000">
                      <a:alpha val="50000"/>
                    </a:srgbClr>
                  </a:innerShdw>
                </a:effectLst>
              </a:rPr>
              <a:t>, D. (1984). </a:t>
            </a:r>
            <a:r>
              <a:rPr lang="en-US" sz="2000" b="1" i="1" spc="50" dirty="0">
                <a:ln w="0"/>
                <a:solidFill>
                  <a:schemeClr val="bg2"/>
                </a:solidFill>
                <a:effectLst>
                  <a:innerShdw blurRad="63500" dist="50800" dir="13500000">
                    <a:srgbClr val="000000">
                      <a:alpha val="50000"/>
                    </a:srgbClr>
                  </a:innerShdw>
                </a:effectLst>
              </a:rPr>
              <a:t>Redesigning the American Dream: the Future of Housing, Work, and Family Life</a:t>
            </a:r>
            <a:r>
              <a:rPr lang="en-US" sz="2000" b="1" spc="50" dirty="0">
                <a:ln w="0"/>
                <a:solidFill>
                  <a:schemeClr val="bg2"/>
                </a:solidFill>
                <a:effectLst>
                  <a:innerShdw blurRad="63500" dist="50800" dir="13500000">
                    <a:srgbClr val="000000">
                      <a:alpha val="50000"/>
                    </a:srgbClr>
                  </a:innerShdw>
                </a:effectLst>
              </a:rPr>
              <a:t>. New York: W. W. Norton and Company</a:t>
            </a:r>
            <a:r>
              <a:rPr lang="en-US" sz="2000" b="1" spc="50" dirty="0" smtClean="0">
                <a:ln w="0"/>
                <a:solidFill>
                  <a:schemeClr val="bg2"/>
                </a:solidFill>
                <a:effectLst>
                  <a:innerShdw blurRad="63500" dist="50800" dir="13500000">
                    <a:srgbClr val="000000">
                      <a:alpha val="50000"/>
                    </a:srgbClr>
                  </a:innerShdw>
                </a:effectLst>
              </a:rPr>
              <a:t>.</a:t>
            </a:r>
          </a:p>
          <a:p>
            <a:pPr lvl="1" indent="-457200">
              <a:spcAft>
                <a:spcPts val="600"/>
              </a:spcAft>
            </a:pPr>
            <a:r>
              <a:rPr lang="en-US" sz="2000" b="1" spc="50" dirty="0" err="1" smtClean="0">
                <a:ln w="0"/>
                <a:solidFill>
                  <a:schemeClr val="bg2"/>
                </a:solidFill>
                <a:effectLst>
                  <a:innerShdw blurRad="63500" dist="50800" dir="13500000">
                    <a:srgbClr val="000000">
                      <a:alpha val="50000"/>
                    </a:srgbClr>
                  </a:innerShdw>
                </a:effectLst>
              </a:rPr>
              <a:t>Plumwood</a:t>
            </a:r>
            <a:r>
              <a:rPr lang="en-US" sz="2000" b="1" spc="50" dirty="0">
                <a:ln w="0"/>
                <a:solidFill>
                  <a:schemeClr val="bg2"/>
                </a:solidFill>
                <a:effectLst>
                  <a:innerShdw blurRad="63500" dist="50800" dir="13500000">
                    <a:srgbClr val="000000">
                      <a:alpha val="50000"/>
                    </a:srgbClr>
                  </a:innerShdw>
                </a:effectLst>
              </a:rPr>
              <a:t>, V. (1995). Feminism, privacy and radical democracy. </a:t>
            </a:r>
            <a:r>
              <a:rPr lang="en-US" sz="2000" b="1" i="1" spc="50" dirty="0">
                <a:ln w="0"/>
                <a:solidFill>
                  <a:schemeClr val="bg2"/>
                </a:solidFill>
                <a:effectLst>
                  <a:innerShdw blurRad="63500" dist="50800" dir="13500000">
                    <a:srgbClr val="000000">
                      <a:alpha val="50000"/>
                    </a:srgbClr>
                  </a:innerShdw>
                </a:effectLst>
              </a:rPr>
              <a:t>Anarchist Studies</a:t>
            </a:r>
            <a:r>
              <a:rPr lang="en-US" sz="2000" b="1" spc="50" dirty="0">
                <a:ln w="0"/>
                <a:solidFill>
                  <a:schemeClr val="bg2"/>
                </a:solidFill>
                <a:effectLst>
                  <a:innerShdw blurRad="63500" dist="50800" dir="13500000">
                    <a:srgbClr val="000000">
                      <a:alpha val="50000"/>
                    </a:srgbClr>
                  </a:innerShdw>
                </a:effectLst>
              </a:rPr>
              <a:t>, 3, 97–120</a:t>
            </a:r>
            <a:r>
              <a:rPr lang="en-US" sz="2000" b="1" spc="50" dirty="0" smtClean="0">
                <a:ln w="0"/>
                <a:solidFill>
                  <a:schemeClr val="bg2"/>
                </a:solidFill>
                <a:effectLst>
                  <a:innerShdw blurRad="63500" dist="50800" dir="13500000">
                    <a:srgbClr val="000000">
                      <a:alpha val="50000"/>
                    </a:srgbClr>
                  </a:innerShdw>
                </a:effectLst>
              </a:rPr>
              <a:t>.</a:t>
            </a:r>
          </a:p>
          <a:p>
            <a:pPr lvl="1" indent="-457200">
              <a:spcAft>
                <a:spcPts val="600"/>
              </a:spcAft>
            </a:pPr>
            <a:r>
              <a:rPr lang="en-AU" sz="2000" b="1" spc="50" dirty="0">
                <a:ln w="0"/>
                <a:solidFill>
                  <a:schemeClr val="bg2"/>
                </a:solidFill>
                <a:effectLst>
                  <a:innerShdw blurRad="63500" dist="50800" dir="13500000">
                    <a:srgbClr val="000000">
                      <a:alpha val="50000"/>
                    </a:srgbClr>
                  </a:innerShdw>
                </a:effectLst>
              </a:rPr>
              <a:t>Yates, J. 2009. </a:t>
            </a:r>
            <a:r>
              <a:rPr lang="en-AU" sz="2000" b="1" i="1" spc="50" dirty="0">
                <a:ln w="0"/>
                <a:solidFill>
                  <a:schemeClr val="bg2"/>
                </a:solidFill>
                <a:effectLst>
                  <a:innerShdw blurRad="63500" dist="50800" dir="13500000">
                    <a:srgbClr val="000000">
                      <a:alpha val="50000"/>
                    </a:srgbClr>
                  </a:innerShdw>
                </a:effectLst>
              </a:rPr>
              <a:t>Tax Expenditures and Housing. Research Paper</a:t>
            </a:r>
            <a:r>
              <a:rPr lang="en-AU" sz="2000" b="1" spc="50" dirty="0">
                <a:ln w="0"/>
                <a:solidFill>
                  <a:schemeClr val="bg2"/>
                </a:solidFill>
                <a:effectLst>
                  <a:innerShdw blurRad="63500" dist="50800" dir="13500000">
                    <a:srgbClr val="000000">
                      <a:alpha val="50000"/>
                    </a:srgbClr>
                  </a:innerShdw>
                </a:effectLst>
              </a:rPr>
              <a:t>.  AHURI, Melbourne</a:t>
            </a:r>
            <a:endParaRPr lang="en-US" sz="2000" b="1" spc="50" dirty="0">
              <a:ln w="0"/>
              <a:solidFill>
                <a:schemeClr val="bg2"/>
              </a:solidFill>
              <a:effectLst>
                <a:innerShdw blurRad="63500" dist="50800" dir="13500000">
                  <a:srgbClr val="000000">
                    <a:alpha val="50000"/>
                  </a:srgbClr>
                </a:innerShdw>
              </a:effectLst>
            </a:endParaRPr>
          </a:p>
          <a:p>
            <a:pPr lvl="1" indent="-457200">
              <a:spcAft>
                <a:spcPts val="600"/>
              </a:spcAft>
            </a:pPr>
            <a:r>
              <a:rPr lang="en-US" sz="2000" b="1" spc="50" dirty="0" smtClean="0">
                <a:ln w="0"/>
                <a:solidFill>
                  <a:schemeClr val="bg2"/>
                </a:solidFill>
                <a:effectLst>
                  <a:innerShdw blurRad="63500" dist="50800" dir="13500000">
                    <a:srgbClr val="000000">
                      <a:alpha val="50000"/>
                    </a:srgbClr>
                  </a:innerShdw>
                </a:effectLst>
              </a:rPr>
              <a:t>Young, I. M. </a:t>
            </a:r>
            <a:r>
              <a:rPr lang="en-US" sz="2000" b="1" spc="50" dirty="0">
                <a:ln w="0"/>
                <a:solidFill>
                  <a:schemeClr val="bg2"/>
                </a:solidFill>
                <a:effectLst>
                  <a:innerShdw blurRad="63500" dist="50800" dir="13500000">
                    <a:srgbClr val="000000">
                      <a:alpha val="50000"/>
                    </a:srgbClr>
                  </a:innerShdw>
                </a:effectLst>
              </a:rPr>
              <a:t>(1997) </a:t>
            </a:r>
            <a:r>
              <a:rPr lang="en-US" sz="2000" b="1" i="1" spc="50" dirty="0">
                <a:ln w="0"/>
                <a:solidFill>
                  <a:schemeClr val="bg2"/>
                </a:solidFill>
                <a:effectLst>
                  <a:innerShdw blurRad="63500" dist="50800" dir="13500000">
                    <a:srgbClr val="000000">
                      <a:alpha val="50000"/>
                    </a:srgbClr>
                  </a:innerShdw>
                </a:effectLst>
              </a:rPr>
              <a:t>Intersecting Voices: Dilemmas of Gender, Philosophy and </a:t>
            </a:r>
            <a:r>
              <a:rPr lang="en-US" sz="2000" b="1" i="1" spc="50" dirty="0" smtClean="0">
                <a:ln w="0"/>
                <a:solidFill>
                  <a:schemeClr val="bg2"/>
                </a:solidFill>
                <a:effectLst>
                  <a:innerShdw blurRad="63500" dist="50800" dir="13500000">
                    <a:srgbClr val="000000">
                      <a:alpha val="50000"/>
                    </a:srgbClr>
                  </a:innerShdw>
                </a:effectLst>
              </a:rPr>
              <a:t>Policy</a:t>
            </a:r>
            <a:r>
              <a:rPr lang="en-US" sz="2000" b="1" spc="50" dirty="0" smtClean="0">
                <a:ln w="0"/>
                <a:solidFill>
                  <a:schemeClr val="bg2"/>
                </a:solidFill>
                <a:effectLst>
                  <a:innerShdw blurRad="63500" dist="50800" dir="13500000">
                    <a:srgbClr val="000000">
                      <a:alpha val="50000"/>
                    </a:srgbClr>
                  </a:innerShdw>
                </a:effectLst>
              </a:rPr>
              <a:t>. Princeton</a:t>
            </a:r>
            <a:r>
              <a:rPr lang="en-US" sz="2000" b="1" spc="50" dirty="0">
                <a:ln w="0"/>
                <a:solidFill>
                  <a:schemeClr val="bg2"/>
                </a:solidFill>
                <a:effectLst>
                  <a:innerShdw blurRad="63500" dist="50800" dir="13500000">
                    <a:srgbClr val="000000">
                      <a:alpha val="50000"/>
                    </a:srgbClr>
                  </a:innerShdw>
                </a:effectLst>
              </a:rPr>
              <a:t>, NJ: Princeton University Press.</a:t>
            </a:r>
          </a:p>
        </p:txBody>
      </p:sp>
    </p:spTree>
    <p:extLst>
      <p:ext uri="{BB962C8B-B14F-4D97-AF65-F5344CB8AC3E}">
        <p14:creationId xmlns:p14="http://schemas.microsoft.com/office/powerpoint/2010/main" val="40351479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a:extLst>
              <a:ext uri="{FF2B5EF4-FFF2-40B4-BE49-F238E27FC236}">
                <a16:creationId xmlns="" xmlns:a16="http://schemas.microsoft.com/office/drawing/2014/main" id="{2963E234-094B-4965-86C9-8962ABFFBB19}"/>
              </a:ext>
            </a:extLst>
          </p:cNvPr>
          <p:cNvSpPr>
            <a:spLocks noGrp="1" noChangeArrowheads="1"/>
          </p:cNvSpPr>
          <p:nvPr>
            <p:ph type="title"/>
          </p:nvPr>
        </p:nvSpPr>
        <p:spPr>
          <a:xfrm>
            <a:off x="457200" y="260350"/>
            <a:ext cx="8229600" cy="1143000"/>
          </a:xfrm>
        </p:spPr>
        <p:txBody>
          <a:bodyPr/>
          <a:lstStyle/>
          <a:p>
            <a:pPr algn="l" eaLnBrk="1" hangingPunct="1">
              <a:defRPr/>
            </a:pPr>
            <a:r>
              <a:rPr lang="en-AU" sz="3600" dirty="0">
                <a:solidFill>
                  <a:srgbClr val="C00000"/>
                </a:solidFill>
                <a:latin typeface="Georgia" panose="02040502050405020303" pitchFamily="18" charset="0"/>
              </a:rPr>
              <a:t>1. Problem #1</a:t>
            </a:r>
          </a:p>
        </p:txBody>
      </p:sp>
      <p:sp>
        <p:nvSpPr>
          <p:cNvPr id="25605" name="Rectangle 5">
            <a:extLst>
              <a:ext uri="{FF2B5EF4-FFF2-40B4-BE49-F238E27FC236}">
                <a16:creationId xmlns="" xmlns:a16="http://schemas.microsoft.com/office/drawing/2014/main" id="{0CEBFC0B-426A-4ACC-A1AD-D3CCA96BCF3E}"/>
              </a:ext>
            </a:extLst>
          </p:cNvPr>
          <p:cNvSpPr>
            <a:spLocks noGrp="1" noChangeArrowheads="1"/>
          </p:cNvSpPr>
          <p:nvPr>
            <p:ph type="body" idx="1"/>
          </p:nvPr>
        </p:nvSpPr>
        <p:spPr>
          <a:xfrm>
            <a:off x="457200" y="1628774"/>
            <a:ext cx="8229600" cy="4879029"/>
          </a:xfrm>
        </p:spPr>
        <p:txBody>
          <a:bodyPr>
            <a:normAutofit/>
          </a:bodyPr>
          <a:lstStyle/>
          <a:p>
            <a:pPr marL="342900" indent="-342900" defTabSz="685800">
              <a:lnSpc>
                <a:spcPct val="100000"/>
              </a:lnSpc>
              <a:spcBef>
                <a:spcPts val="0"/>
              </a:spcBef>
              <a:spcAft>
                <a:spcPts val="600"/>
              </a:spcAft>
            </a:pPr>
            <a:r>
              <a:rPr lang="en-AU" altLang="en-US" sz="2400" dirty="0"/>
              <a:t>Previously I talked about property as exclusionary and as hiding or marginalising non-owners</a:t>
            </a:r>
          </a:p>
          <a:p>
            <a:pPr marL="342900" indent="-342900" defTabSz="685800">
              <a:lnSpc>
                <a:spcPct val="100000"/>
              </a:lnSpc>
              <a:spcBef>
                <a:spcPts val="0"/>
              </a:spcBef>
              <a:spcAft>
                <a:spcPts val="600"/>
              </a:spcAft>
            </a:pPr>
            <a:r>
              <a:rPr lang="en-AU" altLang="en-US" sz="2400" dirty="0"/>
              <a:t>Val </a:t>
            </a:r>
            <a:r>
              <a:rPr lang="en-AU" altLang="en-US" sz="2400" dirty="0" err="1"/>
              <a:t>Plumwood</a:t>
            </a:r>
            <a:r>
              <a:rPr lang="en-AU" altLang="en-US" sz="2400" dirty="0"/>
              <a:t> (1995, p.100) describes the archetype  of humanity upheld in westernised ideas of property:</a:t>
            </a:r>
          </a:p>
          <a:p>
            <a:pPr marL="720000" lvl="3" indent="-342900" defTabSz="685800">
              <a:lnSpc>
                <a:spcPct val="100000"/>
              </a:lnSpc>
              <a:spcBef>
                <a:spcPts val="0"/>
              </a:spcBef>
              <a:spcAft>
                <a:spcPts val="600"/>
              </a:spcAft>
              <a:buFont typeface="Wingdings" panose="05000000000000000000" pitchFamily="2" charset="2"/>
              <a:buChar char="Ø"/>
            </a:pPr>
            <a:r>
              <a:rPr lang="en-AU" altLang="en-US" dirty="0">
                <a:latin typeface="Calibri" panose="020F0502020204030204" pitchFamily="34" charset="0"/>
              </a:rPr>
              <a:t>“The Man of Property constitutes as excluded a certain range of others because the concept of property has built into it the denial and appropriation of certain backgrounded kinds of prior contribution or labour, and requires the continued representation of this contribution as inessential and the subsumption of those who make it within the master's sphere of ends.”</a:t>
            </a:r>
          </a:p>
          <a:p>
            <a:pPr marL="342900" indent="-342900" defTabSz="685800">
              <a:lnSpc>
                <a:spcPct val="100000"/>
              </a:lnSpc>
              <a:spcBef>
                <a:spcPts val="0"/>
              </a:spcBef>
              <a:spcAft>
                <a:spcPts val="600"/>
              </a:spcAft>
            </a:pPr>
            <a:r>
              <a:rPr lang="en-AU" altLang="en-US" sz="2400" dirty="0"/>
              <a:t>So property ownership does not just refuse to see or acknowledge others; it also appropriates their labour</a:t>
            </a:r>
          </a:p>
          <a:p>
            <a:pPr marL="342900" indent="-342900" defTabSz="685800">
              <a:lnSpc>
                <a:spcPct val="100000"/>
              </a:lnSpc>
              <a:spcBef>
                <a:spcPts val="0"/>
              </a:spcBef>
              <a:spcAft>
                <a:spcPts val="600"/>
              </a:spcAft>
            </a:pPr>
            <a:r>
              <a:rPr lang="en-AU" altLang="en-US" sz="2400" dirty="0"/>
              <a:t>So, what labour?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1" indent="0">
              <a:lnSpc>
                <a:spcPct val="100000"/>
              </a:lnSpc>
              <a:spcAft>
                <a:spcPts val="1200"/>
              </a:spcAft>
              <a:buNone/>
            </a:pPr>
            <a:r>
              <a:rPr lang="en-AU" sz="2400" b="1" dirty="0">
                <a:solidFill>
                  <a:srgbClr val="C00000"/>
                </a:solidFill>
                <a:latin typeface="+mn-lt"/>
                <a:ea typeface="Gotham Narrow Bold" pitchFamily="50" charset="0"/>
                <a:cs typeface="Gotham Narrow Bold" pitchFamily="50" charset="0"/>
              </a:rPr>
              <a:t>Intersections with public infrastructure and governance</a:t>
            </a:r>
          </a:p>
          <a:p>
            <a:pPr marL="476250" lvl="1" indent="-342900">
              <a:lnSpc>
                <a:spcPct val="100000"/>
              </a:lnSpc>
              <a:spcAft>
                <a:spcPts val="1200"/>
              </a:spcAft>
              <a:buFont typeface="Arial" panose="020B0604020202020204" pitchFamily="34" charset="0"/>
              <a:buChar char="•"/>
            </a:pPr>
            <a:r>
              <a:rPr lang="en-AU" sz="2000" dirty="0">
                <a:latin typeface="+mn-lt"/>
              </a:rPr>
              <a:t>Where does the housing commons end?</a:t>
            </a:r>
          </a:p>
          <a:p>
            <a:pPr marL="476250" lvl="1" indent="-342900">
              <a:lnSpc>
                <a:spcPct val="100000"/>
              </a:lnSpc>
              <a:spcAft>
                <a:spcPts val="1200"/>
              </a:spcAft>
              <a:buFont typeface="Arial" panose="020B0604020202020204" pitchFamily="34" charset="0"/>
              <a:buChar char="•"/>
            </a:pPr>
            <a:r>
              <a:rPr lang="en-AU" sz="2000" dirty="0" err="1">
                <a:latin typeface="+mn-lt"/>
              </a:rPr>
              <a:t>Eg</a:t>
            </a:r>
            <a:r>
              <a:rPr lang="en-AU" sz="2000" dirty="0">
                <a:latin typeface="+mn-lt"/>
              </a:rPr>
              <a:t>., should residents in price-restricted homes pay indexed rates of property tax? What might the implications for public budgets be?</a:t>
            </a:r>
          </a:p>
          <a:p>
            <a:pPr marL="476250" lvl="1" indent="-342900">
              <a:lnSpc>
                <a:spcPct val="100000"/>
              </a:lnSpc>
              <a:spcAft>
                <a:spcPts val="1200"/>
              </a:spcAft>
              <a:buFont typeface="Arial" panose="020B0604020202020204" pitchFamily="34" charset="0"/>
              <a:buChar char="•"/>
            </a:pPr>
            <a:r>
              <a:rPr lang="en-AU" sz="2000" dirty="0">
                <a:latin typeface="+mn-lt"/>
              </a:rPr>
              <a:t>Also highlights State reliance on commodification of property – whether stamp duties or land taxes, these are based on calculations of financial value.</a:t>
            </a:r>
          </a:p>
          <a:p>
            <a:pPr marL="476250" lvl="1" indent="-342900">
              <a:lnSpc>
                <a:spcPct val="100000"/>
              </a:lnSpc>
              <a:spcAft>
                <a:spcPts val="1200"/>
              </a:spcAft>
              <a:buFont typeface="Arial" panose="020B0604020202020204" pitchFamily="34" charset="0"/>
              <a:buChar char="•"/>
            </a:pPr>
            <a:r>
              <a:rPr lang="en-AU" sz="2000" dirty="0">
                <a:latin typeface="+mn-lt"/>
              </a:rPr>
              <a:t>Examples shown are hybrids of common and private spaces or rights – some argue the State should still be involved in governance of the commons</a:t>
            </a:r>
          </a:p>
        </p:txBody>
      </p:sp>
      <p:sp>
        <p:nvSpPr>
          <p:cNvPr id="7" name="Title 1"/>
          <p:cNvSpPr txBox="1">
            <a:spLocks/>
          </p:cNvSpPr>
          <p:nvPr/>
        </p:nvSpPr>
        <p:spPr>
          <a:xfrm>
            <a:off x="495053" y="451737"/>
            <a:ext cx="8153647" cy="687634"/>
          </a:xfrm>
          <a:prstGeom prst="rect">
            <a:avLst/>
          </a:prstGeom>
        </p:spPr>
        <p:txBody>
          <a:bodyPr vert="horz" lIns="0" tIns="0" rIns="0" bIns="0" rtlCol="0" anchor="t">
            <a:noAutofit/>
          </a:bodyPr>
          <a:lstStyle>
            <a:lvl1pPr algn="l" defTabSz="685800" rtl="0" eaLnBrk="1" latinLnBrk="0" hangingPunct="1">
              <a:lnSpc>
                <a:spcPts val="2025"/>
              </a:lnSpc>
              <a:spcBef>
                <a:spcPct val="0"/>
              </a:spcBef>
              <a:buNone/>
              <a:defRPr sz="1875" kern="1200">
                <a:solidFill>
                  <a:schemeClr val="tx2"/>
                </a:solidFill>
                <a:latin typeface="Chronicle Text G1" pitchFamily="50" charset="0"/>
                <a:ea typeface="+mj-ea"/>
                <a:cs typeface="+mj-cs"/>
              </a:defRPr>
            </a:lvl1pPr>
          </a:lstStyle>
          <a:p>
            <a:pPr>
              <a:lnSpc>
                <a:spcPct val="100000"/>
              </a:lnSpc>
            </a:pPr>
            <a:r>
              <a:rPr lang="en-AU" sz="3200" dirty="0">
                <a:solidFill>
                  <a:srgbClr val="C00000"/>
                </a:solidFill>
                <a:latin typeface="Georgia" panose="02040502050405020303" pitchFamily="18" charset="0"/>
              </a:rPr>
              <a:t>4. Housing as a commons</a:t>
            </a:r>
          </a:p>
        </p:txBody>
      </p:sp>
    </p:spTree>
    <p:extLst>
      <p:ext uri="{BB962C8B-B14F-4D97-AF65-F5344CB8AC3E}">
        <p14:creationId xmlns:p14="http://schemas.microsoft.com/office/powerpoint/2010/main" val="3831412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indent="0">
              <a:lnSpc>
                <a:spcPct val="100000"/>
              </a:lnSpc>
              <a:spcAft>
                <a:spcPts val="1200"/>
              </a:spcAft>
              <a:buNone/>
            </a:pPr>
            <a:r>
              <a:rPr lang="en-AU" sz="2400" b="1" dirty="0">
                <a:solidFill>
                  <a:srgbClr val="C00000"/>
                </a:solidFill>
                <a:latin typeface="+mn-lt"/>
                <a:ea typeface="Gotham Narrow Bold" pitchFamily="50" charset="0"/>
                <a:cs typeface="Gotham Narrow Bold" pitchFamily="50" charset="0"/>
              </a:rPr>
              <a:t>How replicate or emulate </a:t>
            </a:r>
            <a:r>
              <a:rPr lang="en-AU" sz="2400" dirty="0">
                <a:solidFill>
                  <a:srgbClr val="C00000"/>
                </a:solidFill>
                <a:latin typeface="+mn-lt"/>
              </a:rPr>
              <a:t>the </a:t>
            </a:r>
            <a:r>
              <a:rPr lang="en-AU" sz="2400" b="1" dirty="0">
                <a:solidFill>
                  <a:srgbClr val="C00000"/>
                </a:solidFill>
                <a:latin typeface="+mn-lt"/>
                <a:ea typeface="Gotham Narrow Bold" pitchFamily="50" charset="0"/>
                <a:cs typeface="Gotham Narrow Bold" pitchFamily="50" charset="0"/>
              </a:rPr>
              <a:t>affective and practical landscape</a:t>
            </a:r>
            <a:r>
              <a:rPr lang="en-AU" sz="2400" dirty="0">
                <a:solidFill>
                  <a:srgbClr val="C00000"/>
                </a:solidFill>
                <a:latin typeface="+mn-lt"/>
              </a:rPr>
              <a:t>s</a:t>
            </a:r>
            <a:r>
              <a:rPr lang="en-AU" sz="2400" b="1" dirty="0">
                <a:solidFill>
                  <a:srgbClr val="C00000"/>
                </a:solidFill>
                <a:latin typeface="+mn-lt"/>
                <a:ea typeface="Gotham Narrow Bold" pitchFamily="50" charset="0"/>
                <a:cs typeface="Gotham Narrow Bold" pitchFamily="50" charset="0"/>
              </a:rPr>
              <a:t> of </a:t>
            </a:r>
            <a:r>
              <a:rPr lang="en-AU" sz="2400" b="1" dirty="0" err="1">
                <a:solidFill>
                  <a:srgbClr val="C00000"/>
                </a:solidFill>
                <a:latin typeface="+mn-lt"/>
                <a:ea typeface="Gotham Narrow Bold" pitchFamily="50" charset="0"/>
                <a:cs typeface="Gotham Narrow Bold" pitchFamily="50" charset="0"/>
              </a:rPr>
              <a:t>commoning</a:t>
            </a:r>
            <a:r>
              <a:rPr lang="en-AU" sz="2400" b="1" dirty="0">
                <a:solidFill>
                  <a:srgbClr val="C00000"/>
                </a:solidFill>
                <a:latin typeface="+mn-lt"/>
                <a:ea typeface="Gotham Narrow Bold" pitchFamily="50" charset="0"/>
                <a:cs typeface="Gotham Narrow Bold" pitchFamily="50" charset="0"/>
              </a:rPr>
              <a:t>?</a:t>
            </a:r>
          </a:p>
          <a:p>
            <a:pPr marL="476250" lvl="1" indent="-342900">
              <a:lnSpc>
                <a:spcPct val="100000"/>
              </a:lnSpc>
              <a:spcAft>
                <a:spcPts val="1200"/>
              </a:spcAft>
              <a:buFont typeface="Arial" panose="020B0604020202020204" pitchFamily="34" charset="0"/>
              <a:buChar char="•"/>
            </a:pPr>
            <a:r>
              <a:rPr lang="en-AU" sz="2000" dirty="0">
                <a:latin typeface="+mn-lt"/>
              </a:rPr>
              <a:t>Commons have been managed on the basis of an immediate, lived, and inherited knowledge of the dynamics and limits of a physical system</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Intimate coupling of social and ecological systems: need to create or identify limits in absence of ‘hard’ physical limits highlights a social/political act</a:t>
            </a:r>
          </a:p>
          <a:p>
            <a:pPr marL="914400" lvl="3" indent="-342900" fontAlgn="t">
              <a:lnSpc>
                <a:spcPct val="100000"/>
              </a:lnSpc>
              <a:spcBef>
                <a:spcPts val="0"/>
              </a:spcBef>
              <a:spcAft>
                <a:spcPts val="1200"/>
              </a:spcAft>
              <a:buFont typeface="Wingdings" panose="05000000000000000000" pitchFamily="2" charset="2"/>
              <a:buChar char="Ø"/>
            </a:pPr>
            <a:r>
              <a:rPr lang="en-AU" sz="1800" dirty="0">
                <a:latin typeface="+mn-lt"/>
              </a:rPr>
              <a:t>Nothing in the systemic/functional analysis of commons that implies equity or justice; these must be overtly stipulated and </a:t>
            </a:r>
            <a:r>
              <a:rPr lang="en-AU" sz="1800" dirty="0" smtClean="0">
                <a:latin typeface="+mn-lt"/>
              </a:rPr>
              <a:t>defined</a:t>
            </a:r>
          </a:p>
          <a:p>
            <a:pPr marL="914400" lvl="3" indent="-342900" fontAlgn="t">
              <a:lnSpc>
                <a:spcPct val="100000"/>
              </a:lnSpc>
              <a:spcBef>
                <a:spcPts val="0"/>
              </a:spcBef>
              <a:spcAft>
                <a:spcPts val="1200"/>
              </a:spcAft>
              <a:buFont typeface="Wingdings" panose="05000000000000000000" pitchFamily="2" charset="2"/>
              <a:buChar char="Ø"/>
            </a:pPr>
            <a:r>
              <a:rPr lang="en-AU" dirty="0" smtClean="0">
                <a:latin typeface="+mn-lt"/>
              </a:rPr>
              <a:t>Re-embedding housing in its physical and social landscape as </a:t>
            </a:r>
            <a:r>
              <a:rPr lang="en-AU" smtClean="0">
                <a:latin typeface="+mn-lt"/>
              </a:rPr>
              <a:t>feminist practice</a:t>
            </a:r>
            <a:endParaRPr lang="en-AU" sz="1800" dirty="0">
              <a:latin typeface="+mn-lt"/>
            </a:endParaRPr>
          </a:p>
        </p:txBody>
      </p:sp>
      <p:sp>
        <p:nvSpPr>
          <p:cNvPr id="7" name="Title 1"/>
          <p:cNvSpPr txBox="1">
            <a:spLocks/>
          </p:cNvSpPr>
          <p:nvPr/>
        </p:nvSpPr>
        <p:spPr>
          <a:xfrm>
            <a:off x="495053" y="451737"/>
            <a:ext cx="8153647" cy="687634"/>
          </a:xfrm>
          <a:prstGeom prst="rect">
            <a:avLst/>
          </a:prstGeom>
        </p:spPr>
        <p:txBody>
          <a:bodyPr vert="horz" lIns="0" tIns="0" rIns="0" bIns="0" rtlCol="0" anchor="t">
            <a:noAutofit/>
          </a:bodyPr>
          <a:lstStyle>
            <a:lvl1pPr algn="l" defTabSz="685800" rtl="0" eaLnBrk="1" latinLnBrk="0" hangingPunct="1">
              <a:lnSpc>
                <a:spcPts val="2025"/>
              </a:lnSpc>
              <a:spcBef>
                <a:spcPct val="0"/>
              </a:spcBef>
              <a:buNone/>
              <a:defRPr sz="1875" kern="1200">
                <a:solidFill>
                  <a:schemeClr val="tx2"/>
                </a:solidFill>
                <a:latin typeface="Chronicle Text G1" pitchFamily="50" charset="0"/>
                <a:ea typeface="+mj-ea"/>
                <a:cs typeface="+mj-cs"/>
              </a:defRPr>
            </a:lvl1pPr>
          </a:lstStyle>
          <a:p>
            <a:pPr>
              <a:lnSpc>
                <a:spcPct val="100000"/>
              </a:lnSpc>
            </a:pPr>
            <a:r>
              <a:rPr lang="en-AU" sz="3200" dirty="0">
                <a:solidFill>
                  <a:srgbClr val="C00000"/>
                </a:solidFill>
                <a:latin typeface="Georgia" panose="02040502050405020303" pitchFamily="18" charset="0"/>
              </a:rPr>
              <a:t>4. Housing as a commons</a:t>
            </a:r>
            <a:endParaRPr lang="en-AU" sz="3200" dirty="0">
              <a:latin typeface="Georgia" panose="02040502050405020303" pitchFamily="18" charset="0"/>
            </a:endParaRPr>
          </a:p>
        </p:txBody>
      </p:sp>
    </p:spTree>
    <p:extLst>
      <p:ext uri="{BB962C8B-B14F-4D97-AF65-F5344CB8AC3E}">
        <p14:creationId xmlns:p14="http://schemas.microsoft.com/office/powerpoint/2010/main" val="1449617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a:extLst>
              <a:ext uri="{FF2B5EF4-FFF2-40B4-BE49-F238E27FC236}">
                <a16:creationId xmlns="" xmlns:a16="http://schemas.microsoft.com/office/drawing/2014/main" id="{1FBB6A7C-5839-4EF4-AD48-98BF58ABAAF0}"/>
              </a:ext>
            </a:extLst>
          </p:cNvPr>
          <p:cNvSpPr>
            <a:spLocks noGrp="1" noChangeArrowheads="1"/>
          </p:cNvSpPr>
          <p:nvPr>
            <p:ph type="title"/>
          </p:nvPr>
        </p:nvSpPr>
        <p:spPr>
          <a:xfrm>
            <a:off x="457200" y="260350"/>
            <a:ext cx="8229600" cy="1143000"/>
          </a:xfrm>
        </p:spPr>
        <p:txBody>
          <a:bodyPr/>
          <a:lstStyle/>
          <a:p>
            <a:pPr>
              <a:defRPr/>
            </a:pPr>
            <a:r>
              <a:rPr lang="en-AU" sz="3600" dirty="0">
                <a:solidFill>
                  <a:srgbClr val="C00000"/>
                </a:solidFill>
                <a:latin typeface="Georgia" panose="02040502050405020303" pitchFamily="18" charset="0"/>
              </a:rPr>
              <a:t>1. Problem #1</a:t>
            </a:r>
          </a:p>
        </p:txBody>
      </p:sp>
      <p:sp>
        <p:nvSpPr>
          <p:cNvPr id="27653" name="Rectangle 5">
            <a:extLst>
              <a:ext uri="{FF2B5EF4-FFF2-40B4-BE49-F238E27FC236}">
                <a16:creationId xmlns="" xmlns:a16="http://schemas.microsoft.com/office/drawing/2014/main" id="{17F2A152-2ACE-4208-BAA6-1742B2FC20E5}"/>
              </a:ext>
            </a:extLst>
          </p:cNvPr>
          <p:cNvSpPr>
            <a:spLocks noGrp="1" noChangeArrowheads="1"/>
          </p:cNvSpPr>
          <p:nvPr>
            <p:ph type="body" idx="1"/>
          </p:nvPr>
        </p:nvSpPr>
        <p:spPr>
          <a:xfrm>
            <a:off x="5724525" y="1628775"/>
            <a:ext cx="2962275" cy="4276725"/>
          </a:xfrm>
        </p:spPr>
        <p:txBody>
          <a:bodyPr/>
          <a:lstStyle/>
          <a:p>
            <a:pPr eaLnBrk="1" hangingPunct="1"/>
            <a:r>
              <a:rPr lang="en-AU" altLang="en-US" sz="2400"/>
              <a:t>well, there</a:t>
            </a:r>
            <a:r>
              <a:rPr lang="ja-JP" altLang="en-AU" sz="2400"/>
              <a:t>’</a:t>
            </a:r>
            <a:r>
              <a:rPr lang="en-AU" altLang="ja-JP" sz="2400"/>
              <a:t>s actual labour</a:t>
            </a:r>
            <a:endParaRPr lang="en-AU" altLang="en-US" sz="2400"/>
          </a:p>
        </p:txBody>
      </p:sp>
      <p:pic>
        <p:nvPicPr>
          <p:cNvPr id="6149" name="Picture 6">
            <a:extLst>
              <a:ext uri="{FF2B5EF4-FFF2-40B4-BE49-F238E27FC236}">
                <a16:creationId xmlns="" xmlns:a16="http://schemas.microsoft.com/office/drawing/2014/main" id="{8A1EF598-4E55-43EE-A4A1-1DCD0B3A8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84313"/>
            <a:ext cx="4681537"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 xmlns:a16="http://schemas.microsoft.com/office/drawing/2014/main" id="{F870A36D-0485-46EB-9564-EFAFDB5CF632}"/>
              </a:ext>
            </a:extLst>
          </p:cNvPr>
          <p:cNvSpPr>
            <a:spLocks noGrp="1" noChangeArrowheads="1"/>
          </p:cNvSpPr>
          <p:nvPr>
            <p:ph type="title"/>
          </p:nvPr>
        </p:nvSpPr>
        <p:spPr>
          <a:xfrm>
            <a:off x="457200" y="260350"/>
            <a:ext cx="8229600" cy="1143000"/>
          </a:xfrm>
        </p:spPr>
        <p:txBody>
          <a:bodyPr/>
          <a:lstStyle/>
          <a:p>
            <a:pPr>
              <a:defRPr/>
            </a:pPr>
            <a:r>
              <a:rPr lang="en-AU" sz="3600" dirty="0">
                <a:solidFill>
                  <a:srgbClr val="C00000"/>
                </a:solidFill>
                <a:latin typeface="Georgia" panose="02040502050405020303" pitchFamily="18" charset="0"/>
              </a:rPr>
              <a:t>1. Problem #1</a:t>
            </a:r>
          </a:p>
        </p:txBody>
      </p:sp>
      <p:sp>
        <p:nvSpPr>
          <p:cNvPr id="26629" name="Rectangle 5">
            <a:extLst>
              <a:ext uri="{FF2B5EF4-FFF2-40B4-BE49-F238E27FC236}">
                <a16:creationId xmlns="" xmlns:a16="http://schemas.microsoft.com/office/drawing/2014/main" id="{FAB601A2-F198-495F-A2DA-86705BA69057}"/>
              </a:ext>
            </a:extLst>
          </p:cNvPr>
          <p:cNvSpPr>
            <a:spLocks noGrp="1" noChangeArrowheads="1"/>
          </p:cNvSpPr>
          <p:nvPr>
            <p:ph type="body" idx="1"/>
          </p:nvPr>
        </p:nvSpPr>
        <p:spPr>
          <a:xfrm>
            <a:off x="457200" y="1600201"/>
            <a:ext cx="8229600" cy="510702"/>
          </a:xfrm>
        </p:spPr>
        <p:txBody>
          <a:bodyPr/>
          <a:lstStyle/>
          <a:p>
            <a:pPr eaLnBrk="1" hangingPunct="1">
              <a:buFontTx/>
              <a:buNone/>
            </a:pPr>
            <a:r>
              <a:rPr lang="en-AU" altLang="en-US" sz="2400" dirty="0"/>
              <a:t>and water and energy slaves… </a:t>
            </a:r>
          </a:p>
        </p:txBody>
      </p:sp>
      <p:pic>
        <p:nvPicPr>
          <p:cNvPr id="6" name="Content Placeholder 7">
            <a:extLst>
              <a:ext uri="{FF2B5EF4-FFF2-40B4-BE49-F238E27FC236}">
                <a16:creationId xmlns="" xmlns:a16="http://schemas.microsoft.com/office/drawing/2014/main" id="{D83715BF-2801-4EC9-9899-9E05783D3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26746"/>
            <a:ext cx="4471464" cy="3638847"/>
          </a:xfrm>
          <a:prstGeom prst="rect">
            <a:avLst/>
          </a:prstGeom>
        </p:spPr>
      </p:pic>
      <p:pic>
        <p:nvPicPr>
          <p:cNvPr id="7" name="Picture 6">
            <a:extLst>
              <a:ext uri="{FF2B5EF4-FFF2-40B4-BE49-F238E27FC236}">
                <a16:creationId xmlns="" xmlns:a16="http://schemas.microsoft.com/office/drawing/2014/main" id="{068BCDDC-2876-40D8-ADCB-8199E9DAE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3059" y="1103013"/>
            <a:ext cx="3035808" cy="532790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42" y="1511796"/>
            <a:ext cx="5029200" cy="27813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761" y="3613464"/>
            <a:ext cx="4978400" cy="2743200"/>
          </a:xfrm>
          <a:prstGeom prst="rect">
            <a:avLst/>
          </a:prstGeom>
        </p:spPr>
      </p:pic>
      <p:sp>
        <p:nvSpPr>
          <p:cNvPr id="12" name="TextBox 11"/>
          <p:cNvSpPr txBox="1"/>
          <p:nvPr/>
        </p:nvSpPr>
        <p:spPr>
          <a:xfrm>
            <a:off x="683568" y="5385286"/>
            <a:ext cx="3600400" cy="707886"/>
          </a:xfrm>
          <a:prstGeom prst="rect">
            <a:avLst/>
          </a:prstGeom>
          <a:noFill/>
        </p:spPr>
        <p:txBody>
          <a:bodyPr wrap="square" rtlCol="0">
            <a:spAutoFit/>
          </a:bodyPr>
          <a:lstStyle/>
          <a:p>
            <a:r>
              <a:rPr lang="en-AU" sz="2000" dirty="0">
                <a:latin typeface="+mn-lt"/>
              </a:rPr>
              <a:t>Food plus ‘all other goods’ dominate all consumption patterns</a:t>
            </a:r>
          </a:p>
        </p:txBody>
      </p:sp>
      <p:sp>
        <p:nvSpPr>
          <p:cNvPr id="8" name="Rectangle 4">
            <a:extLst>
              <a:ext uri="{FF2B5EF4-FFF2-40B4-BE49-F238E27FC236}">
                <a16:creationId xmlns="" xmlns:a16="http://schemas.microsoft.com/office/drawing/2014/main" id="{A0C7C19F-317E-4CB6-8B53-4D9BECD8A0F5}"/>
              </a:ext>
            </a:extLst>
          </p:cNvPr>
          <p:cNvSpPr>
            <a:spLocks noGrp="1" noChangeArrowheads="1"/>
          </p:cNvSpPr>
          <p:nvPr>
            <p:ph type="title"/>
          </p:nvPr>
        </p:nvSpPr>
        <p:spPr>
          <a:xfrm>
            <a:off x="457200" y="260350"/>
            <a:ext cx="8229600" cy="1143000"/>
          </a:xfrm>
        </p:spPr>
        <p:txBody>
          <a:bodyPr/>
          <a:lstStyle/>
          <a:p>
            <a:pPr>
              <a:defRPr/>
            </a:pPr>
            <a:r>
              <a:rPr lang="en-AU" sz="3600" dirty="0">
                <a:solidFill>
                  <a:srgbClr val="C00000"/>
                </a:solidFill>
                <a:latin typeface="Georgia" panose="02040502050405020303" pitchFamily="18" charset="0"/>
              </a:rPr>
              <a:t>1. Problem #1</a:t>
            </a:r>
          </a:p>
        </p:txBody>
      </p:sp>
    </p:spTree>
    <p:extLst>
      <p:ext uri="{BB962C8B-B14F-4D97-AF65-F5344CB8AC3E}">
        <p14:creationId xmlns:p14="http://schemas.microsoft.com/office/powerpoint/2010/main" val="251021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a:extLst>
              <a:ext uri="{FF2B5EF4-FFF2-40B4-BE49-F238E27FC236}">
                <a16:creationId xmlns="" xmlns:a16="http://schemas.microsoft.com/office/drawing/2014/main" id="{C9930EE1-8DCA-4452-8C7F-F56EBF0AC358}"/>
              </a:ext>
            </a:extLst>
          </p:cNvPr>
          <p:cNvSpPr>
            <a:spLocks noGrp="1" noChangeArrowheads="1"/>
          </p:cNvSpPr>
          <p:nvPr>
            <p:ph type="title"/>
          </p:nvPr>
        </p:nvSpPr>
        <p:spPr>
          <a:xfrm>
            <a:off x="457200" y="260350"/>
            <a:ext cx="8229600" cy="1143000"/>
          </a:xfrm>
        </p:spPr>
        <p:txBody>
          <a:bodyPr/>
          <a:lstStyle/>
          <a:p>
            <a:pPr>
              <a:defRPr/>
            </a:pPr>
            <a:r>
              <a:rPr lang="en-AU" sz="3600" dirty="0">
                <a:solidFill>
                  <a:srgbClr val="C00000"/>
                </a:solidFill>
                <a:latin typeface="Georgia" panose="02040502050405020303" pitchFamily="18" charset="0"/>
              </a:rPr>
              <a:t>1. Problem #1</a:t>
            </a:r>
          </a:p>
        </p:txBody>
      </p:sp>
      <p:sp>
        <p:nvSpPr>
          <p:cNvPr id="31749" name="Rectangle 5">
            <a:extLst>
              <a:ext uri="{FF2B5EF4-FFF2-40B4-BE49-F238E27FC236}">
                <a16:creationId xmlns="" xmlns:a16="http://schemas.microsoft.com/office/drawing/2014/main" id="{A53CAD50-2A4F-417C-B608-D6A844D72DAB}"/>
              </a:ext>
            </a:extLst>
          </p:cNvPr>
          <p:cNvSpPr>
            <a:spLocks noGrp="1" noChangeArrowheads="1"/>
          </p:cNvSpPr>
          <p:nvPr>
            <p:ph type="body" idx="1"/>
          </p:nvPr>
        </p:nvSpPr>
        <p:spPr>
          <a:xfrm>
            <a:off x="457200" y="1600200"/>
            <a:ext cx="8229600" cy="4276725"/>
          </a:xfrm>
        </p:spPr>
        <p:txBody>
          <a:bodyPr>
            <a:normAutofit/>
          </a:bodyPr>
          <a:lstStyle/>
          <a:p>
            <a:pPr marL="342900" indent="-342900" defTabSz="685800">
              <a:lnSpc>
                <a:spcPct val="100000"/>
              </a:lnSpc>
              <a:spcBef>
                <a:spcPts val="0"/>
              </a:spcBef>
              <a:spcAft>
                <a:spcPts val="600"/>
              </a:spcAft>
            </a:pPr>
            <a:r>
              <a:rPr lang="en-AU" altLang="en-US" sz="2400" dirty="0"/>
              <a:t>Young (1997: 143) states </a:t>
            </a:r>
          </a:p>
          <a:p>
            <a:pPr marL="720000" lvl="3" indent="-342900" defTabSz="685800">
              <a:lnSpc>
                <a:spcPct val="100000"/>
              </a:lnSpc>
              <a:spcBef>
                <a:spcPts val="0"/>
              </a:spcBef>
              <a:spcAft>
                <a:spcPts val="600"/>
              </a:spcAft>
              <a:buFont typeface="Wingdings" panose="05000000000000000000" pitchFamily="2" charset="2"/>
              <a:buChar char="Ø"/>
            </a:pPr>
            <a:r>
              <a:rPr lang="en-AU" altLang="en-US" dirty="0">
                <a:latin typeface="Calibri" panose="020F0502020204030204" pitchFamily="34" charset="0"/>
              </a:rPr>
              <a:t>"the goal of a dream house sets workers working and keeps workers working“</a:t>
            </a:r>
          </a:p>
          <a:p>
            <a:pPr marL="720000" lvl="3" indent="-342900" defTabSz="685800">
              <a:lnSpc>
                <a:spcPct val="100000"/>
              </a:lnSpc>
              <a:spcBef>
                <a:spcPts val="0"/>
              </a:spcBef>
              <a:spcAft>
                <a:spcPts val="600"/>
              </a:spcAft>
              <a:buFont typeface="Wingdings" panose="05000000000000000000" pitchFamily="2" charset="2"/>
              <a:buChar char="Ø"/>
            </a:pPr>
            <a:r>
              <a:rPr lang="en-AU" altLang="en-US" dirty="0">
                <a:latin typeface="Calibri" panose="020F0502020204030204" pitchFamily="34" charset="0"/>
              </a:rPr>
              <a:t>Industrialists on record asserting that the demands of home maintenance would undermine and counter union organising</a:t>
            </a:r>
          </a:p>
          <a:p>
            <a:pPr marL="342900" indent="-342900" defTabSz="685800">
              <a:lnSpc>
                <a:spcPct val="100000"/>
              </a:lnSpc>
              <a:spcBef>
                <a:spcPts val="0"/>
              </a:spcBef>
              <a:spcAft>
                <a:spcPts val="600"/>
              </a:spcAft>
            </a:pPr>
            <a:r>
              <a:rPr lang="en-AU" altLang="en-US" sz="2400" dirty="0"/>
              <a:t>So there’s real and virtual labour – all those energy slaves hidden behind fossil fuel usage and water supply</a:t>
            </a:r>
          </a:p>
          <a:p>
            <a:pPr marL="342900" indent="-342900" defTabSz="685800">
              <a:lnSpc>
                <a:spcPct val="100000"/>
              </a:lnSpc>
              <a:spcBef>
                <a:spcPts val="0"/>
              </a:spcBef>
              <a:spcAft>
                <a:spcPts val="600"/>
              </a:spcAft>
            </a:pPr>
            <a:r>
              <a:rPr lang="en-AU" altLang="en-US" sz="2400" dirty="0"/>
              <a:t>But wait, there’s more:</a:t>
            </a:r>
          </a:p>
          <a:p>
            <a:pPr marL="720000" lvl="3" indent="-342900" defTabSz="685800">
              <a:lnSpc>
                <a:spcPct val="100000"/>
              </a:lnSpc>
              <a:spcBef>
                <a:spcPts val="0"/>
              </a:spcBef>
              <a:spcAft>
                <a:spcPts val="600"/>
              </a:spcAft>
              <a:buFont typeface="Wingdings" panose="05000000000000000000" pitchFamily="2" charset="2"/>
              <a:buChar char="Ø"/>
            </a:pPr>
            <a:r>
              <a:rPr lang="en-AU" altLang="en-US" dirty="0">
                <a:latin typeface="Calibri" panose="020F0502020204030204" pitchFamily="34" charset="0"/>
              </a:rPr>
              <a:t>"Both union leaders and manufacturers agreed that a more spacious, mass-produced form of housing was essential to enable workers and their families to consume" (Hayden 1984: 33).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a:extLst>
              <a:ext uri="{FF2B5EF4-FFF2-40B4-BE49-F238E27FC236}">
                <a16:creationId xmlns="" xmlns:a16="http://schemas.microsoft.com/office/drawing/2014/main" id="{026B3D10-21D9-465B-A767-8799DFBD6F6E}"/>
              </a:ext>
            </a:extLst>
          </p:cNvPr>
          <p:cNvSpPr>
            <a:spLocks noGrp="1" noChangeArrowheads="1"/>
          </p:cNvSpPr>
          <p:nvPr>
            <p:ph type="title"/>
          </p:nvPr>
        </p:nvSpPr>
        <p:spPr>
          <a:xfrm>
            <a:off x="457200" y="260350"/>
            <a:ext cx="8229600" cy="1143000"/>
          </a:xfrm>
        </p:spPr>
        <p:txBody>
          <a:bodyPr/>
          <a:lstStyle/>
          <a:p>
            <a:pPr>
              <a:defRPr/>
            </a:pPr>
            <a:r>
              <a:rPr lang="en-AU" sz="3600" dirty="0">
                <a:solidFill>
                  <a:srgbClr val="C00000"/>
                </a:solidFill>
                <a:latin typeface="Georgia" panose="02040502050405020303" pitchFamily="18" charset="0"/>
              </a:rPr>
              <a:t>1. Problem #1</a:t>
            </a:r>
          </a:p>
        </p:txBody>
      </p:sp>
      <p:sp>
        <p:nvSpPr>
          <p:cNvPr id="34821" name="Rectangle 5">
            <a:extLst>
              <a:ext uri="{FF2B5EF4-FFF2-40B4-BE49-F238E27FC236}">
                <a16:creationId xmlns="" xmlns:a16="http://schemas.microsoft.com/office/drawing/2014/main" id="{75FC3E53-C897-4D41-9281-061F659DA963}"/>
              </a:ext>
            </a:extLst>
          </p:cNvPr>
          <p:cNvSpPr>
            <a:spLocks noGrp="1" noChangeArrowheads="1"/>
          </p:cNvSpPr>
          <p:nvPr>
            <p:ph type="body" idx="1"/>
          </p:nvPr>
        </p:nvSpPr>
        <p:spPr>
          <a:xfrm>
            <a:off x="457200" y="1600200"/>
            <a:ext cx="8229600" cy="4276725"/>
          </a:xfrm>
        </p:spPr>
        <p:txBody>
          <a:bodyPr/>
          <a:lstStyle/>
          <a:p>
            <a:pPr marL="342900" indent="-342900" defTabSz="685800">
              <a:lnSpc>
                <a:spcPct val="100000"/>
              </a:lnSpc>
              <a:spcBef>
                <a:spcPts val="0"/>
              </a:spcBef>
              <a:spcAft>
                <a:spcPts val="1200"/>
              </a:spcAft>
            </a:pPr>
            <a:r>
              <a:rPr lang="en-AU" altLang="en-US" sz="2400" dirty="0"/>
              <a:t>Post war suburban houses required and reinforced a male breadwinner and a female home-keeper</a:t>
            </a:r>
          </a:p>
          <a:p>
            <a:pPr marL="342900" indent="-342900" defTabSz="685800">
              <a:lnSpc>
                <a:spcPct val="100000"/>
              </a:lnSpc>
              <a:spcBef>
                <a:spcPts val="0"/>
              </a:spcBef>
              <a:spcAft>
                <a:spcPts val="1200"/>
              </a:spcAft>
            </a:pPr>
            <a:r>
              <a:rPr lang="en-AU" altLang="en-US" sz="2400" dirty="0"/>
              <a:t>Design focused on replication of individual spaces of domestic labour in each house, reinforced conservative mindsets and provided markets for post-war industrialists</a:t>
            </a:r>
          </a:p>
          <a:p>
            <a:pPr marL="342900" indent="-342900" defTabSz="685800">
              <a:lnSpc>
                <a:spcPct val="100000"/>
              </a:lnSpc>
              <a:spcBef>
                <a:spcPts val="0"/>
              </a:spcBef>
              <a:spcAft>
                <a:spcPts val="1200"/>
              </a:spcAft>
            </a:pPr>
            <a:r>
              <a:rPr lang="en-AU" altLang="en-US" sz="2400" dirty="0"/>
              <a:t>Suburban housing provided both the labour for manufacturing and the consumption base to drive the manufacturing, so a work-consume nexus developed</a:t>
            </a:r>
          </a:p>
          <a:p>
            <a:pPr marL="342900" indent="-342900" defTabSz="685800">
              <a:lnSpc>
                <a:spcPct val="100000"/>
              </a:lnSpc>
              <a:spcBef>
                <a:spcPts val="0"/>
              </a:spcBef>
              <a:spcAft>
                <a:spcPts val="1200"/>
              </a:spcAft>
            </a:pPr>
            <a:r>
              <a:rPr lang="en-AU" altLang="ja-JP" sz="2400" dirty="0"/>
              <a:t>This was largely driven by the oil industry, meaning…</a:t>
            </a:r>
            <a:endParaRPr lang="en-AU" alt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a:extLst>
              <a:ext uri="{FF2B5EF4-FFF2-40B4-BE49-F238E27FC236}">
                <a16:creationId xmlns="" xmlns:a16="http://schemas.microsoft.com/office/drawing/2014/main" id="{AC06E6A9-A765-4DA4-B385-CC02BE48CEF1}"/>
              </a:ext>
            </a:extLst>
          </p:cNvPr>
          <p:cNvSpPr>
            <a:spLocks noGrp="1" noChangeArrowheads="1"/>
          </p:cNvSpPr>
          <p:nvPr>
            <p:ph type="title"/>
          </p:nvPr>
        </p:nvSpPr>
        <p:spPr>
          <a:xfrm>
            <a:off x="457200" y="260350"/>
            <a:ext cx="8229600" cy="1143000"/>
          </a:xfrm>
        </p:spPr>
        <p:txBody>
          <a:bodyPr/>
          <a:lstStyle/>
          <a:p>
            <a:pPr>
              <a:defRPr/>
            </a:pPr>
            <a:r>
              <a:rPr lang="en-AU" sz="3600" dirty="0">
                <a:solidFill>
                  <a:srgbClr val="C00000"/>
                </a:solidFill>
                <a:latin typeface="Georgia" panose="02040502050405020303" pitchFamily="18" charset="0"/>
              </a:rPr>
              <a:t>1. Problem #1</a:t>
            </a:r>
          </a:p>
        </p:txBody>
      </p:sp>
      <p:sp>
        <p:nvSpPr>
          <p:cNvPr id="28677" name="Rectangle 5">
            <a:extLst>
              <a:ext uri="{FF2B5EF4-FFF2-40B4-BE49-F238E27FC236}">
                <a16:creationId xmlns="" xmlns:a16="http://schemas.microsoft.com/office/drawing/2014/main" id="{8ADD76E1-D8EB-43B4-B8B9-7B5F5668F362}"/>
              </a:ext>
            </a:extLst>
          </p:cNvPr>
          <p:cNvSpPr>
            <a:spLocks noGrp="1" noChangeArrowheads="1"/>
          </p:cNvSpPr>
          <p:nvPr>
            <p:ph type="body" idx="1"/>
          </p:nvPr>
        </p:nvSpPr>
        <p:spPr>
          <a:xfrm>
            <a:off x="457200" y="4797425"/>
            <a:ext cx="8229600" cy="1079500"/>
          </a:xfrm>
        </p:spPr>
        <p:txBody>
          <a:bodyPr/>
          <a:lstStyle/>
          <a:p>
            <a:pPr algn="ctr">
              <a:lnSpc>
                <a:spcPct val="80000"/>
              </a:lnSpc>
              <a:spcBef>
                <a:spcPct val="0"/>
              </a:spcBef>
              <a:buFontTx/>
              <a:buNone/>
            </a:pPr>
            <a:r>
              <a:rPr lang="en-AU" altLang="en-US" sz="2400" dirty="0"/>
              <a:t>“a box to be filled with commodities” - Hayden (1980: 174)</a:t>
            </a:r>
          </a:p>
          <a:p>
            <a:pPr algn="ctr">
              <a:lnSpc>
                <a:spcPct val="80000"/>
              </a:lnSpc>
              <a:spcBef>
                <a:spcPct val="0"/>
              </a:spcBef>
              <a:buFontTx/>
              <a:buNone/>
            </a:pPr>
            <a:endParaRPr lang="en-AU" altLang="en-US" sz="2400" dirty="0"/>
          </a:p>
          <a:p>
            <a:pPr algn="ctr">
              <a:lnSpc>
                <a:spcPct val="80000"/>
              </a:lnSpc>
              <a:spcBef>
                <a:spcPct val="0"/>
              </a:spcBef>
              <a:buFontTx/>
              <a:buNone/>
            </a:pPr>
            <a:r>
              <a:rPr lang="en-AU" altLang="en-US" sz="2400" dirty="0"/>
              <a:t>with no concern for, or awareness of, the resource base</a:t>
            </a:r>
          </a:p>
        </p:txBody>
      </p:sp>
      <p:pic>
        <p:nvPicPr>
          <p:cNvPr id="12293" name="Picture 7" descr="avjennings gif">
            <a:extLst>
              <a:ext uri="{FF2B5EF4-FFF2-40B4-BE49-F238E27FC236}">
                <a16:creationId xmlns="" xmlns:a16="http://schemas.microsoft.com/office/drawing/2014/main" id="{D046E80D-475F-4A4D-A9F1-FE579ADBA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838" y="1844675"/>
            <a:ext cx="48863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241</TotalTime>
  <Words>2443</Words>
  <Application>Microsoft Macintosh PowerPoint</Application>
  <PresentationFormat>On-screen Show (4:3)</PresentationFormat>
  <Paragraphs>337</Paragraphs>
  <Slides>31</Slides>
  <Notes>8</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Problems and solutions in housing</vt:lpstr>
      <vt:lpstr>Overview</vt:lpstr>
      <vt:lpstr>1. Problem #1</vt:lpstr>
      <vt:lpstr>1. Problem #1</vt:lpstr>
      <vt:lpstr>1. Problem #1</vt:lpstr>
      <vt:lpstr>1. Problem #1</vt:lpstr>
      <vt:lpstr>1. Problem #1</vt:lpstr>
      <vt:lpstr>1. Problem #1</vt:lpstr>
      <vt:lpstr>1. Problem #1</vt:lpstr>
      <vt:lpstr>405m2 of suburban dreaming</vt:lpstr>
      <vt:lpstr>And how do we get there?</vt:lpstr>
      <vt:lpstr>1. Problem #1</vt:lpstr>
      <vt:lpstr>PowerPoint Presentation</vt:lpstr>
      <vt:lpstr>2. Problem #2</vt:lpstr>
      <vt:lpstr>2. Problem #2</vt:lpstr>
      <vt:lpstr> </vt:lpstr>
      <vt:lpstr>2. Problem #2</vt:lpstr>
      <vt:lpstr>2. Problem #2</vt:lpstr>
      <vt:lpstr>3. New (and old) alternatives</vt:lpstr>
      <vt:lpstr>3. New (and old) alternatives</vt:lpstr>
      <vt:lpstr>3. New (and old) alternatives</vt:lpstr>
      <vt:lpstr>4. Housing as a commons</vt:lpstr>
      <vt:lpstr>4. Housing as a commons</vt:lpstr>
      <vt:lpstr>4. Housing as a commons</vt:lpstr>
      <vt:lpstr>4. Housing as a commons</vt:lpstr>
      <vt:lpstr>4. Housing as a commons</vt:lpstr>
      <vt:lpstr>4. Housing as a commons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Problems and solutions in housing</dc:title>
  <dc:creator>Louise Crabtree</dc:creator>
  <cp:lastModifiedBy>louise c</cp:lastModifiedBy>
  <cp:revision>14</cp:revision>
  <dcterms:created xsi:type="dcterms:W3CDTF">2020-12-09T02:38:28Z</dcterms:created>
  <dcterms:modified xsi:type="dcterms:W3CDTF">2020-12-09T09:13:22Z</dcterms:modified>
</cp:coreProperties>
</file>