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93" r:id="rId2"/>
    <p:sldId id="261" r:id="rId3"/>
    <p:sldId id="266" r:id="rId4"/>
    <p:sldId id="286" r:id="rId5"/>
    <p:sldId id="298" r:id="rId6"/>
    <p:sldId id="300" r:id="rId7"/>
    <p:sldId id="280" r:id="rId8"/>
    <p:sldId id="271" r:id="rId9"/>
    <p:sldId id="282" r:id="rId10"/>
    <p:sldId id="283" r:id="rId11"/>
    <p:sldId id="284" r:id="rId12"/>
    <p:sldId id="285" r:id="rId13"/>
    <p:sldId id="290" r:id="rId14"/>
    <p:sldId id="278" r:id="rId15"/>
    <p:sldId id="279" r:id="rId16"/>
    <p:sldId id="295" r:id="rId17"/>
    <p:sldId id="294" r:id="rId18"/>
    <p:sldId id="273" r:id="rId19"/>
    <p:sldId id="274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5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5"/>
    <p:restoredTop sz="94704"/>
  </p:normalViewPr>
  <p:slideViewPr>
    <p:cSldViewPr snapToGrid="0" snapToObjects="1">
      <p:cViewPr varScale="1">
        <p:scale>
          <a:sx n="52" d="100"/>
          <a:sy n="52" d="100"/>
        </p:scale>
        <p:origin x="96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617931575_1991x1322.jpg"/>
          <p:cNvSpPr>
            <a:spLocks noGrp="1"/>
          </p:cNvSpPr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740627569_2880x1920.jpg"/>
          <p:cNvSpPr>
            <a:spLocks noGrp="1"/>
          </p:cNvSpPr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996267730_2880x1920.jpg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996267730_2880x1920.jpg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136959463_1989x1321.jpg"/>
          <p:cNvSpPr>
            <a:spLocks noGrp="1"/>
          </p:cNvSpPr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domacom.com.au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resvu.com.au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eautilitydevelopments.com.a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teven Liaros &amp; Nilmini De Silva"/>
          <p:cNvSpPr txBox="1">
            <a:spLocks noGrp="1"/>
          </p:cNvSpPr>
          <p:nvPr>
            <p:ph type="body" idx="21"/>
          </p:nvPr>
        </p:nvSpPr>
        <p:spPr>
          <a:xfrm>
            <a:off x="1201340" y="11324384"/>
            <a:ext cx="17665830" cy="11597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r">
              <a:defRPr sz="5500"/>
            </a:lvl1pPr>
          </a:lstStyle>
          <a:p>
            <a:pPr algn="l"/>
            <a:r>
              <a:rPr dirty="0"/>
              <a:t>Steven Liaros</a:t>
            </a:r>
          </a:p>
        </p:txBody>
      </p:sp>
      <p:sp>
        <p:nvSpPr>
          <p:cNvPr id="152" name="Planning for a Network of Circular Economy Village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Planning for a Network of Circular Economy Villages</a:t>
            </a:r>
          </a:p>
        </p:txBody>
      </p:sp>
      <p:sp>
        <p:nvSpPr>
          <p:cNvPr id="153" name="Planning Institute Australia, Rural &amp; Regional Conference…"/>
          <p:cNvSpPr txBox="1">
            <a:spLocks noGrp="1"/>
          </p:cNvSpPr>
          <p:nvPr>
            <p:ph type="subTitle" sz="quarter" idx="1"/>
          </p:nvPr>
        </p:nvSpPr>
        <p:spPr>
          <a:xfrm>
            <a:off x="1201342" y="7210490"/>
            <a:ext cx="21971001" cy="2979748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586104">
              <a:defRPr sz="3905">
                <a:solidFill>
                  <a:schemeClr val="accent1">
                    <a:lumOff val="16847"/>
                  </a:schemeClr>
                </a:solidFill>
              </a:defRPr>
            </a:pPr>
            <a:r>
              <a:rPr lang="en-AU" sz="4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New Economy Network Australia</a:t>
            </a:r>
          </a:p>
          <a:p>
            <a:pPr defTabSz="586104">
              <a:defRPr sz="3905">
                <a:solidFill>
                  <a:schemeClr val="accent1">
                    <a:lumOff val="16847"/>
                  </a:schemeClr>
                </a:solidFill>
              </a:defRPr>
            </a:pPr>
            <a:r>
              <a:rPr lang="en-AU" sz="4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Cities Hub conversation: Net Zero Precincts</a:t>
            </a:r>
          </a:p>
          <a:p>
            <a:pPr defTabSz="586104">
              <a:defRPr sz="3905">
                <a:solidFill>
                  <a:schemeClr val="accent1">
                    <a:lumOff val="16847"/>
                  </a:schemeClr>
                </a:solidFill>
              </a:defRPr>
            </a:pPr>
            <a:r>
              <a:rPr lang="en-AU" sz="4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21 April</a:t>
            </a:r>
            <a:r>
              <a:rPr sz="4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202</a:t>
            </a:r>
            <a:r>
              <a:rPr lang="en-AU" sz="4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1</a:t>
            </a:r>
            <a:r>
              <a:rPr sz="44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</a:p>
        </p:txBody>
      </p:sp>
      <p:pic>
        <p:nvPicPr>
          <p:cNvPr id="154" name="B005FCD0-8BA8-4188-A447-1EEDA1B6BB5E.JPG" descr="B005FCD0-8BA8-4188-A447-1EEDA1B6BB5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0413" y="9551564"/>
            <a:ext cx="3545642" cy="35456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46629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Cobargo network.png" descr="Cobargo networ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2077429"/>
            <a:ext cx="20474214" cy="12484276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Locality Planning"/>
          <p:cNvSpPr txBox="1">
            <a:spLocks noGrp="1"/>
          </p:cNvSpPr>
          <p:nvPr>
            <p:ph type="title"/>
          </p:nvPr>
        </p:nvSpPr>
        <p:spPr>
          <a:xfrm>
            <a:off x="1206500" y="571500"/>
            <a:ext cx="18735646" cy="2280101"/>
          </a:xfrm>
          <a:prstGeom prst="rect">
            <a:avLst/>
          </a:prstGeom>
        </p:spPr>
        <p:txBody>
          <a:bodyPr/>
          <a:lstStyle/>
          <a:p>
            <a:r>
              <a:t>Locality Planning</a:t>
            </a:r>
          </a:p>
        </p:txBody>
      </p:sp>
      <p:pic>
        <p:nvPicPr>
          <p:cNvPr id="286" name="CEV.png" descr="CEV.png"/>
          <p:cNvPicPr>
            <a:picLocks noChangeAspect="1"/>
          </p:cNvPicPr>
          <p:nvPr/>
        </p:nvPicPr>
        <p:blipFill>
          <a:blip r:embed="rId3"/>
          <a:srcRect l="1454" t="2070" r="1801" b="5589"/>
          <a:stretch>
            <a:fillRect/>
          </a:stretch>
        </p:blipFill>
        <p:spPr>
          <a:xfrm>
            <a:off x="2951821" y="11395891"/>
            <a:ext cx="1013303" cy="967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4" h="21497" extrusionOk="0">
                <a:moveTo>
                  <a:pt x="10037" y="17"/>
                </a:moveTo>
                <a:cubicBezTo>
                  <a:pt x="9399" y="48"/>
                  <a:pt x="8767" y="114"/>
                  <a:pt x="8289" y="223"/>
                </a:cubicBezTo>
                <a:cubicBezTo>
                  <a:pt x="4343" y="1124"/>
                  <a:pt x="1310" y="4130"/>
                  <a:pt x="319" y="8106"/>
                </a:cubicBezTo>
                <a:cubicBezTo>
                  <a:pt x="107" y="8955"/>
                  <a:pt x="0" y="9865"/>
                  <a:pt x="0" y="10775"/>
                </a:cubicBezTo>
                <a:cubicBezTo>
                  <a:pt x="0" y="11684"/>
                  <a:pt x="107" y="12594"/>
                  <a:pt x="319" y="13454"/>
                </a:cubicBezTo>
                <a:cubicBezTo>
                  <a:pt x="988" y="16166"/>
                  <a:pt x="2798" y="18601"/>
                  <a:pt x="5217" y="20049"/>
                </a:cubicBezTo>
                <a:cubicBezTo>
                  <a:pt x="6276" y="20683"/>
                  <a:pt x="7740" y="21207"/>
                  <a:pt x="8974" y="21398"/>
                </a:cubicBezTo>
                <a:cubicBezTo>
                  <a:pt x="10183" y="21586"/>
                  <a:pt x="12006" y="21499"/>
                  <a:pt x="13109" y="21203"/>
                </a:cubicBezTo>
                <a:cubicBezTo>
                  <a:pt x="16770" y="20218"/>
                  <a:pt x="19578" y="17530"/>
                  <a:pt x="20644" y="13969"/>
                </a:cubicBezTo>
                <a:cubicBezTo>
                  <a:pt x="21600" y="10774"/>
                  <a:pt x="21083" y="7328"/>
                  <a:pt x="19243" y="4602"/>
                </a:cubicBezTo>
                <a:cubicBezTo>
                  <a:pt x="17551" y="2096"/>
                  <a:pt x="14824" y="432"/>
                  <a:pt x="11814" y="58"/>
                </a:cubicBezTo>
                <a:cubicBezTo>
                  <a:pt x="11318" y="-3"/>
                  <a:pt x="10675" y="-14"/>
                  <a:pt x="10037" y="1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7" name="CEV.png" descr="CEV.png"/>
          <p:cNvPicPr>
            <a:picLocks noChangeAspect="1"/>
          </p:cNvPicPr>
          <p:nvPr/>
        </p:nvPicPr>
        <p:blipFill>
          <a:blip r:embed="rId3"/>
          <a:srcRect l="1454" t="2070" r="1801" b="5589"/>
          <a:stretch>
            <a:fillRect/>
          </a:stretch>
        </p:blipFill>
        <p:spPr>
          <a:xfrm>
            <a:off x="7235215" y="10394604"/>
            <a:ext cx="1013303" cy="967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4" h="21497" extrusionOk="0">
                <a:moveTo>
                  <a:pt x="10037" y="17"/>
                </a:moveTo>
                <a:cubicBezTo>
                  <a:pt x="9399" y="48"/>
                  <a:pt x="8767" y="114"/>
                  <a:pt x="8289" y="223"/>
                </a:cubicBezTo>
                <a:cubicBezTo>
                  <a:pt x="4343" y="1124"/>
                  <a:pt x="1310" y="4130"/>
                  <a:pt x="319" y="8106"/>
                </a:cubicBezTo>
                <a:cubicBezTo>
                  <a:pt x="107" y="8955"/>
                  <a:pt x="0" y="9865"/>
                  <a:pt x="0" y="10775"/>
                </a:cubicBezTo>
                <a:cubicBezTo>
                  <a:pt x="0" y="11684"/>
                  <a:pt x="107" y="12594"/>
                  <a:pt x="319" y="13454"/>
                </a:cubicBezTo>
                <a:cubicBezTo>
                  <a:pt x="988" y="16166"/>
                  <a:pt x="2798" y="18601"/>
                  <a:pt x="5217" y="20049"/>
                </a:cubicBezTo>
                <a:cubicBezTo>
                  <a:pt x="6276" y="20683"/>
                  <a:pt x="7740" y="21207"/>
                  <a:pt x="8974" y="21398"/>
                </a:cubicBezTo>
                <a:cubicBezTo>
                  <a:pt x="10183" y="21586"/>
                  <a:pt x="12006" y="21499"/>
                  <a:pt x="13109" y="21203"/>
                </a:cubicBezTo>
                <a:cubicBezTo>
                  <a:pt x="16770" y="20218"/>
                  <a:pt x="19578" y="17530"/>
                  <a:pt x="20644" y="13969"/>
                </a:cubicBezTo>
                <a:cubicBezTo>
                  <a:pt x="21600" y="10774"/>
                  <a:pt x="21083" y="7328"/>
                  <a:pt x="19243" y="4602"/>
                </a:cubicBezTo>
                <a:cubicBezTo>
                  <a:pt x="17551" y="2096"/>
                  <a:pt x="14824" y="432"/>
                  <a:pt x="11814" y="58"/>
                </a:cubicBezTo>
                <a:cubicBezTo>
                  <a:pt x="11318" y="-3"/>
                  <a:pt x="10675" y="-14"/>
                  <a:pt x="10037" y="1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8" name="CEV.png" descr="CEV.png"/>
          <p:cNvPicPr>
            <a:picLocks noChangeAspect="1"/>
          </p:cNvPicPr>
          <p:nvPr/>
        </p:nvPicPr>
        <p:blipFill>
          <a:blip r:embed="rId3"/>
          <a:srcRect l="1454" t="2070" r="1801" b="5589"/>
          <a:stretch>
            <a:fillRect/>
          </a:stretch>
        </p:blipFill>
        <p:spPr>
          <a:xfrm>
            <a:off x="13575889" y="7255887"/>
            <a:ext cx="1013303" cy="967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4" h="21497" extrusionOk="0">
                <a:moveTo>
                  <a:pt x="10037" y="17"/>
                </a:moveTo>
                <a:cubicBezTo>
                  <a:pt x="9399" y="48"/>
                  <a:pt x="8767" y="114"/>
                  <a:pt x="8289" y="223"/>
                </a:cubicBezTo>
                <a:cubicBezTo>
                  <a:pt x="4343" y="1124"/>
                  <a:pt x="1310" y="4130"/>
                  <a:pt x="319" y="8106"/>
                </a:cubicBezTo>
                <a:cubicBezTo>
                  <a:pt x="107" y="8955"/>
                  <a:pt x="0" y="9865"/>
                  <a:pt x="0" y="10775"/>
                </a:cubicBezTo>
                <a:cubicBezTo>
                  <a:pt x="0" y="11684"/>
                  <a:pt x="107" y="12594"/>
                  <a:pt x="319" y="13454"/>
                </a:cubicBezTo>
                <a:cubicBezTo>
                  <a:pt x="988" y="16166"/>
                  <a:pt x="2798" y="18601"/>
                  <a:pt x="5217" y="20049"/>
                </a:cubicBezTo>
                <a:cubicBezTo>
                  <a:pt x="6276" y="20683"/>
                  <a:pt x="7740" y="21207"/>
                  <a:pt x="8974" y="21398"/>
                </a:cubicBezTo>
                <a:cubicBezTo>
                  <a:pt x="10183" y="21586"/>
                  <a:pt x="12006" y="21499"/>
                  <a:pt x="13109" y="21203"/>
                </a:cubicBezTo>
                <a:cubicBezTo>
                  <a:pt x="16770" y="20218"/>
                  <a:pt x="19578" y="17530"/>
                  <a:pt x="20644" y="13969"/>
                </a:cubicBezTo>
                <a:cubicBezTo>
                  <a:pt x="21600" y="10774"/>
                  <a:pt x="21083" y="7328"/>
                  <a:pt x="19243" y="4602"/>
                </a:cubicBezTo>
                <a:cubicBezTo>
                  <a:pt x="17551" y="2096"/>
                  <a:pt x="14824" y="432"/>
                  <a:pt x="11814" y="58"/>
                </a:cubicBezTo>
                <a:cubicBezTo>
                  <a:pt x="11318" y="-3"/>
                  <a:pt x="10675" y="-14"/>
                  <a:pt x="10037" y="1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9" name="CEV.png" descr="CEV.png"/>
          <p:cNvPicPr>
            <a:picLocks noChangeAspect="1"/>
          </p:cNvPicPr>
          <p:nvPr/>
        </p:nvPicPr>
        <p:blipFill>
          <a:blip r:embed="rId3"/>
          <a:srcRect l="1454" t="2070" r="1801" b="5589"/>
          <a:stretch>
            <a:fillRect/>
          </a:stretch>
        </p:blipFill>
        <p:spPr>
          <a:xfrm>
            <a:off x="16877664" y="5570041"/>
            <a:ext cx="1013303" cy="967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4" h="21497" extrusionOk="0">
                <a:moveTo>
                  <a:pt x="10037" y="17"/>
                </a:moveTo>
                <a:cubicBezTo>
                  <a:pt x="9399" y="48"/>
                  <a:pt x="8767" y="114"/>
                  <a:pt x="8289" y="223"/>
                </a:cubicBezTo>
                <a:cubicBezTo>
                  <a:pt x="4343" y="1124"/>
                  <a:pt x="1310" y="4130"/>
                  <a:pt x="319" y="8106"/>
                </a:cubicBezTo>
                <a:cubicBezTo>
                  <a:pt x="107" y="8955"/>
                  <a:pt x="0" y="9865"/>
                  <a:pt x="0" y="10775"/>
                </a:cubicBezTo>
                <a:cubicBezTo>
                  <a:pt x="0" y="11684"/>
                  <a:pt x="107" y="12594"/>
                  <a:pt x="319" y="13454"/>
                </a:cubicBezTo>
                <a:cubicBezTo>
                  <a:pt x="988" y="16166"/>
                  <a:pt x="2798" y="18601"/>
                  <a:pt x="5217" y="20049"/>
                </a:cubicBezTo>
                <a:cubicBezTo>
                  <a:pt x="6276" y="20683"/>
                  <a:pt x="7740" y="21207"/>
                  <a:pt x="8974" y="21398"/>
                </a:cubicBezTo>
                <a:cubicBezTo>
                  <a:pt x="10183" y="21586"/>
                  <a:pt x="12006" y="21499"/>
                  <a:pt x="13109" y="21203"/>
                </a:cubicBezTo>
                <a:cubicBezTo>
                  <a:pt x="16770" y="20218"/>
                  <a:pt x="19578" y="17530"/>
                  <a:pt x="20644" y="13969"/>
                </a:cubicBezTo>
                <a:cubicBezTo>
                  <a:pt x="21600" y="10774"/>
                  <a:pt x="21083" y="7328"/>
                  <a:pt x="19243" y="4602"/>
                </a:cubicBezTo>
                <a:cubicBezTo>
                  <a:pt x="17551" y="2096"/>
                  <a:pt x="14824" y="432"/>
                  <a:pt x="11814" y="58"/>
                </a:cubicBezTo>
                <a:cubicBezTo>
                  <a:pt x="11318" y="-3"/>
                  <a:pt x="10675" y="-14"/>
                  <a:pt x="10037" y="1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0" name="CEV.png" descr="CEV.png"/>
          <p:cNvPicPr>
            <a:picLocks noChangeAspect="1"/>
          </p:cNvPicPr>
          <p:nvPr/>
        </p:nvPicPr>
        <p:blipFill>
          <a:blip r:embed="rId3"/>
          <a:srcRect l="1454" t="2070" r="1801" b="5589"/>
          <a:stretch>
            <a:fillRect/>
          </a:stretch>
        </p:blipFill>
        <p:spPr>
          <a:xfrm>
            <a:off x="9561021" y="8223064"/>
            <a:ext cx="1013302" cy="967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4" h="21497" extrusionOk="0">
                <a:moveTo>
                  <a:pt x="10037" y="17"/>
                </a:moveTo>
                <a:cubicBezTo>
                  <a:pt x="9399" y="48"/>
                  <a:pt x="8767" y="114"/>
                  <a:pt x="8289" y="223"/>
                </a:cubicBezTo>
                <a:cubicBezTo>
                  <a:pt x="4343" y="1124"/>
                  <a:pt x="1310" y="4130"/>
                  <a:pt x="319" y="8106"/>
                </a:cubicBezTo>
                <a:cubicBezTo>
                  <a:pt x="107" y="8955"/>
                  <a:pt x="0" y="9865"/>
                  <a:pt x="0" y="10775"/>
                </a:cubicBezTo>
                <a:cubicBezTo>
                  <a:pt x="0" y="11684"/>
                  <a:pt x="107" y="12594"/>
                  <a:pt x="319" y="13454"/>
                </a:cubicBezTo>
                <a:cubicBezTo>
                  <a:pt x="988" y="16166"/>
                  <a:pt x="2798" y="18601"/>
                  <a:pt x="5217" y="20049"/>
                </a:cubicBezTo>
                <a:cubicBezTo>
                  <a:pt x="6276" y="20683"/>
                  <a:pt x="7740" y="21207"/>
                  <a:pt x="8974" y="21398"/>
                </a:cubicBezTo>
                <a:cubicBezTo>
                  <a:pt x="10183" y="21586"/>
                  <a:pt x="12006" y="21499"/>
                  <a:pt x="13109" y="21203"/>
                </a:cubicBezTo>
                <a:cubicBezTo>
                  <a:pt x="16770" y="20218"/>
                  <a:pt x="19578" y="17530"/>
                  <a:pt x="20644" y="13969"/>
                </a:cubicBezTo>
                <a:cubicBezTo>
                  <a:pt x="21600" y="10774"/>
                  <a:pt x="21083" y="7328"/>
                  <a:pt x="19243" y="4602"/>
                </a:cubicBezTo>
                <a:cubicBezTo>
                  <a:pt x="17551" y="2096"/>
                  <a:pt x="14824" y="432"/>
                  <a:pt x="11814" y="58"/>
                </a:cubicBezTo>
                <a:cubicBezTo>
                  <a:pt x="11318" y="-3"/>
                  <a:pt x="10675" y="-14"/>
                  <a:pt x="10037" y="1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1" name="CEV.png" descr="CEV.png"/>
          <p:cNvPicPr>
            <a:picLocks noChangeAspect="1"/>
          </p:cNvPicPr>
          <p:nvPr/>
        </p:nvPicPr>
        <p:blipFill>
          <a:blip r:embed="rId3"/>
          <a:srcRect l="1454" t="2070" r="1801" b="5589"/>
          <a:stretch>
            <a:fillRect/>
          </a:stretch>
        </p:blipFill>
        <p:spPr>
          <a:xfrm>
            <a:off x="19291475" y="2643085"/>
            <a:ext cx="1013303" cy="967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4" h="21497" extrusionOk="0">
                <a:moveTo>
                  <a:pt x="10037" y="17"/>
                </a:moveTo>
                <a:cubicBezTo>
                  <a:pt x="9399" y="48"/>
                  <a:pt x="8767" y="114"/>
                  <a:pt x="8289" y="223"/>
                </a:cubicBezTo>
                <a:cubicBezTo>
                  <a:pt x="4343" y="1124"/>
                  <a:pt x="1310" y="4130"/>
                  <a:pt x="319" y="8106"/>
                </a:cubicBezTo>
                <a:cubicBezTo>
                  <a:pt x="107" y="8955"/>
                  <a:pt x="0" y="9865"/>
                  <a:pt x="0" y="10775"/>
                </a:cubicBezTo>
                <a:cubicBezTo>
                  <a:pt x="0" y="11684"/>
                  <a:pt x="107" y="12594"/>
                  <a:pt x="319" y="13454"/>
                </a:cubicBezTo>
                <a:cubicBezTo>
                  <a:pt x="988" y="16166"/>
                  <a:pt x="2798" y="18601"/>
                  <a:pt x="5217" y="20049"/>
                </a:cubicBezTo>
                <a:cubicBezTo>
                  <a:pt x="6276" y="20683"/>
                  <a:pt x="7740" y="21207"/>
                  <a:pt x="8974" y="21398"/>
                </a:cubicBezTo>
                <a:cubicBezTo>
                  <a:pt x="10183" y="21586"/>
                  <a:pt x="12006" y="21499"/>
                  <a:pt x="13109" y="21203"/>
                </a:cubicBezTo>
                <a:cubicBezTo>
                  <a:pt x="16770" y="20218"/>
                  <a:pt x="19578" y="17530"/>
                  <a:pt x="20644" y="13969"/>
                </a:cubicBezTo>
                <a:cubicBezTo>
                  <a:pt x="21600" y="10774"/>
                  <a:pt x="21083" y="7328"/>
                  <a:pt x="19243" y="4602"/>
                </a:cubicBezTo>
                <a:cubicBezTo>
                  <a:pt x="17551" y="2096"/>
                  <a:pt x="14824" y="432"/>
                  <a:pt x="11814" y="58"/>
                </a:cubicBezTo>
                <a:cubicBezTo>
                  <a:pt x="11318" y="-3"/>
                  <a:pt x="10675" y="-14"/>
                  <a:pt x="10037" y="1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Murrumbidgee network.png" descr="Murrumbidgee networ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490" y="1913957"/>
            <a:ext cx="23177500" cy="14132623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Locality Planning"/>
          <p:cNvSpPr txBox="1">
            <a:spLocks noGrp="1"/>
          </p:cNvSpPr>
          <p:nvPr>
            <p:ph type="title"/>
          </p:nvPr>
        </p:nvSpPr>
        <p:spPr>
          <a:xfrm>
            <a:off x="1206500" y="571500"/>
            <a:ext cx="18735646" cy="2280101"/>
          </a:xfrm>
          <a:prstGeom prst="rect">
            <a:avLst/>
          </a:prstGeom>
        </p:spPr>
        <p:txBody>
          <a:bodyPr/>
          <a:lstStyle/>
          <a:p>
            <a:r>
              <a:t>Locality Planning</a:t>
            </a:r>
          </a:p>
        </p:txBody>
      </p:sp>
      <p:pic>
        <p:nvPicPr>
          <p:cNvPr id="296" name="CEV.png" descr="CEV.png"/>
          <p:cNvPicPr>
            <a:picLocks noChangeAspect="1"/>
          </p:cNvPicPr>
          <p:nvPr/>
        </p:nvPicPr>
        <p:blipFill>
          <a:blip r:embed="rId3"/>
          <a:srcRect l="1454" t="2070" r="1801" b="5589"/>
          <a:stretch>
            <a:fillRect/>
          </a:stretch>
        </p:blipFill>
        <p:spPr>
          <a:xfrm>
            <a:off x="3616045" y="7641176"/>
            <a:ext cx="1147094" cy="1094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4" h="21497" extrusionOk="0">
                <a:moveTo>
                  <a:pt x="10037" y="17"/>
                </a:moveTo>
                <a:cubicBezTo>
                  <a:pt x="9399" y="48"/>
                  <a:pt x="8767" y="114"/>
                  <a:pt x="8289" y="223"/>
                </a:cubicBezTo>
                <a:cubicBezTo>
                  <a:pt x="4343" y="1124"/>
                  <a:pt x="1310" y="4130"/>
                  <a:pt x="319" y="8106"/>
                </a:cubicBezTo>
                <a:cubicBezTo>
                  <a:pt x="107" y="8955"/>
                  <a:pt x="0" y="9865"/>
                  <a:pt x="0" y="10775"/>
                </a:cubicBezTo>
                <a:cubicBezTo>
                  <a:pt x="0" y="11684"/>
                  <a:pt x="107" y="12594"/>
                  <a:pt x="319" y="13454"/>
                </a:cubicBezTo>
                <a:cubicBezTo>
                  <a:pt x="988" y="16166"/>
                  <a:pt x="2798" y="18601"/>
                  <a:pt x="5217" y="20049"/>
                </a:cubicBezTo>
                <a:cubicBezTo>
                  <a:pt x="6276" y="20683"/>
                  <a:pt x="7740" y="21207"/>
                  <a:pt x="8974" y="21398"/>
                </a:cubicBezTo>
                <a:cubicBezTo>
                  <a:pt x="10183" y="21586"/>
                  <a:pt x="12006" y="21499"/>
                  <a:pt x="13109" y="21203"/>
                </a:cubicBezTo>
                <a:cubicBezTo>
                  <a:pt x="16770" y="20218"/>
                  <a:pt x="19578" y="17530"/>
                  <a:pt x="20644" y="13969"/>
                </a:cubicBezTo>
                <a:cubicBezTo>
                  <a:pt x="21600" y="10774"/>
                  <a:pt x="21083" y="7328"/>
                  <a:pt x="19243" y="4602"/>
                </a:cubicBezTo>
                <a:cubicBezTo>
                  <a:pt x="17551" y="2096"/>
                  <a:pt x="14824" y="432"/>
                  <a:pt x="11814" y="58"/>
                </a:cubicBezTo>
                <a:cubicBezTo>
                  <a:pt x="11318" y="-3"/>
                  <a:pt x="10675" y="-14"/>
                  <a:pt x="10037" y="1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7" name="CEV.png" descr="CEV.png"/>
          <p:cNvPicPr>
            <a:picLocks noChangeAspect="1"/>
          </p:cNvPicPr>
          <p:nvPr/>
        </p:nvPicPr>
        <p:blipFill>
          <a:blip r:embed="rId3"/>
          <a:srcRect l="1454" t="2070" r="1801" b="5589"/>
          <a:stretch>
            <a:fillRect/>
          </a:stretch>
        </p:blipFill>
        <p:spPr>
          <a:xfrm>
            <a:off x="6752560" y="8354212"/>
            <a:ext cx="1147094" cy="1094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4" h="21497" extrusionOk="0">
                <a:moveTo>
                  <a:pt x="10037" y="17"/>
                </a:moveTo>
                <a:cubicBezTo>
                  <a:pt x="9399" y="48"/>
                  <a:pt x="8767" y="114"/>
                  <a:pt x="8289" y="223"/>
                </a:cubicBezTo>
                <a:cubicBezTo>
                  <a:pt x="4343" y="1124"/>
                  <a:pt x="1310" y="4130"/>
                  <a:pt x="319" y="8106"/>
                </a:cubicBezTo>
                <a:cubicBezTo>
                  <a:pt x="107" y="8955"/>
                  <a:pt x="0" y="9865"/>
                  <a:pt x="0" y="10775"/>
                </a:cubicBezTo>
                <a:cubicBezTo>
                  <a:pt x="0" y="11684"/>
                  <a:pt x="107" y="12594"/>
                  <a:pt x="319" y="13454"/>
                </a:cubicBezTo>
                <a:cubicBezTo>
                  <a:pt x="988" y="16166"/>
                  <a:pt x="2798" y="18601"/>
                  <a:pt x="5217" y="20049"/>
                </a:cubicBezTo>
                <a:cubicBezTo>
                  <a:pt x="6276" y="20683"/>
                  <a:pt x="7740" y="21207"/>
                  <a:pt x="8974" y="21398"/>
                </a:cubicBezTo>
                <a:cubicBezTo>
                  <a:pt x="10183" y="21586"/>
                  <a:pt x="12006" y="21499"/>
                  <a:pt x="13109" y="21203"/>
                </a:cubicBezTo>
                <a:cubicBezTo>
                  <a:pt x="16770" y="20218"/>
                  <a:pt x="19578" y="17530"/>
                  <a:pt x="20644" y="13969"/>
                </a:cubicBezTo>
                <a:cubicBezTo>
                  <a:pt x="21600" y="10774"/>
                  <a:pt x="21083" y="7328"/>
                  <a:pt x="19243" y="4602"/>
                </a:cubicBezTo>
                <a:cubicBezTo>
                  <a:pt x="17551" y="2096"/>
                  <a:pt x="14824" y="432"/>
                  <a:pt x="11814" y="58"/>
                </a:cubicBezTo>
                <a:cubicBezTo>
                  <a:pt x="11318" y="-3"/>
                  <a:pt x="10675" y="-14"/>
                  <a:pt x="10037" y="1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8" name="CEV.png" descr="CEV.png"/>
          <p:cNvPicPr>
            <a:picLocks noChangeAspect="1"/>
          </p:cNvPicPr>
          <p:nvPr/>
        </p:nvPicPr>
        <p:blipFill>
          <a:blip r:embed="rId3"/>
          <a:srcRect l="1454" t="2070" r="1801" b="5589"/>
          <a:stretch>
            <a:fillRect/>
          </a:stretch>
        </p:blipFill>
        <p:spPr>
          <a:xfrm>
            <a:off x="13070589" y="8188616"/>
            <a:ext cx="1147094" cy="1094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4" h="21497" extrusionOk="0">
                <a:moveTo>
                  <a:pt x="10037" y="17"/>
                </a:moveTo>
                <a:cubicBezTo>
                  <a:pt x="9399" y="48"/>
                  <a:pt x="8767" y="114"/>
                  <a:pt x="8289" y="223"/>
                </a:cubicBezTo>
                <a:cubicBezTo>
                  <a:pt x="4343" y="1124"/>
                  <a:pt x="1310" y="4130"/>
                  <a:pt x="319" y="8106"/>
                </a:cubicBezTo>
                <a:cubicBezTo>
                  <a:pt x="107" y="8955"/>
                  <a:pt x="0" y="9865"/>
                  <a:pt x="0" y="10775"/>
                </a:cubicBezTo>
                <a:cubicBezTo>
                  <a:pt x="0" y="11684"/>
                  <a:pt x="107" y="12594"/>
                  <a:pt x="319" y="13454"/>
                </a:cubicBezTo>
                <a:cubicBezTo>
                  <a:pt x="988" y="16166"/>
                  <a:pt x="2798" y="18601"/>
                  <a:pt x="5217" y="20049"/>
                </a:cubicBezTo>
                <a:cubicBezTo>
                  <a:pt x="6276" y="20683"/>
                  <a:pt x="7740" y="21207"/>
                  <a:pt x="8974" y="21398"/>
                </a:cubicBezTo>
                <a:cubicBezTo>
                  <a:pt x="10183" y="21586"/>
                  <a:pt x="12006" y="21499"/>
                  <a:pt x="13109" y="21203"/>
                </a:cubicBezTo>
                <a:cubicBezTo>
                  <a:pt x="16770" y="20218"/>
                  <a:pt x="19578" y="17530"/>
                  <a:pt x="20644" y="13969"/>
                </a:cubicBezTo>
                <a:cubicBezTo>
                  <a:pt x="21600" y="10774"/>
                  <a:pt x="21083" y="7328"/>
                  <a:pt x="19243" y="4602"/>
                </a:cubicBezTo>
                <a:cubicBezTo>
                  <a:pt x="17551" y="2096"/>
                  <a:pt x="14824" y="432"/>
                  <a:pt x="11814" y="58"/>
                </a:cubicBezTo>
                <a:cubicBezTo>
                  <a:pt x="11318" y="-3"/>
                  <a:pt x="10675" y="-14"/>
                  <a:pt x="10037" y="1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9" name="CEV.png" descr="CEV.png"/>
          <p:cNvPicPr>
            <a:picLocks noChangeAspect="1"/>
          </p:cNvPicPr>
          <p:nvPr/>
        </p:nvPicPr>
        <p:blipFill>
          <a:blip r:embed="rId3"/>
          <a:srcRect l="1454" t="2070" r="1801" b="5589"/>
          <a:stretch>
            <a:fillRect/>
          </a:stretch>
        </p:blipFill>
        <p:spPr>
          <a:xfrm>
            <a:off x="16139111" y="8432828"/>
            <a:ext cx="1147094" cy="1094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4" h="21497" extrusionOk="0">
                <a:moveTo>
                  <a:pt x="10037" y="17"/>
                </a:moveTo>
                <a:cubicBezTo>
                  <a:pt x="9399" y="48"/>
                  <a:pt x="8767" y="114"/>
                  <a:pt x="8289" y="223"/>
                </a:cubicBezTo>
                <a:cubicBezTo>
                  <a:pt x="4343" y="1124"/>
                  <a:pt x="1310" y="4130"/>
                  <a:pt x="319" y="8106"/>
                </a:cubicBezTo>
                <a:cubicBezTo>
                  <a:pt x="107" y="8955"/>
                  <a:pt x="0" y="9865"/>
                  <a:pt x="0" y="10775"/>
                </a:cubicBezTo>
                <a:cubicBezTo>
                  <a:pt x="0" y="11684"/>
                  <a:pt x="107" y="12594"/>
                  <a:pt x="319" y="13454"/>
                </a:cubicBezTo>
                <a:cubicBezTo>
                  <a:pt x="988" y="16166"/>
                  <a:pt x="2798" y="18601"/>
                  <a:pt x="5217" y="20049"/>
                </a:cubicBezTo>
                <a:cubicBezTo>
                  <a:pt x="6276" y="20683"/>
                  <a:pt x="7740" y="21207"/>
                  <a:pt x="8974" y="21398"/>
                </a:cubicBezTo>
                <a:cubicBezTo>
                  <a:pt x="10183" y="21586"/>
                  <a:pt x="12006" y="21499"/>
                  <a:pt x="13109" y="21203"/>
                </a:cubicBezTo>
                <a:cubicBezTo>
                  <a:pt x="16770" y="20218"/>
                  <a:pt x="19578" y="17530"/>
                  <a:pt x="20644" y="13969"/>
                </a:cubicBezTo>
                <a:cubicBezTo>
                  <a:pt x="21600" y="10774"/>
                  <a:pt x="21083" y="7328"/>
                  <a:pt x="19243" y="4602"/>
                </a:cubicBezTo>
                <a:cubicBezTo>
                  <a:pt x="17551" y="2096"/>
                  <a:pt x="14824" y="432"/>
                  <a:pt x="11814" y="58"/>
                </a:cubicBezTo>
                <a:cubicBezTo>
                  <a:pt x="11318" y="-3"/>
                  <a:pt x="10675" y="-14"/>
                  <a:pt x="10037" y="1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0" name="CEV.png" descr="CEV.png"/>
          <p:cNvPicPr>
            <a:picLocks noChangeAspect="1"/>
          </p:cNvPicPr>
          <p:nvPr/>
        </p:nvPicPr>
        <p:blipFill>
          <a:blip r:embed="rId3"/>
          <a:srcRect l="1454" t="2070" r="1801" b="5589"/>
          <a:stretch>
            <a:fillRect/>
          </a:stretch>
        </p:blipFill>
        <p:spPr>
          <a:xfrm>
            <a:off x="10014609" y="6694756"/>
            <a:ext cx="1147092" cy="1094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4" h="21497" extrusionOk="0">
                <a:moveTo>
                  <a:pt x="10037" y="17"/>
                </a:moveTo>
                <a:cubicBezTo>
                  <a:pt x="9399" y="48"/>
                  <a:pt x="8767" y="114"/>
                  <a:pt x="8289" y="223"/>
                </a:cubicBezTo>
                <a:cubicBezTo>
                  <a:pt x="4343" y="1124"/>
                  <a:pt x="1310" y="4130"/>
                  <a:pt x="319" y="8106"/>
                </a:cubicBezTo>
                <a:cubicBezTo>
                  <a:pt x="107" y="8955"/>
                  <a:pt x="0" y="9865"/>
                  <a:pt x="0" y="10775"/>
                </a:cubicBezTo>
                <a:cubicBezTo>
                  <a:pt x="0" y="11684"/>
                  <a:pt x="107" y="12594"/>
                  <a:pt x="319" y="13454"/>
                </a:cubicBezTo>
                <a:cubicBezTo>
                  <a:pt x="988" y="16166"/>
                  <a:pt x="2798" y="18601"/>
                  <a:pt x="5217" y="20049"/>
                </a:cubicBezTo>
                <a:cubicBezTo>
                  <a:pt x="6276" y="20683"/>
                  <a:pt x="7740" y="21207"/>
                  <a:pt x="8974" y="21398"/>
                </a:cubicBezTo>
                <a:cubicBezTo>
                  <a:pt x="10183" y="21586"/>
                  <a:pt x="12006" y="21499"/>
                  <a:pt x="13109" y="21203"/>
                </a:cubicBezTo>
                <a:cubicBezTo>
                  <a:pt x="16770" y="20218"/>
                  <a:pt x="19578" y="17530"/>
                  <a:pt x="20644" y="13969"/>
                </a:cubicBezTo>
                <a:cubicBezTo>
                  <a:pt x="21600" y="10774"/>
                  <a:pt x="21083" y="7328"/>
                  <a:pt x="19243" y="4602"/>
                </a:cubicBezTo>
                <a:cubicBezTo>
                  <a:pt x="17551" y="2096"/>
                  <a:pt x="14824" y="432"/>
                  <a:pt x="11814" y="58"/>
                </a:cubicBezTo>
                <a:cubicBezTo>
                  <a:pt x="11318" y="-3"/>
                  <a:pt x="10675" y="-14"/>
                  <a:pt x="10037" y="1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1" name="CEV.png" descr="CEV.png"/>
          <p:cNvPicPr>
            <a:picLocks noChangeAspect="1"/>
          </p:cNvPicPr>
          <p:nvPr/>
        </p:nvPicPr>
        <p:blipFill>
          <a:blip r:embed="rId3"/>
          <a:srcRect l="1454" t="2070" r="1801" b="5589"/>
          <a:stretch>
            <a:fillRect/>
          </a:stretch>
        </p:blipFill>
        <p:spPr>
          <a:xfrm>
            <a:off x="20582157" y="9449090"/>
            <a:ext cx="1147092" cy="1094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4" h="21497" extrusionOk="0">
                <a:moveTo>
                  <a:pt x="10037" y="17"/>
                </a:moveTo>
                <a:cubicBezTo>
                  <a:pt x="9399" y="48"/>
                  <a:pt x="8767" y="114"/>
                  <a:pt x="8289" y="223"/>
                </a:cubicBezTo>
                <a:cubicBezTo>
                  <a:pt x="4343" y="1124"/>
                  <a:pt x="1310" y="4130"/>
                  <a:pt x="319" y="8106"/>
                </a:cubicBezTo>
                <a:cubicBezTo>
                  <a:pt x="107" y="8955"/>
                  <a:pt x="0" y="9865"/>
                  <a:pt x="0" y="10775"/>
                </a:cubicBezTo>
                <a:cubicBezTo>
                  <a:pt x="0" y="11684"/>
                  <a:pt x="107" y="12594"/>
                  <a:pt x="319" y="13454"/>
                </a:cubicBezTo>
                <a:cubicBezTo>
                  <a:pt x="988" y="16166"/>
                  <a:pt x="2798" y="18601"/>
                  <a:pt x="5217" y="20049"/>
                </a:cubicBezTo>
                <a:cubicBezTo>
                  <a:pt x="6276" y="20683"/>
                  <a:pt x="7740" y="21207"/>
                  <a:pt x="8974" y="21398"/>
                </a:cubicBezTo>
                <a:cubicBezTo>
                  <a:pt x="10183" y="21586"/>
                  <a:pt x="12006" y="21499"/>
                  <a:pt x="13109" y="21203"/>
                </a:cubicBezTo>
                <a:cubicBezTo>
                  <a:pt x="16770" y="20218"/>
                  <a:pt x="19578" y="17530"/>
                  <a:pt x="20644" y="13969"/>
                </a:cubicBezTo>
                <a:cubicBezTo>
                  <a:pt x="21600" y="10774"/>
                  <a:pt x="21083" y="7328"/>
                  <a:pt x="19243" y="4602"/>
                </a:cubicBezTo>
                <a:cubicBezTo>
                  <a:pt x="17551" y="2096"/>
                  <a:pt x="14824" y="432"/>
                  <a:pt x="11814" y="58"/>
                </a:cubicBezTo>
                <a:cubicBezTo>
                  <a:pt x="11318" y="-3"/>
                  <a:pt x="10675" y="-14"/>
                  <a:pt x="10037" y="1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Masterplan &amp;…"/>
          <p:cNvSpPr txBox="1">
            <a:spLocks noGrp="1"/>
          </p:cNvSpPr>
          <p:nvPr>
            <p:ph type="title"/>
          </p:nvPr>
        </p:nvSpPr>
        <p:spPr>
          <a:xfrm>
            <a:off x="1206500" y="571500"/>
            <a:ext cx="18735646" cy="2280101"/>
          </a:xfrm>
          <a:prstGeom prst="rect">
            <a:avLst/>
          </a:prstGeom>
        </p:spPr>
        <p:txBody>
          <a:bodyPr/>
          <a:lstStyle/>
          <a:p>
            <a:pPr defTabSz="2267655">
              <a:defRPr sz="7905" spc="-158"/>
            </a:pPr>
            <a:r>
              <a:t>Masterplan &amp; </a:t>
            </a:r>
          </a:p>
          <a:p>
            <a:pPr defTabSz="2267655">
              <a:defRPr sz="7905" spc="-158"/>
            </a:pPr>
            <a:r>
              <a:t>Local infrastructure planning</a:t>
            </a:r>
          </a:p>
        </p:txBody>
      </p:sp>
      <p:pic>
        <p:nvPicPr>
          <p:cNvPr id="305" name="7CF62E09-54DF-4E24-96A8-0F95C577614F.JPG" descr="7CF62E09-54DF-4E24-96A8-0F95C577614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4631635"/>
            <a:ext cx="15619853" cy="890351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nning Instrument amendment process…">
            <a:extLst>
              <a:ext uri="{FF2B5EF4-FFF2-40B4-BE49-F238E27FC236}">
                <a16:creationId xmlns:a16="http://schemas.microsoft.com/office/drawing/2014/main" id="{B6E72912-974C-A643-A59C-7544E7CC7FAA}"/>
              </a:ext>
            </a:extLst>
          </p:cNvPr>
          <p:cNvSpPr txBox="1">
            <a:spLocks/>
          </p:cNvSpPr>
          <p:nvPr/>
        </p:nvSpPr>
        <p:spPr>
          <a:xfrm>
            <a:off x="17394818" y="5984518"/>
            <a:ext cx="5094655" cy="4949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AU" dirty="0"/>
              <a:t>Site area 40 hectares (100 acres)</a:t>
            </a:r>
          </a:p>
          <a:p>
            <a:pPr hangingPunct="1"/>
            <a:r>
              <a:rPr lang="en-AU" dirty="0"/>
              <a:t>Urban zone ~5 hectares to be rezoned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Other innovations"/>
          <p:cNvSpPr txBox="1">
            <a:spLocks noGrp="1"/>
          </p:cNvSpPr>
          <p:nvPr>
            <p:ph type="title"/>
          </p:nvPr>
        </p:nvSpPr>
        <p:spPr>
          <a:xfrm>
            <a:off x="1206496" y="4533900"/>
            <a:ext cx="21527791" cy="4648200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Tech</a:t>
            </a:r>
            <a:r>
              <a:rPr dirty="0"/>
              <a:t> innovations</a:t>
            </a:r>
            <a:r>
              <a:rPr lang="en-AU" dirty="0"/>
              <a:t> for community collaboration</a:t>
            </a:r>
            <a:endParaRPr dirty="0"/>
          </a:p>
        </p:txBody>
      </p:sp>
      <p:pic>
        <p:nvPicPr>
          <p:cNvPr id="248" name="B005FCD0-8BA8-4188-A447-1EEDA1B6BB5E.JPG" descr="B005FCD0-8BA8-4188-A447-1EEDA1B6BB5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0413" y="9551564"/>
            <a:ext cx="3545642" cy="35456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59184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domacom.com.au"/>
          <p:cNvSpPr txBox="1">
            <a:spLocks noGrp="1"/>
          </p:cNvSpPr>
          <p:nvPr>
            <p:ph type="body" sz="quarter" idx="1"/>
          </p:nvPr>
        </p:nvSpPr>
        <p:spPr>
          <a:xfrm>
            <a:off x="18431848" y="10444259"/>
            <a:ext cx="5422588" cy="2765637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u="sng"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hlinkClick r:id="rId2"/>
              </a:rPr>
              <a:t>domacom.com.au</a:t>
            </a:r>
          </a:p>
        </p:txBody>
      </p:sp>
      <p:pic>
        <p:nvPicPr>
          <p:cNvPr id="25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653" y="1898163"/>
            <a:ext cx="22691137" cy="8332810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Fractional real estate investment"/>
          <p:cNvSpPr txBox="1">
            <a:spLocks noGrp="1"/>
          </p:cNvSpPr>
          <p:nvPr>
            <p:ph type="title"/>
          </p:nvPr>
        </p:nvSpPr>
        <p:spPr>
          <a:xfrm>
            <a:off x="1206500" y="558800"/>
            <a:ext cx="19288098" cy="2280101"/>
          </a:xfrm>
          <a:prstGeom prst="rect">
            <a:avLst/>
          </a:prstGeom>
        </p:spPr>
        <p:txBody>
          <a:bodyPr/>
          <a:lstStyle/>
          <a:p>
            <a:r>
              <a:t>Fractional real estate investment</a:t>
            </a:r>
          </a:p>
        </p:txBody>
      </p:sp>
      <p:sp>
        <p:nvSpPr>
          <p:cNvPr id="6" name="Planning Instrument amendment process…">
            <a:extLst>
              <a:ext uri="{FF2B5EF4-FFF2-40B4-BE49-F238E27FC236}">
                <a16:creationId xmlns:a16="http://schemas.microsoft.com/office/drawing/2014/main" id="{DA9FC9F7-B802-6942-BE85-59D9966AEABB}"/>
              </a:ext>
            </a:extLst>
          </p:cNvPr>
          <p:cNvSpPr txBox="1">
            <a:spLocks/>
          </p:cNvSpPr>
          <p:nvPr/>
        </p:nvSpPr>
        <p:spPr>
          <a:xfrm>
            <a:off x="1195652" y="10972799"/>
            <a:ext cx="15084643" cy="1458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AU" dirty="0" err="1"/>
              <a:t>Domacom</a:t>
            </a:r>
            <a:r>
              <a:rPr lang="en-AU" dirty="0"/>
              <a:t> sets up Managed Investment Trust to enable collective funding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ommunity engagement apps"/>
          <p:cNvSpPr txBox="1">
            <a:spLocks noGrp="1"/>
          </p:cNvSpPr>
          <p:nvPr>
            <p:ph type="title"/>
          </p:nvPr>
        </p:nvSpPr>
        <p:spPr>
          <a:xfrm>
            <a:off x="1206500" y="571500"/>
            <a:ext cx="18735646" cy="2280101"/>
          </a:xfrm>
          <a:prstGeom prst="rect">
            <a:avLst/>
          </a:prstGeom>
        </p:spPr>
        <p:txBody>
          <a:bodyPr/>
          <a:lstStyle/>
          <a:p>
            <a:r>
              <a:rPr dirty="0"/>
              <a:t>Community </a:t>
            </a:r>
            <a:r>
              <a:rPr lang="en-AU" dirty="0"/>
              <a:t>collaboration</a:t>
            </a:r>
            <a:r>
              <a:rPr dirty="0"/>
              <a:t> apps</a:t>
            </a: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2"/>
          <a:srcRect t="24580" b="7108"/>
          <a:stretch>
            <a:fillRect/>
          </a:stretch>
        </p:blipFill>
        <p:spPr>
          <a:xfrm>
            <a:off x="602887" y="2171762"/>
            <a:ext cx="23720528" cy="10820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ResVu.png" descr="ResV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2934" y="4891774"/>
            <a:ext cx="3932451" cy="393245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resvu.com.au"/>
          <p:cNvSpPr txBox="1">
            <a:spLocks noGrp="1"/>
          </p:cNvSpPr>
          <p:nvPr>
            <p:ph type="body" sz="quarter" idx="1"/>
          </p:nvPr>
        </p:nvSpPr>
        <p:spPr>
          <a:xfrm>
            <a:off x="19022386" y="8730779"/>
            <a:ext cx="4573546" cy="2765637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u="sng">
                <a:hlinkClick r:id="rId4"/>
              </a:defRPr>
            </a:lvl1pPr>
          </a:lstStyle>
          <a:p>
            <a:pPr>
              <a:defRPr u="none"/>
            </a:pPr>
            <a:r>
              <a:rPr u="sng">
                <a:hlinkClick r:id="rId4"/>
              </a:rPr>
              <a:t>resvu.com.au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6">
                                            <p:txEl>
                                              <p:char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0" build="p" bldLvl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Masterplan &amp;…"/>
          <p:cNvSpPr txBox="1">
            <a:spLocks noGrp="1"/>
          </p:cNvSpPr>
          <p:nvPr>
            <p:ph type="title"/>
          </p:nvPr>
        </p:nvSpPr>
        <p:spPr>
          <a:xfrm>
            <a:off x="1206500" y="571501"/>
            <a:ext cx="21971000" cy="1873526"/>
          </a:xfrm>
          <a:prstGeom prst="rect">
            <a:avLst/>
          </a:prstGeom>
        </p:spPr>
        <p:txBody>
          <a:bodyPr/>
          <a:lstStyle/>
          <a:p>
            <a:pPr defTabSz="2267655">
              <a:defRPr sz="7905" spc="-158"/>
            </a:pPr>
            <a:r>
              <a:rPr lang="en-AU" dirty="0"/>
              <a:t>Next Steps</a:t>
            </a:r>
            <a:endParaRPr dirty="0"/>
          </a:p>
        </p:txBody>
      </p:sp>
      <p:sp>
        <p:nvSpPr>
          <p:cNvPr id="306" name="Planning Instrument amendment process…"/>
          <p:cNvSpPr txBox="1">
            <a:spLocks noGrp="1"/>
          </p:cNvSpPr>
          <p:nvPr>
            <p:ph type="body" sz="half" idx="1"/>
          </p:nvPr>
        </p:nvSpPr>
        <p:spPr>
          <a:xfrm>
            <a:off x="1206499" y="2107098"/>
            <a:ext cx="21406365" cy="11410122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Identify local government area for pilot projects</a:t>
            </a:r>
          </a:p>
          <a:p>
            <a:pPr lvl="1"/>
            <a:r>
              <a:rPr lang="en-AU" dirty="0"/>
              <a:t>Identify locations for several projects and site for pilot</a:t>
            </a:r>
          </a:p>
          <a:p>
            <a:pPr lvl="1"/>
            <a:r>
              <a:rPr lang="en-AU" dirty="0"/>
              <a:t>Work with Council to set up planning policy framework</a:t>
            </a:r>
          </a:p>
          <a:p>
            <a:r>
              <a:rPr lang="en-AU" dirty="0"/>
              <a:t>Community communication platform (RESVU or equivalent)</a:t>
            </a:r>
          </a:p>
          <a:p>
            <a:r>
              <a:rPr lang="en-AU" dirty="0"/>
              <a:t>Preliminary costing</a:t>
            </a:r>
          </a:p>
          <a:p>
            <a:r>
              <a:rPr lang="en-AU" dirty="0"/>
              <a:t>Establish fractional RE investment structures (</a:t>
            </a:r>
            <a:r>
              <a:rPr lang="en-AU" dirty="0" err="1"/>
              <a:t>Domacom</a:t>
            </a:r>
            <a:r>
              <a:rPr lang="en-AU" dirty="0"/>
              <a:t> or equivalent)</a:t>
            </a:r>
          </a:p>
          <a:p>
            <a:r>
              <a:rPr lang="en-AU" dirty="0"/>
              <a:t>Market analysis to find early adopters (investors and residents), strategy and campaign</a:t>
            </a:r>
          </a:p>
          <a:p>
            <a:r>
              <a:rPr lang="en-AU" dirty="0"/>
              <a:t>Seed funding opportunities</a:t>
            </a:r>
          </a:p>
          <a:p>
            <a:r>
              <a:rPr lang="en-AU" dirty="0"/>
              <a:t>Concept design (co-design)</a:t>
            </a:r>
          </a:p>
        </p:txBody>
      </p:sp>
    </p:spTree>
    <p:extLst>
      <p:ext uri="{BB962C8B-B14F-4D97-AF65-F5344CB8AC3E}">
        <p14:creationId xmlns:p14="http://schemas.microsoft.com/office/powerpoint/2010/main" val="2551080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C68641-F196-E943-B865-B5F2E52D6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06" y="0"/>
            <a:ext cx="1633778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21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the_cape_masterplan.jpg" descr="the_cape_masterplan.jpg"/>
          <p:cNvPicPr>
            <a:picLocks noChangeAspect="1"/>
          </p:cNvPicPr>
          <p:nvPr/>
        </p:nvPicPr>
        <p:blipFill>
          <a:blip r:embed="rId2"/>
          <a:srcRect l="28677" t="2428" r="3007" b="11959"/>
          <a:stretch>
            <a:fillRect/>
          </a:stretch>
        </p:blipFill>
        <p:spPr>
          <a:xfrm>
            <a:off x="12264596" y="3007187"/>
            <a:ext cx="12122623" cy="10738533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The Cape,…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16131109" cy="2280101"/>
          </a:xfrm>
          <a:prstGeom prst="rect">
            <a:avLst/>
          </a:prstGeom>
        </p:spPr>
        <p:txBody>
          <a:bodyPr/>
          <a:lstStyle/>
          <a:p>
            <a:pPr defTabSz="2267655">
              <a:defRPr sz="7905" spc="-158"/>
            </a:pPr>
            <a:r>
              <a:t>The Cape, </a:t>
            </a:r>
          </a:p>
          <a:p>
            <a:pPr defTabSz="2267655">
              <a:defRPr sz="7905" spc="-158"/>
            </a:pPr>
            <a:r>
              <a:t>Cape Paterson, VIC.</a:t>
            </a:r>
          </a:p>
        </p:txBody>
      </p:sp>
      <p:sp>
        <p:nvSpPr>
          <p:cNvPr id="235" name="88% reduction in electricity imported from grid (compared to 6star homes)…"/>
          <p:cNvSpPr txBox="1">
            <a:spLocks noGrp="1"/>
          </p:cNvSpPr>
          <p:nvPr>
            <p:ph type="body" sz="quarter" idx="1"/>
          </p:nvPr>
        </p:nvSpPr>
        <p:spPr>
          <a:xfrm>
            <a:off x="1206500" y="4019904"/>
            <a:ext cx="10913087" cy="6634844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dirty="0"/>
              <a:t>88% reduction in electricity imported from grid (compared to 6star </a:t>
            </a:r>
            <a:r>
              <a:rPr lang="en-AU" dirty="0"/>
              <a:t>rated </a:t>
            </a:r>
            <a:r>
              <a:rPr dirty="0"/>
              <a:t>homes</a:t>
            </a:r>
            <a:r>
              <a:rPr lang="en-AU" dirty="0"/>
              <a:t>, source: RMIT</a:t>
            </a:r>
            <a:r>
              <a:rPr dirty="0"/>
              <a:t>)</a:t>
            </a:r>
          </a:p>
          <a:p>
            <a:r>
              <a:rPr dirty="0"/>
              <a:t>work hub</a:t>
            </a:r>
          </a:p>
          <a:p>
            <a:r>
              <a:rPr dirty="0"/>
              <a:t>Substantial community gardens</a:t>
            </a:r>
            <a:r>
              <a:rPr lang="en-AU" dirty="0"/>
              <a:t> &amp; food production</a:t>
            </a:r>
          </a:p>
          <a:p>
            <a:r>
              <a:rPr lang="en-AU" dirty="0"/>
              <a:t>O</a:t>
            </a:r>
            <a:r>
              <a:rPr dirty="0"/>
              <a:t>pen space</a:t>
            </a:r>
            <a:endParaRPr lang="en-AU" dirty="0"/>
          </a:p>
          <a:p>
            <a:r>
              <a:rPr lang="en-AU" dirty="0"/>
              <a:t>B</a:t>
            </a:r>
            <a:r>
              <a:rPr dirty="0"/>
              <a:t>ush regeneration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Lochiel Park…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14185967" cy="2280101"/>
          </a:xfrm>
          <a:prstGeom prst="rect">
            <a:avLst/>
          </a:prstGeom>
        </p:spPr>
        <p:txBody>
          <a:bodyPr/>
          <a:lstStyle/>
          <a:p>
            <a:pPr defTabSz="2267655">
              <a:defRPr sz="7905" spc="-158"/>
            </a:pPr>
            <a:r>
              <a:t>Lochiel Park </a:t>
            </a:r>
          </a:p>
          <a:p>
            <a:pPr defTabSz="2267655">
              <a:defRPr sz="7905" spc="-158"/>
            </a:pPr>
            <a:r>
              <a:t>Renewal SA, Adelaide</a:t>
            </a:r>
          </a:p>
        </p:txBody>
      </p:sp>
      <p:sp>
        <p:nvSpPr>
          <p:cNvPr id="239" name="64% reduction in energy…"/>
          <p:cNvSpPr txBox="1">
            <a:spLocks noGrp="1"/>
          </p:cNvSpPr>
          <p:nvPr>
            <p:ph type="body" sz="quarter" idx="1"/>
          </p:nvPr>
        </p:nvSpPr>
        <p:spPr>
          <a:xfrm>
            <a:off x="1206500" y="4019904"/>
            <a:ext cx="11710837" cy="4710066"/>
          </a:xfrm>
          <a:prstGeom prst="rect">
            <a:avLst/>
          </a:prstGeom>
        </p:spPr>
        <p:txBody>
          <a:bodyPr/>
          <a:lstStyle/>
          <a:p>
            <a:r>
              <a:t>64% reduction in energy</a:t>
            </a:r>
          </a:p>
          <a:p>
            <a:r>
              <a:t>74% reduction in GHG emissions</a:t>
            </a:r>
          </a:p>
          <a:p>
            <a:r>
              <a:t>74% saving of portable water</a:t>
            </a:r>
          </a:p>
        </p:txBody>
      </p:sp>
      <p:pic>
        <p:nvPicPr>
          <p:cNvPr id="240" name="Lochiel-Park_masterplan.jpg" descr="Lochiel-Park_masterpl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0407" y="0"/>
            <a:ext cx="9702134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funnel chart&#10;&#10;Description automatically generated">
            <a:extLst>
              <a:ext uri="{FF2B5EF4-FFF2-40B4-BE49-F238E27FC236}">
                <a16:creationId xmlns:a16="http://schemas.microsoft.com/office/drawing/2014/main" id="{91B2C91B-75DD-3245-ABEB-C94091154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24" y="2328013"/>
            <a:ext cx="18016151" cy="11387987"/>
          </a:xfrm>
          <a:prstGeom prst="rect">
            <a:avLst/>
          </a:prstGeom>
        </p:spPr>
      </p:pic>
      <p:sp>
        <p:nvSpPr>
          <p:cNvPr id="174" name="Systemic response"/>
          <p:cNvSpPr txBox="1">
            <a:spLocks noGrp="1"/>
          </p:cNvSpPr>
          <p:nvPr>
            <p:ph type="title"/>
          </p:nvPr>
        </p:nvSpPr>
        <p:spPr>
          <a:xfrm>
            <a:off x="0" y="723901"/>
            <a:ext cx="24384000" cy="2269670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rPr lang="en-AU" dirty="0"/>
              <a:t>Regenerative development:</a:t>
            </a:r>
            <a:br>
              <a:rPr lang="en-AU" dirty="0"/>
            </a:br>
            <a:r>
              <a:rPr lang="en-AU" dirty="0"/>
              <a:t>From net zero to net positive impact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BA1CEC-9C64-1C4B-8549-8AAF6049C859}"/>
              </a:ext>
            </a:extLst>
          </p:cNvPr>
          <p:cNvSpPr txBox="1"/>
          <p:nvPr/>
        </p:nvSpPr>
        <p:spPr>
          <a:xfrm>
            <a:off x="16784596" y="11181714"/>
            <a:ext cx="7158680" cy="1210588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Trajectory of </a:t>
            </a:r>
            <a:r>
              <a:rPr lang="en-AU" b="1" dirty="0">
                <a:solidFill>
                  <a:schemeClr val="bg1"/>
                </a:solidFill>
              </a:rPr>
              <a:t>e</a:t>
            </a:r>
            <a:r>
              <a:rPr kumimoji="0" lang="en-AU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cological design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dirty="0">
                <a:solidFill>
                  <a:schemeClr val="bg1"/>
                </a:solidFill>
              </a:rPr>
              <a:t>Source: </a:t>
            </a:r>
            <a:r>
              <a:rPr lang="en-AU" dirty="0" err="1">
                <a:solidFill>
                  <a:schemeClr val="bg1"/>
                </a:solidFill>
              </a:rPr>
              <a:t>Regenesis</a:t>
            </a:r>
            <a:r>
              <a:rPr lang="en-AU" dirty="0">
                <a:solidFill>
                  <a:schemeClr val="bg1"/>
                </a:solidFill>
              </a:rPr>
              <a:t>, image used with permission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AU" dirty="0">
                <a:solidFill>
                  <a:schemeClr val="bg1"/>
                </a:solidFill>
              </a:rPr>
              <a:t>© Bill Reed </a:t>
            </a:r>
            <a:r>
              <a:rPr lang="en-AU" dirty="0" err="1">
                <a:solidFill>
                  <a:schemeClr val="bg1"/>
                </a:solidFill>
              </a:rPr>
              <a:t>bill@regenesisgroup.com</a:t>
            </a:r>
            <a:endParaRPr kumimoji="0" lang="en-AU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61967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182" y="2580142"/>
            <a:ext cx="17647636" cy="1069101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ystems approach: integrate energy, water, food systems, transport with buildings"/>
          <p:cNvSpPr txBox="1">
            <a:spLocks noGrp="1"/>
          </p:cNvSpPr>
          <p:nvPr>
            <p:ph type="title"/>
          </p:nvPr>
        </p:nvSpPr>
        <p:spPr>
          <a:xfrm>
            <a:off x="3368182" y="536248"/>
            <a:ext cx="17647636" cy="1919131"/>
          </a:xfrm>
          <a:prstGeom prst="rect">
            <a:avLst/>
          </a:prstGeom>
        </p:spPr>
        <p:txBody>
          <a:bodyPr/>
          <a:lstStyle>
            <a:lvl1pPr algn="ctr" defTabSz="1389853">
              <a:defRPr sz="6612" spc="-132"/>
            </a:lvl1pPr>
          </a:lstStyle>
          <a:p>
            <a:r>
              <a:rPr lang="en-AU" dirty="0"/>
              <a:t>Living systems </a:t>
            </a:r>
            <a:r>
              <a:rPr dirty="0"/>
              <a:t>approach: integrate energy, water, food systems, transport with buildings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We are planning for a network of high-tech, regenerative villages that strive towards self-sufficiency and zero waste within their bioregion.…"/>
          <p:cNvSpPr txBox="1">
            <a:spLocks noGrp="1"/>
          </p:cNvSpPr>
          <p:nvPr>
            <p:ph type="body" sz="half" idx="4294967295"/>
          </p:nvPr>
        </p:nvSpPr>
        <p:spPr>
          <a:xfrm>
            <a:off x="1206500" y="3626204"/>
            <a:ext cx="21971000" cy="5376388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i="1">
                <a:solidFill>
                  <a:srgbClr val="FFFFFF"/>
                </a:solidFill>
              </a:defRPr>
            </a:pPr>
            <a:r>
              <a:t>We are planning for a network of high-tech, regenerative villages that strive towards self-sufficiency and zero waste within their bioregion. </a:t>
            </a:r>
          </a:p>
          <a:p>
            <a:pPr marL="0" indent="0" algn="ctr">
              <a:buSzTx/>
              <a:buNone/>
              <a:defRPr i="1">
                <a:solidFill>
                  <a:srgbClr val="FFFFFF"/>
                </a:solidFill>
              </a:defRPr>
            </a:pPr>
            <a:r>
              <a:t>Each village will house a diverse community of up to 200 people and will integrate affordable co-working and co-living spaces with water and energy micro-grids and a regenerative agricultural system.</a:t>
            </a:r>
          </a:p>
        </p:txBody>
      </p:sp>
      <p:sp>
        <p:nvSpPr>
          <p:cNvPr id="309" name="Our vision"/>
          <p:cNvSpPr txBox="1">
            <a:spLocks noGrp="1"/>
          </p:cNvSpPr>
          <p:nvPr>
            <p:ph type="title"/>
          </p:nvPr>
        </p:nvSpPr>
        <p:spPr>
          <a:xfrm>
            <a:off x="1428105" y="-315035"/>
            <a:ext cx="21527790" cy="46482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Our vision</a:t>
            </a:r>
          </a:p>
        </p:txBody>
      </p:sp>
      <p:pic>
        <p:nvPicPr>
          <p:cNvPr id="311" name="B005FCD0-8BA8-4188-A447-1EEDA1B6BB5E.JPG" descr="B005FCD0-8BA8-4188-A447-1EEDA1B6BB5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0413" y="9551564"/>
            <a:ext cx="3545642" cy="3545642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Liaros, S. (2019), &quot;Implementing a new human settlement theory: Strategic planning for a network of regenerative villages&quot;, Smart and Sustainable Built Environment, Vol. 9 No. 3, pp. 258-271 https:// doi.org/10.1108/SASBE-01-2019-0004"/>
          <p:cNvSpPr txBox="1"/>
          <p:nvPr/>
        </p:nvSpPr>
        <p:spPr>
          <a:xfrm>
            <a:off x="5921890" y="8547652"/>
            <a:ext cx="12540219" cy="2334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457200">
              <a:defRPr sz="3733" i="1">
                <a:solidFill>
                  <a:srgbClr val="F5FC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AU" sz="4000" dirty="0">
                <a:solidFill>
                  <a:srgbClr val="F5FC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beautilitydevelopments.com.au</a:t>
            </a:r>
            <a:endParaRPr lang="en-AU" sz="4000" dirty="0">
              <a:solidFill>
                <a:srgbClr val="F5FCFF"/>
              </a:solidFill>
            </a:endParaRPr>
          </a:p>
          <a:p>
            <a:pPr defTabSz="457200">
              <a:defRPr sz="3733" i="1">
                <a:solidFill>
                  <a:srgbClr val="F5FC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AU" sz="4000" dirty="0"/>
          </a:p>
          <a:p>
            <a:pPr defTabSz="457200">
              <a:defRPr sz="3733" i="1">
                <a:solidFill>
                  <a:srgbClr val="F5FC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AU" sz="4000" dirty="0"/>
              <a:t> </a:t>
            </a:r>
          </a:p>
          <a:p>
            <a:pPr defTabSz="457200">
              <a:defRPr sz="3733" i="1">
                <a:solidFill>
                  <a:srgbClr val="F5FC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 build="p" bldLvl="5" animBg="1" advAuto="0"/>
      <p:bldP spid="312" grpId="0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ystemic response"/>
          <p:cNvSpPr txBox="1">
            <a:spLocks noGrp="1"/>
          </p:cNvSpPr>
          <p:nvPr>
            <p:ph type="title"/>
          </p:nvPr>
        </p:nvSpPr>
        <p:spPr>
          <a:xfrm>
            <a:off x="0" y="723901"/>
            <a:ext cx="24384000" cy="1433163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</a:lstStyle>
          <a:p>
            <a:r>
              <a:rPr lang="en-AU" dirty="0"/>
              <a:t> Framework for other solutions &amp; projects</a:t>
            </a:r>
            <a:endParaRPr dirty="0"/>
          </a:p>
        </p:txBody>
      </p:sp>
      <p:pic>
        <p:nvPicPr>
          <p:cNvPr id="175" name="2BB32583-7CA8-488A-B792-C04DE9A84F2B.jpeg" descr="2BB32583-7CA8-488A-B792-C04DE9A84F2B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241" y="2157064"/>
            <a:ext cx="11509518" cy="115095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4573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ptimise synergies of co-location">
            <a:extLst>
              <a:ext uri="{FF2B5EF4-FFF2-40B4-BE49-F238E27FC236}">
                <a16:creationId xmlns:a16="http://schemas.microsoft.com/office/drawing/2014/main" id="{DF5A186A-542E-5B44-9EB5-1103549BF3C1}"/>
              </a:ext>
            </a:extLst>
          </p:cNvPr>
          <p:cNvSpPr txBox="1">
            <a:spLocks/>
          </p:cNvSpPr>
          <p:nvPr/>
        </p:nvSpPr>
        <p:spPr>
          <a:xfrm>
            <a:off x="3368182" y="444847"/>
            <a:ext cx="17647636" cy="1919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AU" sz="6600" dirty="0"/>
              <a:t>Points of difference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2D9B38D-4C06-6642-A91B-972358B02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46" y="2355626"/>
            <a:ext cx="14303354" cy="11360374"/>
          </a:xfrm>
          <a:prstGeom prst="rect">
            <a:avLst/>
          </a:prstGeom>
        </p:spPr>
      </p:pic>
      <p:sp>
        <p:nvSpPr>
          <p:cNvPr id="3" name="Planning Instrument amendment process…">
            <a:extLst>
              <a:ext uri="{FF2B5EF4-FFF2-40B4-BE49-F238E27FC236}">
                <a16:creationId xmlns:a16="http://schemas.microsoft.com/office/drawing/2014/main" id="{C5ACC459-8C86-E742-9554-D22C24A57792}"/>
              </a:ext>
            </a:extLst>
          </p:cNvPr>
          <p:cNvSpPr txBox="1">
            <a:spLocks/>
          </p:cNvSpPr>
          <p:nvPr/>
        </p:nvSpPr>
        <p:spPr>
          <a:xfrm>
            <a:off x="241906" y="2869993"/>
            <a:ext cx="9555238" cy="10401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AU" dirty="0">
                <a:solidFill>
                  <a:srgbClr val="FFFFFF"/>
                </a:solidFill>
              </a:rPr>
              <a:t>Not planning an individual project but a town planning process</a:t>
            </a:r>
          </a:p>
          <a:p>
            <a:pPr hangingPunct="1"/>
            <a:r>
              <a:rPr lang="en-AU" dirty="0">
                <a:solidFill>
                  <a:srgbClr val="FFFFFF"/>
                </a:solidFill>
              </a:rPr>
              <a:t>Development approval certainty ensures individual projects can attract required finance.</a:t>
            </a:r>
          </a:p>
          <a:p>
            <a:pPr hangingPunct="1"/>
            <a:r>
              <a:rPr lang="en-AU" dirty="0">
                <a:solidFill>
                  <a:srgbClr val="FFFFFF"/>
                </a:solidFill>
              </a:rPr>
              <a:t>Not communal living; includes private housing and shared spaces, assets and facilities</a:t>
            </a:r>
          </a:p>
          <a:p>
            <a:pPr hangingPunct="1"/>
            <a:r>
              <a:rPr lang="en-AU" dirty="0">
                <a:solidFill>
                  <a:srgbClr val="FFFFFF"/>
                </a:solidFill>
              </a:rPr>
              <a:t>Not a return to 17</a:t>
            </a:r>
            <a:r>
              <a:rPr lang="en-AU" baseline="30000" dirty="0">
                <a:solidFill>
                  <a:srgbClr val="FFFFFF"/>
                </a:solidFill>
              </a:rPr>
              <a:t>th</a:t>
            </a:r>
            <a:r>
              <a:rPr lang="en-AU" dirty="0">
                <a:solidFill>
                  <a:srgbClr val="FFFFFF"/>
                </a:solidFill>
              </a:rPr>
              <a:t> century agrarian lifestyle; incorporate best available modern technology</a:t>
            </a:r>
          </a:p>
        </p:txBody>
      </p:sp>
    </p:spTree>
    <p:extLst>
      <p:ext uri="{BB962C8B-B14F-4D97-AF65-F5344CB8AC3E}">
        <p14:creationId xmlns:p14="http://schemas.microsoft.com/office/powerpoint/2010/main" val="1595695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608FB4F-040B-9A49-BBBD-2C2557707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4691"/>
            <a:ext cx="24384000" cy="11936015"/>
          </a:xfrm>
          <a:prstGeom prst="rect">
            <a:avLst/>
          </a:prstGeom>
        </p:spPr>
      </p:pic>
      <p:sp>
        <p:nvSpPr>
          <p:cNvPr id="5" name="Optimise synergies of co-location">
            <a:extLst>
              <a:ext uri="{FF2B5EF4-FFF2-40B4-BE49-F238E27FC236}">
                <a16:creationId xmlns:a16="http://schemas.microsoft.com/office/drawing/2014/main" id="{D62EC28E-36AE-2B47-A8AD-D060EE227E2A}"/>
              </a:ext>
            </a:extLst>
          </p:cNvPr>
          <p:cNvSpPr txBox="1">
            <a:spLocks/>
          </p:cNvSpPr>
          <p:nvPr/>
        </p:nvSpPr>
        <p:spPr>
          <a:xfrm>
            <a:off x="3368182" y="123570"/>
            <a:ext cx="17647636" cy="1919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AU" sz="6600" dirty="0"/>
              <a:t>Replicable process for a network of regenerative villages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9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547" y="1980348"/>
            <a:ext cx="18735866" cy="11735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B005FCD0-8BA8-4188-A447-1EEDA1B6BB5E.JPG" descr="B005FCD0-8BA8-4188-A447-1EEDA1B6BB5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0413" y="9551564"/>
            <a:ext cx="3545642" cy="354564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ptimise synergies of co-location">
            <a:extLst>
              <a:ext uri="{FF2B5EF4-FFF2-40B4-BE49-F238E27FC236}">
                <a16:creationId xmlns:a16="http://schemas.microsoft.com/office/drawing/2014/main" id="{01790ED0-3B0E-4640-9585-03F1A4E90EDE}"/>
              </a:ext>
            </a:extLst>
          </p:cNvPr>
          <p:cNvSpPr txBox="1">
            <a:spLocks/>
          </p:cNvSpPr>
          <p:nvPr/>
        </p:nvSpPr>
        <p:spPr>
          <a:xfrm>
            <a:off x="3368182" y="345996"/>
            <a:ext cx="17647636" cy="1919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AU" sz="6600" dirty="0"/>
              <a:t>Planning for nomads (digital nomads, grey nomads, </a:t>
            </a:r>
            <a:r>
              <a:rPr lang="en-AU" sz="6600" dirty="0" err="1"/>
              <a:t>vanlifers</a:t>
            </a:r>
            <a:r>
              <a:rPr lang="en-AU" sz="6600" dirty="0"/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Locality Planning"/>
          <p:cNvSpPr txBox="1">
            <a:spLocks noGrp="1"/>
          </p:cNvSpPr>
          <p:nvPr>
            <p:ph type="title"/>
          </p:nvPr>
        </p:nvSpPr>
        <p:spPr>
          <a:xfrm>
            <a:off x="1206500" y="571500"/>
            <a:ext cx="18735646" cy="2280101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Strategic</a:t>
            </a:r>
            <a:r>
              <a:rPr dirty="0"/>
              <a:t> Planning</a:t>
            </a:r>
            <a:r>
              <a:rPr lang="en-AU" dirty="0"/>
              <a:t> – identify localities</a:t>
            </a:r>
            <a:endParaRPr dirty="0"/>
          </a:p>
        </p:txBody>
      </p:sp>
      <p:pic>
        <p:nvPicPr>
          <p:cNvPr id="277" name="Cobargo map.png" descr="Cobargo m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499" y="1933972"/>
            <a:ext cx="19355405" cy="11802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CEV.png" descr="CEV.png"/>
          <p:cNvPicPr>
            <a:picLocks noChangeAspect="1"/>
          </p:cNvPicPr>
          <p:nvPr/>
        </p:nvPicPr>
        <p:blipFill>
          <a:blip r:embed="rId3"/>
          <a:srcRect l="1454" t="2051" r="1822" b="5578"/>
          <a:stretch>
            <a:fillRect/>
          </a:stretch>
        </p:blipFill>
        <p:spPr>
          <a:xfrm>
            <a:off x="10538792" y="2807165"/>
            <a:ext cx="4362858" cy="4166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5" h="21494" extrusionOk="0">
                <a:moveTo>
                  <a:pt x="10983" y="3"/>
                </a:moveTo>
                <a:cubicBezTo>
                  <a:pt x="10076" y="-17"/>
                  <a:pt x="9010" y="67"/>
                  <a:pt x="8293" y="231"/>
                </a:cubicBezTo>
                <a:cubicBezTo>
                  <a:pt x="4346" y="1132"/>
                  <a:pt x="1309" y="4130"/>
                  <a:pt x="318" y="8104"/>
                </a:cubicBezTo>
                <a:cubicBezTo>
                  <a:pt x="106" y="8953"/>
                  <a:pt x="0" y="9860"/>
                  <a:pt x="0" y="10769"/>
                </a:cubicBezTo>
                <a:cubicBezTo>
                  <a:pt x="0" y="11678"/>
                  <a:pt x="106" y="12589"/>
                  <a:pt x="318" y="13448"/>
                </a:cubicBezTo>
                <a:cubicBezTo>
                  <a:pt x="987" y="16159"/>
                  <a:pt x="2797" y="18594"/>
                  <a:pt x="5217" y="20042"/>
                </a:cubicBezTo>
                <a:cubicBezTo>
                  <a:pt x="6276" y="20676"/>
                  <a:pt x="7740" y="21204"/>
                  <a:pt x="8974" y="21396"/>
                </a:cubicBezTo>
                <a:cubicBezTo>
                  <a:pt x="10183" y="21583"/>
                  <a:pt x="12014" y="21496"/>
                  <a:pt x="13117" y="21199"/>
                </a:cubicBezTo>
                <a:cubicBezTo>
                  <a:pt x="16779" y="20215"/>
                  <a:pt x="19577" y="17526"/>
                  <a:pt x="20643" y="13967"/>
                </a:cubicBezTo>
                <a:cubicBezTo>
                  <a:pt x="21600" y="10774"/>
                  <a:pt x="21087" y="7331"/>
                  <a:pt x="19246" y="4607"/>
                </a:cubicBezTo>
                <a:cubicBezTo>
                  <a:pt x="17554" y="2102"/>
                  <a:pt x="14830" y="433"/>
                  <a:pt x="11820" y="60"/>
                </a:cubicBezTo>
                <a:cubicBezTo>
                  <a:pt x="11571" y="29"/>
                  <a:pt x="11286" y="10"/>
                  <a:pt x="10983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0" name="CEV.png" descr="CEV.png"/>
          <p:cNvPicPr>
            <a:picLocks noChangeAspect="1"/>
          </p:cNvPicPr>
          <p:nvPr/>
        </p:nvPicPr>
        <p:blipFill>
          <a:blip r:embed="rId3"/>
          <a:srcRect l="1454" t="2051" r="1822" b="5578"/>
          <a:stretch>
            <a:fillRect/>
          </a:stretch>
        </p:blipFill>
        <p:spPr>
          <a:xfrm>
            <a:off x="5901926" y="1743198"/>
            <a:ext cx="4362858" cy="4166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5" h="21494" extrusionOk="0">
                <a:moveTo>
                  <a:pt x="10983" y="3"/>
                </a:moveTo>
                <a:cubicBezTo>
                  <a:pt x="10076" y="-17"/>
                  <a:pt x="9010" y="67"/>
                  <a:pt x="8293" y="231"/>
                </a:cubicBezTo>
                <a:cubicBezTo>
                  <a:pt x="4346" y="1132"/>
                  <a:pt x="1309" y="4130"/>
                  <a:pt x="318" y="8104"/>
                </a:cubicBezTo>
                <a:cubicBezTo>
                  <a:pt x="106" y="8953"/>
                  <a:pt x="0" y="9860"/>
                  <a:pt x="0" y="10769"/>
                </a:cubicBezTo>
                <a:cubicBezTo>
                  <a:pt x="0" y="11678"/>
                  <a:pt x="106" y="12589"/>
                  <a:pt x="318" y="13448"/>
                </a:cubicBezTo>
                <a:cubicBezTo>
                  <a:pt x="987" y="16159"/>
                  <a:pt x="2797" y="18594"/>
                  <a:pt x="5217" y="20042"/>
                </a:cubicBezTo>
                <a:cubicBezTo>
                  <a:pt x="6276" y="20676"/>
                  <a:pt x="7740" y="21204"/>
                  <a:pt x="8974" y="21396"/>
                </a:cubicBezTo>
                <a:cubicBezTo>
                  <a:pt x="10183" y="21583"/>
                  <a:pt x="12014" y="21496"/>
                  <a:pt x="13117" y="21199"/>
                </a:cubicBezTo>
                <a:cubicBezTo>
                  <a:pt x="16779" y="20215"/>
                  <a:pt x="19577" y="17526"/>
                  <a:pt x="20643" y="13967"/>
                </a:cubicBezTo>
                <a:cubicBezTo>
                  <a:pt x="21600" y="10774"/>
                  <a:pt x="21087" y="7331"/>
                  <a:pt x="19246" y="4607"/>
                </a:cubicBezTo>
                <a:cubicBezTo>
                  <a:pt x="17554" y="2102"/>
                  <a:pt x="14830" y="433"/>
                  <a:pt x="11820" y="60"/>
                </a:cubicBezTo>
                <a:cubicBezTo>
                  <a:pt x="11571" y="29"/>
                  <a:pt x="11286" y="10"/>
                  <a:pt x="10983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1" name="CEV.png" descr="CEV.png"/>
          <p:cNvPicPr>
            <a:picLocks noChangeAspect="1"/>
          </p:cNvPicPr>
          <p:nvPr/>
        </p:nvPicPr>
        <p:blipFill>
          <a:blip r:embed="rId3"/>
          <a:srcRect l="1454" t="2051" r="1822" b="5578"/>
          <a:stretch>
            <a:fillRect/>
          </a:stretch>
        </p:blipFill>
        <p:spPr>
          <a:xfrm>
            <a:off x="6964684" y="10419636"/>
            <a:ext cx="4362859" cy="4166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5" h="21494" extrusionOk="0">
                <a:moveTo>
                  <a:pt x="10983" y="3"/>
                </a:moveTo>
                <a:cubicBezTo>
                  <a:pt x="10076" y="-17"/>
                  <a:pt x="9010" y="67"/>
                  <a:pt x="8293" y="231"/>
                </a:cubicBezTo>
                <a:cubicBezTo>
                  <a:pt x="4346" y="1132"/>
                  <a:pt x="1309" y="4130"/>
                  <a:pt x="318" y="8104"/>
                </a:cubicBezTo>
                <a:cubicBezTo>
                  <a:pt x="106" y="8953"/>
                  <a:pt x="0" y="9860"/>
                  <a:pt x="0" y="10769"/>
                </a:cubicBezTo>
                <a:cubicBezTo>
                  <a:pt x="0" y="11678"/>
                  <a:pt x="106" y="12589"/>
                  <a:pt x="318" y="13448"/>
                </a:cubicBezTo>
                <a:cubicBezTo>
                  <a:pt x="987" y="16159"/>
                  <a:pt x="2797" y="18594"/>
                  <a:pt x="5217" y="20042"/>
                </a:cubicBezTo>
                <a:cubicBezTo>
                  <a:pt x="6276" y="20676"/>
                  <a:pt x="7740" y="21204"/>
                  <a:pt x="8974" y="21396"/>
                </a:cubicBezTo>
                <a:cubicBezTo>
                  <a:pt x="10183" y="21583"/>
                  <a:pt x="12014" y="21496"/>
                  <a:pt x="13117" y="21199"/>
                </a:cubicBezTo>
                <a:cubicBezTo>
                  <a:pt x="16779" y="20215"/>
                  <a:pt x="19577" y="17526"/>
                  <a:pt x="20643" y="13967"/>
                </a:cubicBezTo>
                <a:cubicBezTo>
                  <a:pt x="21600" y="10774"/>
                  <a:pt x="21087" y="7331"/>
                  <a:pt x="19246" y="4607"/>
                </a:cubicBezTo>
                <a:cubicBezTo>
                  <a:pt x="17554" y="2102"/>
                  <a:pt x="14830" y="433"/>
                  <a:pt x="11820" y="60"/>
                </a:cubicBezTo>
                <a:cubicBezTo>
                  <a:pt x="11571" y="29"/>
                  <a:pt x="11286" y="10"/>
                  <a:pt x="10983" y="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406</Words>
  <Application>Microsoft Macintosh PowerPoint</Application>
  <PresentationFormat>Custom</PresentationFormat>
  <Paragraphs>59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Helvetica Neue</vt:lpstr>
      <vt:lpstr>Helvetica Neue Medium</vt:lpstr>
      <vt:lpstr>30_BasicColor</vt:lpstr>
      <vt:lpstr>Planning for a Network of Circular Economy Villages</vt:lpstr>
      <vt:lpstr>Regenerative development: From net zero to net positive impact</vt:lpstr>
      <vt:lpstr>Living systems approach: integrate energy, water, food systems, transport with buildings</vt:lpstr>
      <vt:lpstr>Our vision</vt:lpstr>
      <vt:lpstr> Framework for other solutions &amp; projects</vt:lpstr>
      <vt:lpstr>PowerPoint Presentation</vt:lpstr>
      <vt:lpstr>PowerPoint Presentation</vt:lpstr>
      <vt:lpstr>PowerPoint Presentation</vt:lpstr>
      <vt:lpstr>Strategic Planning – identify localities</vt:lpstr>
      <vt:lpstr>Locality Planning</vt:lpstr>
      <vt:lpstr>Locality Planning</vt:lpstr>
      <vt:lpstr>Masterplan &amp;  Local infrastructure planning</vt:lpstr>
      <vt:lpstr>Tech innovations for community collaboration</vt:lpstr>
      <vt:lpstr>Fractional real estate investment</vt:lpstr>
      <vt:lpstr>Community collaboration apps</vt:lpstr>
      <vt:lpstr>Next Steps</vt:lpstr>
      <vt:lpstr>PowerPoint Presentation</vt:lpstr>
      <vt:lpstr>The Cape,  Cape Paterson, VIC.</vt:lpstr>
      <vt:lpstr>Lochiel Park  Renewal SA, Adelaide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for a Network of Circular Economy Villages</dc:title>
  <cp:lastModifiedBy>Steven Liaros</cp:lastModifiedBy>
  <cp:revision>40</cp:revision>
  <dcterms:modified xsi:type="dcterms:W3CDTF">2021-04-20T23:07:55Z</dcterms:modified>
</cp:coreProperties>
</file>