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25E6E8-63C3-4CA3-A223-C97E6F6D75F9}" v="1" dt="2021-06-23T06:23:34.1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3"/>
    <p:restoredTop sz="94719"/>
  </p:normalViewPr>
  <p:slideViewPr>
    <p:cSldViewPr snapToGrid="0" snapToObjects="1">
      <p:cViewPr varScale="1">
        <p:scale>
          <a:sx n="95" d="100"/>
          <a:sy n="95" d="100"/>
        </p:scale>
        <p:origin x="21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Adamson" userId="8afef4c8-da3c-407b-9457-d454219c8761" providerId="ADAL" clId="{B625E6E8-63C3-4CA3-A223-C97E6F6D75F9}"/>
    <pc:docChg chg="custSel addSld modSld">
      <pc:chgData name="David Adamson" userId="8afef4c8-da3c-407b-9457-d454219c8761" providerId="ADAL" clId="{B625E6E8-63C3-4CA3-A223-C97E6F6D75F9}" dt="2021-06-23T06:44:02.276" v="398"/>
      <pc:docMkLst>
        <pc:docMk/>
      </pc:docMkLst>
      <pc:sldChg chg="modSp mod">
        <pc:chgData name="David Adamson" userId="8afef4c8-da3c-407b-9457-d454219c8761" providerId="ADAL" clId="{B625E6E8-63C3-4CA3-A223-C97E6F6D75F9}" dt="2021-06-23T06:16:08.602" v="0" actId="20577"/>
        <pc:sldMkLst>
          <pc:docMk/>
          <pc:sldMk cId="62099796" sldId="257"/>
        </pc:sldMkLst>
        <pc:spChg chg="mod">
          <ac:chgData name="David Adamson" userId="8afef4c8-da3c-407b-9457-d454219c8761" providerId="ADAL" clId="{B625E6E8-63C3-4CA3-A223-C97E6F6D75F9}" dt="2021-06-23T06:16:08.602" v="0" actId="20577"/>
          <ac:spMkLst>
            <pc:docMk/>
            <pc:sldMk cId="62099796" sldId="257"/>
            <ac:spMk id="3" creationId="{289D31A9-44B2-0F4D-8C2A-7627AA4C1806}"/>
          </ac:spMkLst>
        </pc:spChg>
      </pc:sldChg>
      <pc:sldChg chg="modSp mod">
        <pc:chgData name="David Adamson" userId="8afef4c8-da3c-407b-9457-d454219c8761" providerId="ADAL" clId="{B625E6E8-63C3-4CA3-A223-C97E6F6D75F9}" dt="2021-06-23T06:16:37.317" v="8" actId="20577"/>
        <pc:sldMkLst>
          <pc:docMk/>
          <pc:sldMk cId="751130888" sldId="258"/>
        </pc:sldMkLst>
        <pc:spChg chg="mod">
          <ac:chgData name="David Adamson" userId="8afef4c8-da3c-407b-9457-d454219c8761" providerId="ADAL" clId="{B625E6E8-63C3-4CA3-A223-C97E6F6D75F9}" dt="2021-06-23T06:16:37.317" v="8" actId="20577"/>
          <ac:spMkLst>
            <pc:docMk/>
            <pc:sldMk cId="751130888" sldId="258"/>
            <ac:spMk id="3" creationId="{7105E898-D4FE-4A48-AC9C-3AB9A98287B3}"/>
          </ac:spMkLst>
        </pc:spChg>
      </pc:sldChg>
      <pc:sldChg chg="modSp mod">
        <pc:chgData name="David Adamson" userId="8afef4c8-da3c-407b-9457-d454219c8761" providerId="ADAL" clId="{B625E6E8-63C3-4CA3-A223-C97E6F6D75F9}" dt="2021-06-23T06:18:46.075" v="48" actId="20577"/>
        <pc:sldMkLst>
          <pc:docMk/>
          <pc:sldMk cId="809736570" sldId="261"/>
        </pc:sldMkLst>
        <pc:spChg chg="mod">
          <ac:chgData name="David Adamson" userId="8afef4c8-da3c-407b-9457-d454219c8761" providerId="ADAL" clId="{B625E6E8-63C3-4CA3-A223-C97E6F6D75F9}" dt="2021-06-23T06:18:46.075" v="48" actId="20577"/>
          <ac:spMkLst>
            <pc:docMk/>
            <pc:sldMk cId="809736570" sldId="261"/>
            <ac:spMk id="3" creationId="{FFD6710C-87E7-B04C-931E-854FB8AF408E}"/>
          </ac:spMkLst>
        </pc:spChg>
      </pc:sldChg>
      <pc:sldChg chg="modSp mod">
        <pc:chgData name="David Adamson" userId="8afef4c8-da3c-407b-9457-d454219c8761" providerId="ADAL" clId="{B625E6E8-63C3-4CA3-A223-C97E6F6D75F9}" dt="2021-06-23T06:20:34.120" v="161" actId="20577"/>
        <pc:sldMkLst>
          <pc:docMk/>
          <pc:sldMk cId="1530327802" sldId="262"/>
        </pc:sldMkLst>
        <pc:spChg chg="mod">
          <ac:chgData name="David Adamson" userId="8afef4c8-da3c-407b-9457-d454219c8761" providerId="ADAL" clId="{B625E6E8-63C3-4CA3-A223-C97E6F6D75F9}" dt="2021-06-23T06:20:34.120" v="161" actId="20577"/>
          <ac:spMkLst>
            <pc:docMk/>
            <pc:sldMk cId="1530327802" sldId="262"/>
            <ac:spMk id="3" creationId="{00FA9007-7ED3-EE48-BDDB-D9BC2E617845}"/>
          </ac:spMkLst>
        </pc:spChg>
      </pc:sldChg>
      <pc:sldChg chg="modSp mod">
        <pc:chgData name="David Adamson" userId="8afef4c8-da3c-407b-9457-d454219c8761" providerId="ADAL" clId="{B625E6E8-63C3-4CA3-A223-C97E6F6D75F9}" dt="2021-06-23T06:22:22.202" v="238" actId="20577"/>
        <pc:sldMkLst>
          <pc:docMk/>
          <pc:sldMk cId="2287833569" sldId="264"/>
        </pc:sldMkLst>
        <pc:spChg chg="mod">
          <ac:chgData name="David Adamson" userId="8afef4c8-da3c-407b-9457-d454219c8761" providerId="ADAL" clId="{B625E6E8-63C3-4CA3-A223-C97E6F6D75F9}" dt="2021-06-23T06:22:22.202" v="238" actId="20577"/>
          <ac:spMkLst>
            <pc:docMk/>
            <pc:sldMk cId="2287833569" sldId="264"/>
            <ac:spMk id="3" creationId="{96EAAACE-F1FE-904D-A4EB-B622A57CD7AF}"/>
          </ac:spMkLst>
        </pc:spChg>
      </pc:sldChg>
      <pc:sldChg chg="modSp new mod">
        <pc:chgData name="David Adamson" userId="8afef4c8-da3c-407b-9457-d454219c8761" providerId="ADAL" clId="{B625E6E8-63C3-4CA3-A223-C97E6F6D75F9}" dt="2021-06-23T06:44:02.276" v="398"/>
        <pc:sldMkLst>
          <pc:docMk/>
          <pc:sldMk cId="3782343235" sldId="265"/>
        </pc:sldMkLst>
        <pc:spChg chg="mod">
          <ac:chgData name="David Adamson" userId="8afef4c8-da3c-407b-9457-d454219c8761" providerId="ADAL" clId="{B625E6E8-63C3-4CA3-A223-C97E6F6D75F9}" dt="2021-06-23T06:22:45.916" v="246" actId="20577"/>
          <ac:spMkLst>
            <pc:docMk/>
            <pc:sldMk cId="3782343235" sldId="265"/>
            <ac:spMk id="2" creationId="{9198E805-BA9F-4AB8-94E2-1945270439DC}"/>
          </ac:spMkLst>
        </pc:spChg>
        <pc:spChg chg="mod">
          <ac:chgData name="David Adamson" userId="8afef4c8-da3c-407b-9457-d454219c8761" providerId="ADAL" clId="{B625E6E8-63C3-4CA3-A223-C97E6F6D75F9}" dt="2021-06-23T06:44:02.276" v="398"/>
          <ac:spMkLst>
            <pc:docMk/>
            <pc:sldMk cId="3782343235" sldId="265"/>
            <ac:spMk id="3" creationId="{66BFD570-27CB-4DB3-94EF-60E61BD0E71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4ED0-72E1-E64A-A49A-948D8984C0F6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FE76-A618-0945-AFF9-C871A0345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51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4ED0-72E1-E64A-A49A-948D8984C0F6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FE76-A618-0945-AFF9-C871A0345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0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4ED0-72E1-E64A-A49A-948D8984C0F6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FE76-A618-0945-AFF9-C871A0345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819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4ED0-72E1-E64A-A49A-948D8984C0F6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FE76-A618-0945-AFF9-C871A0345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715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4ED0-72E1-E64A-A49A-948D8984C0F6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FE76-A618-0945-AFF9-C871A0345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56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4ED0-72E1-E64A-A49A-948D8984C0F6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FE76-A618-0945-AFF9-C871A0345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323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4ED0-72E1-E64A-A49A-948D8984C0F6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FE76-A618-0945-AFF9-C871A0345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741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4ED0-72E1-E64A-A49A-948D8984C0F6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FE76-A618-0945-AFF9-C871A0345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4ED0-72E1-E64A-A49A-948D8984C0F6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FE76-A618-0945-AFF9-C871A0345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46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4ED0-72E1-E64A-A49A-948D8984C0F6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FE76-A618-0945-AFF9-C871A0345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217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24ED0-72E1-E64A-A49A-948D8984C0F6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EFE76-A618-0945-AFF9-C871A0345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13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6224ED0-72E1-E64A-A49A-948D8984C0F6}" type="datetimeFigureOut">
              <a:rPr lang="en-US" smtClean="0"/>
              <a:t>6/23/2021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3AEFE76-A618-0945-AFF9-C871A0345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77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kedin.com/in/" TargetMode="External"/><Relationship Id="rId2" Type="http://schemas.openxmlformats.org/officeDocument/2006/relationships/hyperlink" Target="mailto:Davida@compasshousing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0CBAD-AA72-D543-A980-823E707383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Regenerative Collectivism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3E83E6-E632-0B45-9BCB-D3C353E3D0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Professor Dave Adamson, OBE</a:t>
            </a:r>
          </a:p>
          <a:p>
            <a:r>
              <a:rPr lang="en-US" dirty="0"/>
              <a:t>NENA Research Jam, 24</a:t>
            </a:r>
            <a:r>
              <a:rPr lang="en-US" baseline="30000" dirty="0"/>
              <a:t>th</a:t>
            </a:r>
            <a:r>
              <a:rPr lang="en-US" dirty="0"/>
              <a:t> June 2021.</a:t>
            </a:r>
          </a:p>
        </p:txBody>
      </p:sp>
    </p:spTree>
    <p:extLst>
      <p:ext uri="{BB962C8B-B14F-4D97-AF65-F5344CB8AC3E}">
        <p14:creationId xmlns:p14="http://schemas.microsoft.com/office/powerpoint/2010/main" val="828244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8E805-BA9F-4AB8-94E2-194527043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Contact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FD570-27CB-4DB3-94EF-60E61BD0E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Professor Dave Adamson, OBE</a:t>
            </a:r>
          </a:p>
          <a:p>
            <a:r>
              <a:rPr lang="en-AU" dirty="0">
                <a:hlinkClick r:id="rId2"/>
              </a:rPr>
              <a:t>Davida@compasshousing.org</a:t>
            </a:r>
            <a:endParaRPr lang="en-AU" dirty="0"/>
          </a:p>
          <a:p>
            <a:r>
              <a:rPr lang="en-AU" dirty="0"/>
              <a:t>Mob: o428 469 890</a:t>
            </a:r>
          </a:p>
          <a:p>
            <a:r>
              <a:rPr lang="en-AU" dirty="0"/>
              <a:t>Twitter: @Davehomesforall</a:t>
            </a:r>
          </a:p>
          <a:p>
            <a:r>
              <a:rPr lang="en-AU"/>
              <a:t>LinkedIn: </a:t>
            </a:r>
            <a:r>
              <a:rPr lang="en-AU" sz="1800" u="sng">
                <a:solidFill>
                  <a:srgbClr val="0000FF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hlinkClick r:id="rId3"/>
              </a:rPr>
              <a:t>www.linkedin.com/in/</a:t>
            </a:r>
            <a:r>
              <a:rPr lang="en-AU" sz="180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david-adamson-12041235</a:t>
            </a:r>
            <a:endParaRPr lang="en-AU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8234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5769B-4E10-9342-8D03-7161F644F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D31A9-44B2-0F4D-8C2A-7627AA4C1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social and climate justice imperative</a:t>
            </a:r>
          </a:p>
          <a:p>
            <a:r>
              <a:rPr lang="en-US" dirty="0"/>
              <a:t>Neo-liberalism: inequality and environmental degradation</a:t>
            </a:r>
          </a:p>
          <a:p>
            <a:r>
              <a:rPr lang="en-US" dirty="0"/>
              <a:t>Faith of UN, IPCC, Australian government in technological solution</a:t>
            </a:r>
          </a:p>
          <a:p>
            <a:r>
              <a:rPr lang="en-US" dirty="0"/>
              <a:t>Requires a social solution and new economic and political structures</a:t>
            </a:r>
          </a:p>
          <a:p>
            <a:r>
              <a:rPr lang="en-US" dirty="0"/>
              <a:t>Requires total re-examination of growth paradigm</a:t>
            </a:r>
          </a:p>
          <a:p>
            <a:r>
              <a:rPr lang="en-US" dirty="0"/>
              <a:t>Requires ‘just transition’ to new patterns of economic activity and work</a:t>
            </a:r>
          </a:p>
        </p:txBody>
      </p:sp>
    </p:spTree>
    <p:extLst>
      <p:ext uri="{BB962C8B-B14F-4D97-AF65-F5344CB8AC3E}">
        <p14:creationId xmlns:p14="http://schemas.microsoft.com/office/powerpoint/2010/main" val="62099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C5D40-0B12-D843-9596-FF98AC435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‘Just’ transition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5E898-D4FE-4A48-AC9C-3AB9A9828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Develops new patterns of work to replace disrupted and discontinued economic activity (e.g. coal)</a:t>
            </a:r>
          </a:p>
          <a:p>
            <a:r>
              <a:rPr lang="en-US" dirty="0"/>
              <a:t>Promotes social justice and reduction of inequalities</a:t>
            </a:r>
          </a:p>
          <a:p>
            <a:r>
              <a:rPr lang="en-US" dirty="0"/>
              <a:t>Promotes regenerative economic activity to restore environmental and social degradation</a:t>
            </a:r>
          </a:p>
          <a:p>
            <a:r>
              <a:rPr lang="en-US" dirty="0"/>
              <a:t>Rapidly achieves carbon reduction and reversal</a:t>
            </a:r>
          </a:p>
        </p:txBody>
      </p:sp>
    </p:spTree>
    <p:extLst>
      <p:ext uri="{BB962C8B-B14F-4D97-AF65-F5344CB8AC3E}">
        <p14:creationId xmlns:p14="http://schemas.microsoft.com/office/powerpoint/2010/main" val="751130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46CED-A6C9-3F41-8563-876F6DF68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Regenerative collectivism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F1C53-7AF8-F548-A31D-EE7183146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social, economic and political system</a:t>
            </a:r>
          </a:p>
          <a:p>
            <a:r>
              <a:rPr lang="en-US" dirty="0"/>
              <a:t>Grounded in a collectivist ethic</a:t>
            </a:r>
          </a:p>
          <a:p>
            <a:r>
              <a:rPr lang="en-US" dirty="0"/>
              <a:t>Recognizes the connections between people, communities, nations</a:t>
            </a:r>
          </a:p>
          <a:p>
            <a:r>
              <a:rPr lang="en-US" dirty="0"/>
              <a:t>The ‘collective’ must include the biosphere and all its species</a:t>
            </a:r>
          </a:p>
          <a:p>
            <a:r>
              <a:rPr lang="en-US" dirty="0"/>
              <a:t>An emphasis on collective rights to wellbeing for people and planet</a:t>
            </a:r>
          </a:p>
        </p:txBody>
      </p:sp>
    </p:spTree>
    <p:extLst>
      <p:ext uri="{BB962C8B-B14F-4D97-AF65-F5344CB8AC3E}">
        <p14:creationId xmlns:p14="http://schemas.microsoft.com/office/powerpoint/2010/main" val="1086823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C5826-942F-A24F-9B13-985B53629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basis of collectivism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EEF3C-54B0-1E48-B3EE-91E2DB715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The myth of individualism</a:t>
            </a:r>
          </a:p>
          <a:p>
            <a:r>
              <a:rPr lang="en-US" dirty="0"/>
              <a:t>Social Darwinism, capitalism and individualism</a:t>
            </a:r>
          </a:p>
          <a:p>
            <a:r>
              <a:rPr lang="en-US" dirty="0"/>
              <a:t>Society as an aggregate of individual consumers in the market</a:t>
            </a:r>
          </a:p>
          <a:p>
            <a:r>
              <a:rPr lang="en-US" dirty="0"/>
              <a:t>An emphasis on individual rights to profit and property in classical and neo-liberalism.</a:t>
            </a:r>
          </a:p>
          <a:p>
            <a:pPr marL="0" indent="0">
              <a:buNone/>
            </a:pPr>
            <a:r>
              <a:rPr lang="en-US" b="1" dirty="0"/>
              <a:t>The reality of collectivism</a:t>
            </a:r>
          </a:p>
          <a:p>
            <a:r>
              <a:rPr lang="en-US" dirty="0"/>
              <a:t>Humans as social animals, families, tribes, communities, nations</a:t>
            </a:r>
          </a:p>
          <a:p>
            <a:r>
              <a:rPr lang="en-US" dirty="0"/>
              <a:t>Collaboration as an evolutionary selection trait (Kropotkin)</a:t>
            </a:r>
          </a:p>
          <a:p>
            <a:r>
              <a:rPr lang="en-US" dirty="0"/>
              <a:t>Altruistic </a:t>
            </a:r>
            <a:r>
              <a:rPr lang="en-US" dirty="0" err="1"/>
              <a:t>behaviours</a:t>
            </a:r>
            <a:r>
              <a:rPr lang="en-US" dirty="0"/>
              <a:t> and mutual aid</a:t>
            </a:r>
          </a:p>
          <a:p>
            <a:r>
              <a:rPr lang="en-US" dirty="0"/>
              <a:t>Collaboration as the basis for all social, economic and political activity (including neo-liberalism)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86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FE765-B58A-5B42-AA95-586B527A6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6710C-87E7-B04C-931E-854FB8AF4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Socialism, communism, and social democracy discredited</a:t>
            </a:r>
          </a:p>
          <a:p>
            <a:r>
              <a:rPr lang="en-US" dirty="0"/>
              <a:t>Anti-collectivist discourse (end of history, triumph of capitalism)</a:t>
            </a:r>
          </a:p>
          <a:p>
            <a:r>
              <a:rPr lang="en-US" dirty="0"/>
              <a:t>The narrative of ‘big government’ rejected and far right populism as response to neo-liberalism</a:t>
            </a:r>
          </a:p>
          <a:p>
            <a:r>
              <a:rPr lang="en-US" dirty="0"/>
              <a:t>But we can extract the narrative of collectivism from the meta-narratives of past models </a:t>
            </a:r>
          </a:p>
          <a:p>
            <a:r>
              <a:rPr lang="en-US" dirty="0"/>
              <a:t>Link to the reality of all affected by pandemic and climate change and the collectively shared risks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736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F1FD3-FC5B-7C44-9F4D-7BCD55CCA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Economics of regenerative collectivism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A9007-7ED3-EE48-BDDB-D9BC2E617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Emphasis on the ‘foundational economy’</a:t>
            </a:r>
          </a:p>
          <a:p>
            <a:r>
              <a:rPr lang="en-US" dirty="0"/>
              <a:t>Food, shelter, energy, transport, health, education, communications </a:t>
            </a:r>
          </a:p>
          <a:p>
            <a:r>
              <a:rPr lang="en-US" dirty="0"/>
              <a:t>At least 40% of economic activity is already collective</a:t>
            </a:r>
          </a:p>
          <a:p>
            <a:r>
              <a:rPr lang="en-US" dirty="0"/>
              <a:t>Economy for planet and people ( Doughnut economics, post-growth models, well-being economics etc. etc.)</a:t>
            </a:r>
          </a:p>
          <a:p>
            <a:r>
              <a:rPr lang="en-US" dirty="0"/>
              <a:t>No one system-  a ‘toolbox’ approach</a:t>
            </a:r>
          </a:p>
          <a:p>
            <a:r>
              <a:rPr lang="en-US" dirty="0"/>
              <a:t>Distributed economic activity (not just the CBD), in regional, rural and remote communities</a:t>
            </a:r>
          </a:p>
        </p:txBody>
      </p:sp>
    </p:spTree>
    <p:extLst>
      <p:ext uri="{BB962C8B-B14F-4D97-AF65-F5344CB8AC3E}">
        <p14:creationId xmlns:p14="http://schemas.microsoft.com/office/powerpoint/2010/main" val="1530327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A5F66-C71A-2049-B73A-1425267CB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Politics of regenerative collectivism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AAACE-F1FE-904D-A4EB-B622A57CD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Currently</a:t>
            </a:r>
          </a:p>
          <a:p>
            <a:r>
              <a:rPr lang="en-US" dirty="0"/>
              <a:t>Party consensus on growth, globalization, technical solutions</a:t>
            </a:r>
          </a:p>
          <a:p>
            <a:r>
              <a:rPr lang="en-US" dirty="0"/>
              <a:t>Government not meeting needs of populations (health, housing)</a:t>
            </a:r>
          </a:p>
          <a:p>
            <a:r>
              <a:rPr lang="en-US" dirty="0"/>
              <a:t>Political capture by vested interests (mining, global capital)</a:t>
            </a:r>
          </a:p>
          <a:p>
            <a:r>
              <a:rPr lang="en-US" dirty="0"/>
              <a:t>Hollowing out of democracy by privatization, trade union reforms, demise of working-class institutions, gender barriers, racism, etc.</a:t>
            </a:r>
          </a:p>
          <a:p>
            <a:r>
              <a:rPr lang="en-US" dirty="0"/>
              <a:t>Political disengagement, attraction to demagogues and populists</a:t>
            </a:r>
          </a:p>
          <a:p>
            <a:r>
              <a:rPr lang="en-US" dirty="0"/>
              <a:t>Risk of social disintegration</a:t>
            </a:r>
          </a:p>
        </p:txBody>
      </p:sp>
    </p:spTree>
    <p:extLst>
      <p:ext uri="{BB962C8B-B14F-4D97-AF65-F5344CB8AC3E}">
        <p14:creationId xmlns:p14="http://schemas.microsoft.com/office/powerpoint/2010/main" val="2669451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A5F66-C71A-2049-B73A-1425267CB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Politics of regenerative collectivism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AAACE-F1FE-904D-A4EB-B622A57CD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 new democracy</a:t>
            </a:r>
          </a:p>
          <a:p>
            <a:r>
              <a:rPr lang="en-US" dirty="0"/>
              <a:t>Direct democracy</a:t>
            </a:r>
          </a:p>
          <a:p>
            <a:r>
              <a:rPr lang="en-US" dirty="0"/>
              <a:t>Draw from past and current social movements (socialism, anarchism, social democracy, climate change activism, First People’s cultures globally, anti-racist, feminist,  sexual identity and community renewal movements globally.</a:t>
            </a:r>
          </a:p>
          <a:p>
            <a:r>
              <a:rPr lang="en-US" dirty="0"/>
              <a:t>Innovative forms of social organization and representation</a:t>
            </a:r>
          </a:p>
          <a:p>
            <a:r>
              <a:rPr lang="en-US" dirty="0"/>
              <a:t>Create alternatives to the political system</a:t>
            </a:r>
          </a:p>
          <a:p>
            <a:r>
              <a:rPr lang="en-US" dirty="0"/>
              <a:t>Campaign, advocate and organize to change the political system</a:t>
            </a:r>
          </a:p>
        </p:txBody>
      </p:sp>
    </p:spTree>
    <p:extLst>
      <p:ext uri="{BB962C8B-B14F-4D97-AF65-F5344CB8AC3E}">
        <p14:creationId xmlns:p14="http://schemas.microsoft.com/office/powerpoint/2010/main" val="2287833569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{8CD89F4B-F486-BD4F-867B-612031565A71}tf10001124</Template>
  <TotalTime>74</TotalTime>
  <Words>557</Words>
  <Application>Microsoft Office PowerPoint</Application>
  <PresentationFormat>Widescreen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Corbel</vt:lpstr>
      <vt:lpstr>Segoe UI</vt:lpstr>
      <vt:lpstr>Wingdings 2</vt:lpstr>
      <vt:lpstr>Frame</vt:lpstr>
      <vt:lpstr>Regenerative Collectivism</vt:lpstr>
      <vt:lpstr>Background</vt:lpstr>
      <vt:lpstr>‘Just’ transition</vt:lpstr>
      <vt:lpstr>Regenerative collectivism</vt:lpstr>
      <vt:lpstr>The basis of collectivism</vt:lpstr>
      <vt:lpstr>Barriers</vt:lpstr>
      <vt:lpstr>Economics of regenerative collectivism</vt:lpstr>
      <vt:lpstr>Politics of regenerative collectivism</vt:lpstr>
      <vt:lpstr>Politics of regenerative collectivism</vt:lpstr>
      <vt:lpstr>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Regenerative Collectivism</dc:title>
  <dc:creator>Dave Adamson</dc:creator>
  <cp:lastModifiedBy>David Adamson</cp:lastModifiedBy>
  <cp:revision>5</cp:revision>
  <dcterms:created xsi:type="dcterms:W3CDTF">2021-06-22T05:37:05Z</dcterms:created>
  <dcterms:modified xsi:type="dcterms:W3CDTF">2021-06-23T06:44:20Z</dcterms:modified>
</cp:coreProperties>
</file>