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7" r:id="rId2"/>
    <p:sldId id="258" r:id="rId3"/>
    <p:sldId id="259" r:id="rId4"/>
    <p:sldId id="260" r:id="rId5"/>
    <p:sldId id="584" r:id="rId6"/>
    <p:sldId id="262" r:id="rId7"/>
    <p:sldId id="263" r:id="rId8"/>
    <p:sldId id="331" r:id="rId9"/>
    <p:sldId id="264" r:id="rId10"/>
    <p:sldId id="265" r:id="rId11"/>
    <p:sldId id="332" r:id="rId12"/>
    <p:sldId id="333" r:id="rId13"/>
    <p:sldId id="267" r:id="rId14"/>
    <p:sldId id="268" r:id="rId15"/>
    <p:sldId id="581" r:id="rId16"/>
    <p:sldId id="580" r:id="rId17"/>
    <p:sldId id="579" r:id="rId18"/>
    <p:sldId id="577" r:id="rId19"/>
    <p:sldId id="578" r:id="rId20"/>
    <p:sldId id="270" r:id="rId21"/>
    <p:sldId id="271" r:id="rId22"/>
    <p:sldId id="335" r:id="rId23"/>
    <p:sldId id="582"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334" r:id="rId37"/>
    <p:sldId id="284" r:id="rId38"/>
    <p:sldId id="285" r:id="rId39"/>
    <p:sldId id="286" r:id="rId40"/>
    <p:sldId id="287" r:id="rId41"/>
    <p:sldId id="288" r:id="rId42"/>
    <p:sldId id="289" r:id="rId43"/>
    <p:sldId id="290" r:id="rId44"/>
    <p:sldId id="336" r:id="rId45"/>
    <p:sldId id="291" r:id="rId46"/>
    <p:sldId id="293"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EB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51"/>
    <p:restoredTop sz="95807"/>
  </p:normalViewPr>
  <p:slideViewPr>
    <p:cSldViewPr snapToGrid="0" snapToObjects="1">
      <p:cViewPr varScale="1">
        <p:scale>
          <a:sx n="111" d="100"/>
          <a:sy n="111" d="100"/>
        </p:scale>
        <p:origin x="744"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AC222D-745C-B842-8CF0-395A96A08CDE}" type="datetimeFigureOut">
              <a:rPr lang="en-US" smtClean="0"/>
              <a:t>10/11/21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4BF16-E0DA-7045-BB78-6F2ECB257B4B}" type="slidenum">
              <a:rPr lang="en-US" smtClean="0"/>
              <a:t>‹#›</a:t>
            </a:fld>
            <a:endParaRPr lang="en-US"/>
          </a:p>
        </p:txBody>
      </p:sp>
    </p:spTree>
    <p:extLst>
      <p:ext uri="{BB962C8B-B14F-4D97-AF65-F5344CB8AC3E}">
        <p14:creationId xmlns:p14="http://schemas.microsoft.com/office/powerpoint/2010/main" val="3350541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Good morning, afternoon or even evening to you all. It is my great honour to be able to present the wellbeing economy policy design guide today. This guide was co-created by the WEAll membership with the aim of considering what practical steps we can take to build a wellbieng economy.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We won’t have time to go into every detail of this guide, but want I want to provide for you today is an overview of the key principles and processes that are explored in this guide as well as next steps and ways for you to get involved.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However, before we dive into the guide itself, let’s spend a moment exploring the wellbeing economy movement and why it’s so important. </a:t>
            </a:r>
            <a:endParaRPr/>
          </a:p>
          <a:p>
            <a:pPr marL="0" lvl="0" indent="0" algn="l" rtl="0">
              <a:lnSpc>
                <a:spcPct val="100000"/>
              </a:lnSpc>
              <a:spcBef>
                <a:spcPts val="0"/>
              </a:spcBef>
              <a:spcAft>
                <a:spcPts val="0"/>
              </a:spcAft>
              <a:buSzPts val="1400"/>
              <a:buNone/>
            </a:pPr>
            <a:endParaRPr/>
          </a:p>
        </p:txBody>
      </p:sp>
      <p:sp>
        <p:nvSpPr>
          <p:cNvPr id="81" name="Google Shape;8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363b7b9df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d363b7b9df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However, the reason for this is because the for a very long time, the governments number one priority has been to promote economic growth above all else so they can take tax some of the wealth generated by this process to fix the damages done to people and planet in the process. But this approach is clearly not working… </a:t>
            </a:r>
            <a:endParaRPr/>
          </a:p>
          <a:p>
            <a:pPr marL="0" lvl="0" indent="0" algn="l" rtl="0">
              <a:lnSpc>
                <a:spcPct val="100000"/>
              </a:lnSpc>
              <a:spcBef>
                <a:spcPts val="0"/>
              </a:spcBef>
              <a:spcAft>
                <a:spcPts val="0"/>
              </a:spcAft>
              <a:buSzPts val="1400"/>
              <a:buNone/>
            </a:pPr>
            <a:endParaRPr/>
          </a:p>
        </p:txBody>
      </p:sp>
      <p:sp>
        <p:nvSpPr>
          <p:cNvPr id="160" name="Google Shape;160;gd363b7b9df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As people have lost faith in our governments &amp; their capacity to handle the crises of our time as the majority now see our economic system as doing more harm than good and our governments as facilitating this unjust &amp; unsustainable system rather than promoting and protecting our collective wellbeing.  </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181" name="Google Shape;181;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 question of our age therefore is how do we move from just fixing the negative outcomes of our economy to actually building an economic system that gets it right in the first place? How can we build economies that actively regenerate our natural work and ensure that all people are provided with the foundations that are necessary for a good life? </a:t>
            </a:r>
            <a:endParaRPr/>
          </a:p>
        </p:txBody>
      </p:sp>
      <p:sp>
        <p:nvSpPr>
          <p:cNvPr id="188" name="Google Shape;18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d363b7b9df_0_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d363b7b9df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This vision sits at the heart of the wellbeing economy movement. It is about developing an economy that does more of the heavy lifting and ensures that we are all provided with our fundamental need for participation, connection, nature, dignity and fairness.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Around the world the wellbeing economy movement comes under a lot of different banners, such as inclusive and sustainable development, regenerative economies, donought economics, circular economy and many more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But what all these movements have in common is a recognition that people and planet are not here to the serve the economy, it is here to serve us. </a:t>
            </a:r>
            <a:endParaRPr/>
          </a:p>
          <a:p>
            <a:pPr marL="0" lvl="0" indent="0" algn="l" rtl="0">
              <a:lnSpc>
                <a:spcPct val="100000"/>
              </a:lnSpc>
              <a:spcBef>
                <a:spcPts val="0"/>
              </a:spcBef>
              <a:spcAft>
                <a:spcPts val="0"/>
              </a:spcAft>
              <a:buSzPts val="1400"/>
              <a:buNone/>
            </a:pPr>
            <a:endParaRPr/>
          </a:p>
        </p:txBody>
      </p:sp>
      <p:sp>
        <p:nvSpPr>
          <p:cNvPr id="196" name="Google Shape;196;gd363b7b9df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9D8F65-03DA-4202-B20B-E9EF1310C712}" type="slidenum">
              <a:rPr lang="en-GB" smtClean="0"/>
              <a:t>18</a:t>
            </a:fld>
            <a:endParaRPr lang="en-GB"/>
          </a:p>
        </p:txBody>
      </p:sp>
    </p:spTree>
    <p:extLst>
      <p:ext uri="{BB962C8B-B14F-4D97-AF65-F5344CB8AC3E}">
        <p14:creationId xmlns:p14="http://schemas.microsoft.com/office/powerpoint/2010/main" val="3948980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Sounds great right, so how do we actually get there? </a:t>
            </a:r>
            <a:endParaRPr/>
          </a:p>
          <a:p>
            <a:pPr marL="0" lvl="0" indent="0" algn="l" rtl="0">
              <a:lnSpc>
                <a:spcPct val="100000"/>
              </a:lnSpc>
              <a:spcBef>
                <a:spcPts val="0"/>
              </a:spcBef>
              <a:spcAft>
                <a:spcPts val="0"/>
              </a:spcAft>
              <a:buSzPts val="1400"/>
              <a:buNone/>
            </a:pPr>
            <a:endParaRPr/>
          </a:p>
        </p:txBody>
      </p:sp>
      <p:sp>
        <p:nvSpPr>
          <p:cNvPr id="210" name="Google Shape;21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363b7b9df_0_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d363b7b9df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This question is what led WEAll to develop this policy design guide. Throughout this guide, you’ll find quotes like this one from our members who co-created this guide. I think this quote from Till really summarizes the motivation for this guide perfectly, as he said: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 flaws with mainstream economics and GDP are now well documented. What is needed is</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a practical guide on how to build a Wellbeing Economy and how to organise this transition in a </a:t>
            </a:r>
            <a:r>
              <a:rPr lang="en-US" sz="1200" b="0" i="1" u="none" strike="noStrike" cap="none">
                <a:solidFill>
                  <a:schemeClr val="dk1"/>
                </a:solidFill>
                <a:latin typeface="Calibri"/>
                <a:ea typeface="Calibri"/>
                <a:cs typeface="Calibri"/>
                <a:sym typeface="Calibri"/>
              </a:rPr>
              <a:t>democratic and participatory way</a:t>
            </a:r>
            <a:r>
              <a:rPr lang="en-US" sz="1200" b="0" i="0" u="none" strike="noStrike" cap="none">
                <a:solidFill>
                  <a:schemeClr val="dk1"/>
                </a:solidFill>
                <a:latin typeface="Calibri"/>
                <a:ea typeface="Calibri"/>
                <a:cs typeface="Calibri"/>
                <a:sym typeface="Calibri"/>
              </a:rPr>
              <a:t>. Such a guide can help to institutionalise the process, give tools to policy makers and present the Wellbeing Economy as a feasible alternative!”</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 Till Kellerhoff</a:t>
            </a:r>
            <a:endParaRPr sz="1200" b="0" i="0" u="none" strike="noStrike" cap="none">
              <a:solidFill>
                <a:schemeClr val="dk1"/>
              </a:solidFill>
              <a:latin typeface="Calibri"/>
              <a:ea typeface="Calibri"/>
              <a:cs typeface="Calibri"/>
              <a:sym typeface="Calibri"/>
            </a:endParaRPr>
          </a:p>
        </p:txBody>
      </p:sp>
      <p:sp>
        <p:nvSpPr>
          <p:cNvPr id="217" name="Google Shape;217;gd363b7b9df_0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d30c9262b0_3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d30c9262b0_3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Too often when we discuss the economy we speak of GDP growth rates, the stock market or income figures that present the economy as some abstract wealth generating machine beyond our control</a:t>
            </a:r>
            <a:endParaRPr/>
          </a:p>
          <a:p>
            <a:pPr marL="0" lvl="0" indent="0" algn="l" rtl="0">
              <a:lnSpc>
                <a:spcPct val="100000"/>
              </a:lnSpc>
              <a:spcBef>
                <a:spcPts val="0"/>
              </a:spcBef>
              <a:spcAft>
                <a:spcPts val="0"/>
              </a:spcAft>
              <a:buSzPts val="1400"/>
              <a:buNone/>
            </a:pPr>
            <a:endParaRPr/>
          </a:p>
        </p:txBody>
      </p:sp>
      <p:sp>
        <p:nvSpPr>
          <p:cNvPr id="98" name="Google Shape;98;gd30c9262b0_3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3678768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d2416c07df_0_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gd2416c07df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But the reality is we are the economy. The economy is just a word we use to describe the way we produce and provide for one another and the wealth generated in this system is just a means to improving our quality of life. </a:t>
            </a:r>
            <a:endParaRPr/>
          </a:p>
          <a:p>
            <a:pPr marL="0" lvl="0" indent="0" algn="l" rtl="0">
              <a:lnSpc>
                <a:spcPct val="100000"/>
              </a:lnSpc>
              <a:spcBef>
                <a:spcPts val="0"/>
              </a:spcBef>
              <a:spcAft>
                <a:spcPts val="0"/>
              </a:spcAft>
              <a:buSzPts val="1400"/>
              <a:buNone/>
            </a:pPr>
            <a:endParaRPr/>
          </a:p>
        </p:txBody>
      </p:sp>
      <p:sp>
        <p:nvSpPr>
          <p:cNvPr id="105" name="Google Shape;105;gd2416c07df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1018034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d30c9262b0_3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d30c9262b0_3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Too often when we discuss the economy we speak of GDP growth rates, the stock market or income figures that present the economy as some abstract wealth generating machine beyond our control</a:t>
            </a:r>
            <a:endParaRPr/>
          </a:p>
          <a:p>
            <a:pPr marL="0" lvl="0" indent="0" algn="l" rtl="0">
              <a:lnSpc>
                <a:spcPct val="100000"/>
              </a:lnSpc>
              <a:spcBef>
                <a:spcPts val="0"/>
              </a:spcBef>
              <a:spcAft>
                <a:spcPts val="0"/>
              </a:spcAft>
              <a:buSzPts val="1400"/>
              <a:buNone/>
            </a:pPr>
            <a:endParaRPr/>
          </a:p>
        </p:txBody>
      </p:sp>
      <p:sp>
        <p:nvSpPr>
          <p:cNvPr id="98" name="Google Shape;98;gd30c9262b0_3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d35a9767d3_4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d35a9767d3_4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So with this vision in mind of illustrating thtat a wellbeing economy is not only desirable but also fully possible, we spent a lot of time discussing and considering the core principles for wellbeing economy policy design and although I won’t go into all of them right now, I will highlight a few that are particularly important for understanding the shape and form of this guide: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 first is the importance of a </a:t>
            </a:r>
            <a:r>
              <a:rPr lang="en-US" sz="1200" b="1" i="0" u="none" strike="noStrike" cap="none">
                <a:solidFill>
                  <a:schemeClr val="dk1"/>
                </a:solidFill>
                <a:latin typeface="Calibri"/>
                <a:ea typeface="Calibri"/>
                <a:cs typeface="Calibri"/>
                <a:sym typeface="Calibri"/>
              </a:rPr>
              <a:t>contextual approach.</a:t>
            </a:r>
            <a:r>
              <a:rPr lang="en-US" sz="1200" b="0" i="0" u="none" strike="noStrike" cap="none">
                <a:solidFill>
                  <a:schemeClr val="dk1"/>
                </a:solidFill>
                <a:latin typeface="Calibri"/>
                <a:ea typeface="Calibri"/>
                <a:cs typeface="Calibri"/>
                <a:sym typeface="Calibri"/>
              </a:rPr>
              <a:t> One of the most damaging aspects of our current economic system has been this one-size-fits-all appraoch that has facilitated cultural homogenization, disempowerment and inappropriate policies worldwide. Once we recognize that the way we produce and provide for one another is determined by our history, geography, policies, cultures and so much more, we realize that the shape and form of wellbeing economies will be different in different place as will their journeys and so this guide aims to be practical without being overly prescriptive as a way of providing space for a diversity of approaches.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At the heart of this guide sits the principles of </a:t>
            </a:r>
            <a:r>
              <a:rPr lang="en-US" sz="1200" b="1" i="0" u="none" strike="noStrike" cap="none">
                <a:solidFill>
                  <a:schemeClr val="dk1"/>
                </a:solidFill>
                <a:latin typeface="Calibri"/>
                <a:ea typeface="Calibri"/>
                <a:cs typeface="Calibri"/>
                <a:sym typeface="Calibri"/>
              </a:rPr>
              <a:t>participation</a:t>
            </a:r>
            <a:r>
              <a:rPr lang="en-US" sz="1200" b="0" i="0" u="none" strike="noStrike" cap="none">
                <a:solidFill>
                  <a:schemeClr val="dk1"/>
                </a:solidFill>
                <a:latin typeface="Calibri"/>
                <a:ea typeface="Calibri"/>
                <a:cs typeface="Calibri"/>
                <a:sym typeface="Calibri"/>
              </a:rPr>
              <a:t>, because the best way to find innovative strategies and ideas is to engage a wide range of people &amp; perspectives. Not only with participation result in more inclusive and sustainable outcomes but we know that the act of participating itself is critical for our wellbeing as we all have a deep need to have a voice over the decisions that impact our lives. Therefore, throughout this guide, there is a strong emphasis on co-creative, deliberative &amp; participatory approaches to policy design &amp; implementation.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And finally, I’d like to draw our attention to the principle of taking a </a:t>
            </a:r>
            <a:r>
              <a:rPr lang="en-US" sz="1200" b="1" i="0" u="none" strike="noStrike" cap="none">
                <a:solidFill>
                  <a:schemeClr val="dk1"/>
                </a:solidFill>
                <a:latin typeface="Calibri"/>
                <a:ea typeface="Calibri"/>
                <a:cs typeface="Calibri"/>
                <a:sym typeface="Calibri"/>
              </a:rPr>
              <a:t>strength-based approach</a:t>
            </a:r>
            <a:r>
              <a:rPr lang="en-US" sz="1200" b="0" i="0" u="none" strike="noStrike" cap="none">
                <a:solidFill>
                  <a:schemeClr val="dk1"/>
                </a:solidFill>
                <a:latin typeface="Calibri"/>
                <a:ea typeface="Calibri"/>
                <a:cs typeface="Calibri"/>
                <a:sym typeface="Calibri"/>
              </a:rPr>
              <a:t> as this is a pretty radical shift, as standard economic and policy approaches are generally deficit or problems based. Whereby we begin with a consideration of the challenges or the things we lack  rather than beginning with looking at what we have, taking a perspective of abundance and building on our existing strengths and capacities to achieve our goals rather than just mitigating negative outcome. A strength-based approach is transformative as it moves policy from simply correcting failures to proactively building the better world we envision. </a:t>
            </a:r>
            <a:endParaRPr/>
          </a:p>
          <a:p>
            <a:pPr marL="0" lvl="0" indent="0" algn="l" rtl="0">
              <a:lnSpc>
                <a:spcPct val="100000"/>
              </a:lnSpc>
              <a:spcBef>
                <a:spcPts val="0"/>
              </a:spcBef>
              <a:spcAft>
                <a:spcPts val="0"/>
              </a:spcAft>
              <a:buSzPts val="1400"/>
              <a:buNone/>
            </a:pPr>
            <a:endParaRPr/>
          </a:p>
        </p:txBody>
      </p:sp>
      <p:sp>
        <p:nvSpPr>
          <p:cNvPr id="226" name="Google Shape;226;gd35a9767d3_4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363b7b9df_0_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d363b7b9df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So what does this mean in practice, how would these principles change the way we design economy policies? The reality is that we’re speaking about emergent processes that will look different in different places but we decided to structure this guide according to 5 stages, Vision, Strategy, Policies, Implementation &amp; Evaluation with relevant policy design processes in each. As you read this guide, it will be tempting to view this as a step by step guide but it’s not,  the reality is that all of these various procesess are interconnected with one another and support one another and so we hope you will experiment with different combinations &amp; add in new processes but all we ask if that you share your experience so that we can keep learning and building this together. </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So without further ado, let’s dive into the guide itself. </a:t>
            </a:r>
            <a:endParaRPr/>
          </a:p>
          <a:p>
            <a:pPr marL="0" lvl="0" indent="0" algn="l" rtl="0">
              <a:lnSpc>
                <a:spcPct val="100000"/>
              </a:lnSpc>
              <a:spcBef>
                <a:spcPts val="0"/>
              </a:spcBef>
              <a:spcAft>
                <a:spcPts val="0"/>
              </a:spcAft>
              <a:buSzPts val="1400"/>
              <a:buNone/>
            </a:pPr>
            <a:endParaRPr/>
          </a:p>
        </p:txBody>
      </p:sp>
      <p:sp>
        <p:nvSpPr>
          <p:cNvPr id="234" name="Google Shape;234;gd363b7b9df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d363b7b9df_0_1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d363b7b9df_0_1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 first stage of this guide is about developing your wellbeing vision, expanding our notion of progress and becoming clearer on what kind of society and world we really want to live in so that we can proactively go about building it. It is about moving beyond measuring our success by our level of GDP growth to measuring our success by our level of wellbeing. Your wellbeing vision acts as your north star for the transformative journey ahead, and in working to develop this vision some questions emerge of how do we: </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Understand what actually matters for wellbeing? </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How do we craft and communicate our wellbeing vision? </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And how do we measure wellbeing to keep us on course? </a:t>
            </a:r>
            <a:endParaRPr/>
          </a:p>
          <a:p>
            <a:pPr marL="0" lvl="0" indent="0" algn="l" rtl="0">
              <a:lnSpc>
                <a:spcPct val="100000"/>
              </a:lnSpc>
              <a:spcBef>
                <a:spcPts val="0"/>
              </a:spcBef>
              <a:spcAft>
                <a:spcPts val="0"/>
              </a:spcAft>
              <a:buSzPts val="1400"/>
              <a:buNone/>
            </a:pPr>
            <a:endParaRPr/>
          </a:p>
        </p:txBody>
      </p:sp>
      <p:sp>
        <p:nvSpPr>
          <p:cNvPr id="242" name="Google Shape;242;gd363b7b9df_0_1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Let’s start with the first,</a:t>
            </a:r>
            <a:r>
              <a:rPr lang="en-US" sz="1200" b="1" i="0" u="none" strike="noStrike" cap="none">
                <a:solidFill>
                  <a:schemeClr val="dk1"/>
                </a:solidFill>
                <a:latin typeface="Calibri"/>
                <a:ea typeface="Calibri"/>
                <a:cs typeface="Calibri"/>
                <a:sym typeface="Calibri"/>
              </a:rPr>
              <a:t> understanding what matters for wellbeing</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This is an example of the structure of the guide, with each stage being broken into different relevant processes, within the “how” you’ll see that we recognize that there are lot of different ways to understand what matters for wellbeing and you’ll find hyperlinks throughout to guides and tools that can support you with these different options! You’ll also find Tips form the WEAll community regarding suggestions for undertaking this process and from our perspective the best way to understand what matters for wellbeing is to ask people. </a:t>
            </a:r>
            <a:endParaRPr/>
          </a:p>
          <a:p>
            <a:pPr marL="0" lvl="0" indent="0" algn="l" rtl="0">
              <a:lnSpc>
                <a:spcPct val="100000"/>
              </a:lnSpc>
              <a:spcBef>
                <a:spcPts val="0"/>
              </a:spcBef>
              <a:spcAft>
                <a:spcPts val="0"/>
              </a:spcAft>
              <a:buSzPts val="1400"/>
              <a:buNone/>
            </a:pPr>
            <a:endParaRPr/>
          </a:p>
        </p:txBody>
      </p:sp>
      <p:sp>
        <p:nvSpPr>
          <p:cNvPr id="250" name="Google Shape;250;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d363b7b9df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Germany for example, instigated a massive public consulation campaign with over 200 events around the country as well as online forums to really understand what mattered for people’s wellbeing and while’s they ended up with over 400 topics, these were some of the one’s that were discussed most often. What’s interesting is that when you ask people what matter’s for wellbeing, you end up with a mix of values (like solidarity, equity and respect), outcomes (like unspoilt nature and work-life balance) as well as processes (like political participation &amp; civic engagement).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There is a tendency for governments to focus on the outcomes because these are the most tangible but an exciting new area to develop is considering how core values &amp; processes into our policy design processes as well. </a:t>
            </a:r>
            <a:endParaRPr/>
          </a:p>
          <a:p>
            <a:pPr marL="0" lvl="0" indent="0" algn="l" rtl="0">
              <a:lnSpc>
                <a:spcPct val="100000"/>
              </a:lnSpc>
              <a:spcBef>
                <a:spcPts val="0"/>
              </a:spcBef>
              <a:spcAft>
                <a:spcPts val="0"/>
              </a:spcAft>
              <a:buSzPts val="1400"/>
              <a:buNone/>
            </a:pPr>
            <a:endParaRPr/>
          </a:p>
        </p:txBody>
      </p:sp>
      <p:sp>
        <p:nvSpPr>
          <p:cNvPr id="259" name="Google Shape;259;gd363b7b9df_1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d35a9767d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In order to get widespread buy-in for this transformative project, is it vital to communicate and engage with as many people as possible and use a wide variety of communication methods. Some countries present their wellbeing vision in the form of an infograph, framework or short vision statement while others use music and art. This is picture of Buen Vivir from Ecuador, which represents their wellbeing vision based on the indigenous vision of a society in peace and harmony with each other and their natural environment. </a:t>
            </a:r>
            <a:endParaRPr/>
          </a:p>
          <a:p>
            <a:pPr marL="0" lvl="0" indent="0" algn="l" rtl="0">
              <a:lnSpc>
                <a:spcPct val="100000"/>
              </a:lnSpc>
              <a:spcBef>
                <a:spcPts val="0"/>
              </a:spcBef>
              <a:spcAft>
                <a:spcPts val="0"/>
              </a:spcAft>
              <a:buSzPts val="1400"/>
              <a:buNone/>
            </a:pPr>
            <a:endParaRPr/>
          </a:p>
        </p:txBody>
      </p:sp>
      <p:sp>
        <p:nvSpPr>
          <p:cNvPr id="266" name="Google Shape;266;gd35a9767d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d35a9767d3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This is the question where we see the most energy in the movement right now as there is, for very good reasons a deep desire to move beyond GDP. However, we should clarify that this guide does not say which indicators to use, but rather provides a variety of examples and explores how to develop wellbeing indicators.</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In terms of process however, one of my favorite examples comes from Wales who determined what indicators to use based on criteria such as how effectively these can be communicated with a general audience and this is huge, as I worked for a long time training policy makers in economic analysis and the ability for people to intuitively understand the importance of the indicators that are being used is vital for success.</a:t>
            </a:r>
            <a:endParaRPr/>
          </a:p>
          <a:p>
            <a:pPr marL="0" lvl="0" indent="0" algn="l" rtl="0">
              <a:lnSpc>
                <a:spcPct val="100000"/>
              </a:lnSpc>
              <a:spcBef>
                <a:spcPts val="0"/>
              </a:spcBef>
              <a:spcAft>
                <a:spcPts val="0"/>
              </a:spcAft>
              <a:buSzPts val="1400"/>
              <a:buNone/>
            </a:pPr>
            <a:endParaRPr/>
          </a:p>
        </p:txBody>
      </p:sp>
      <p:sp>
        <p:nvSpPr>
          <p:cNvPr id="273" name="Google Shape;273;gd35a9767d3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d35a9767d3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With this we move to the next stage of the guide which tries to move us beyond different measurements to a consideration of how to develop strategies for a wellbieng economy.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There are obviously a lot of relevant processes for this but we decided to start with 3: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Namely, how do we: </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Identify wellbeing economy activities &amp; behaviors? </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Align institutions &amp; stakeholders</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Manage Trade-offs and power dynamics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p:txBody>
      </p:sp>
      <p:sp>
        <p:nvSpPr>
          <p:cNvPr id="281" name="Google Shape;281;gd35a9767d3_1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d35a9767d3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So let’s start with </a:t>
            </a:r>
            <a:r>
              <a:rPr lang="en-US" sz="1200" b="1" i="0" u="none" strike="noStrike" cap="none">
                <a:solidFill>
                  <a:schemeClr val="dk1"/>
                </a:solidFill>
                <a:latin typeface="Calibri"/>
                <a:ea typeface="Calibri"/>
                <a:cs typeface="Calibri"/>
                <a:sym typeface="Calibri"/>
              </a:rPr>
              <a:t>Identify wellbeing economy activities &amp; behaviors</a:t>
            </a:r>
            <a:r>
              <a:rPr lang="en-US" sz="1200" b="0" i="0" u="none" strike="noStrike" cap="none">
                <a:solidFill>
                  <a:schemeClr val="dk1"/>
                </a:solidFill>
                <a:latin typeface="Calibri"/>
                <a:ea typeface="Calibri"/>
                <a:cs typeface="Calibri"/>
                <a:sym typeface="Calibri"/>
              </a:rPr>
              <a:t> as this requires a pretty huge shift in thinking as for a very long time, we held a narrative that the purpose of the economy was to generate wealth and therefore we’ve promoted investors &amp; big businesses that are most efficient at doing this but as we shift our vision of progress we will need to consider which economic activities &amp; behaviors are most important for wellbeing</a:t>
            </a:r>
            <a:r>
              <a:rPr lang="en-US"/>
              <a:t> </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COVID-19 has been really interesting in this regard as it took policy makers very little time to identify the economic sectors or workers that are most critical for maintaining current wellbeing, with healthcare works, teachers, farmers, grocery clerks &amp; government agencies &amp; deliver drivers for example being classified as essential despite the fact that these are often the lowest paid workers in our societies. The challenge is to now expand this thinking and really consider what activities &amp; behaviors are also vital for future wellbeing as well, so that we can develop strategies to meaningfully encourage and reward generosity, stewardship, environmental regeneration and more! </a:t>
            </a:r>
            <a:endParaRPr/>
          </a:p>
          <a:p>
            <a:pPr marL="0" lvl="0" indent="0" algn="l" rtl="0">
              <a:lnSpc>
                <a:spcPct val="100000"/>
              </a:lnSpc>
              <a:spcBef>
                <a:spcPts val="0"/>
              </a:spcBef>
              <a:spcAft>
                <a:spcPts val="0"/>
              </a:spcAft>
              <a:buSzPts val="1400"/>
              <a:buNone/>
            </a:pPr>
            <a:endParaRPr/>
          </a:p>
        </p:txBody>
      </p:sp>
      <p:sp>
        <p:nvSpPr>
          <p:cNvPr id="289" name="Google Shape;289;gd35a9767d3_1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d35a9767d3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Another area where we are seeing exciting innovations regards institutional alignment and moving beyond a siloed approach to a more holistic &amp; integrated strategy by government agencies &amp; society at large so that all stakeholders are working collaboratively to build a wellbeing economy.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One of my favorite case studies in this guide is the Envision Utah Initiative, it began in the 1990’s because the state’s economy was growing incredibly fast and they were concerned about the impact this would have on nature &amp; people’s quality of life if it was not strategically managed so they wanted to develop a participatory economic strategy design process.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At first they faced a lot of resistance as different towns and agencies felt they were in change of managing their economies &amp; many powerful stakeholders a paternalistic view of what people needed from the economy and were wary of getting citizens involved in economic planning but they eventually got wide-spread buy-in by: </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Presenting this as a long term initiative that was not confied to any policial or adminitative cycle </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They framed it as a “visioning” rather than a “planning” exercise so it was not constrained by a narrow, technically managed process </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And finally, they presented it as a continous process rather than a project so that it was not a short-term, managerially driven initiative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And indeed, it did take a long time, it took many years of public awareness raising, data gathering, public dialogue and participatory workshops to develop this strategy but in the end, Envision Utah is still going strong some 20 years later and is an example in the transformative power of engaging a broad range of stakeholders throughout this process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And with that, let’s get into the really tricky stuff: </a:t>
            </a:r>
            <a:endParaRPr/>
          </a:p>
          <a:p>
            <a:pPr marL="0" lvl="0" indent="0" algn="l" rtl="0">
              <a:lnSpc>
                <a:spcPct val="100000"/>
              </a:lnSpc>
              <a:spcBef>
                <a:spcPts val="0"/>
              </a:spcBef>
              <a:spcAft>
                <a:spcPts val="0"/>
              </a:spcAft>
              <a:buSzPts val="1400"/>
              <a:buNone/>
            </a:pPr>
            <a:endParaRPr/>
          </a:p>
        </p:txBody>
      </p:sp>
      <p:sp>
        <p:nvSpPr>
          <p:cNvPr id="297" name="Google Shape;297;gd35a9767d3_3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d2416c07df_0_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gd2416c07df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But the reality is we are the economy. The economy is just a word we use to describe the way we produce and provide for one another and the wealth generated in this system is just a means to improving our quality of life. </a:t>
            </a:r>
            <a:endParaRPr/>
          </a:p>
          <a:p>
            <a:pPr marL="0" lvl="0" indent="0" algn="l" rtl="0">
              <a:lnSpc>
                <a:spcPct val="100000"/>
              </a:lnSpc>
              <a:spcBef>
                <a:spcPts val="0"/>
              </a:spcBef>
              <a:spcAft>
                <a:spcPts val="0"/>
              </a:spcAft>
              <a:buSzPts val="1400"/>
              <a:buNone/>
            </a:pPr>
            <a:endParaRPr/>
          </a:p>
        </p:txBody>
      </p:sp>
      <p:sp>
        <p:nvSpPr>
          <p:cNvPr id="105" name="Google Shape;105;gd2416c07df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d35a9767d3_3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 reality is that the only way to build a wellbeing economy is to proactively confront power imbalances in the existing system and to strategically manage trade-offs between different wellbeing priorities. A great example of this has been the just transition movement where we’ve seen some really inspiring, co-creative approaches to sunsetting environmentally harmful industries in a way that is just and fair to workers and communities who depend on these sectors.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What is vital is to engage people in these discussions so that they understand the tensions and trade-offs so that these often-painful decisions are made in a transparent and inclusive way.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a:p>
        </p:txBody>
      </p:sp>
      <p:sp>
        <p:nvSpPr>
          <p:cNvPr id="305" name="Google Shape;305;gd35a9767d3_3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d35a9767d3_4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With this we move to the 3</a:t>
            </a:r>
            <a:r>
              <a:rPr lang="en-US" sz="1200" b="0" i="0" u="none" strike="noStrike" cap="none" baseline="30000">
                <a:solidFill>
                  <a:schemeClr val="dk1"/>
                </a:solidFill>
                <a:latin typeface="Calibri"/>
                <a:ea typeface="Calibri"/>
                <a:cs typeface="Calibri"/>
                <a:sym typeface="Calibri"/>
              </a:rPr>
              <a:t>rd</a:t>
            </a:r>
            <a:r>
              <a:rPr lang="en-US" sz="1200" b="0" i="0" u="none" strike="noStrike" cap="none">
                <a:solidFill>
                  <a:schemeClr val="dk1"/>
                </a:solidFill>
                <a:latin typeface="Calibri"/>
                <a:ea typeface="Calibri"/>
                <a:cs typeface="Calibri"/>
                <a:sym typeface="Calibri"/>
              </a:rPr>
              <a:t> section of this guide which is on </a:t>
            </a:r>
            <a:r>
              <a:rPr lang="en-US" sz="1200" b="1" i="0" u="none" strike="noStrike" cap="none">
                <a:solidFill>
                  <a:schemeClr val="dk1"/>
                </a:solidFill>
                <a:latin typeface="Calibri"/>
                <a:ea typeface="Calibri"/>
                <a:cs typeface="Calibri"/>
                <a:sym typeface="Calibri"/>
              </a:rPr>
              <a:t>assessing &amp; selecting wellbeing policies.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When you’re trying to achieve something as transformative as building a wellbeing economy, individual progressive policies are great but a coherent and integrated policy package is better. Policies are the way that we encourage or discourage particular types of behaviors and it’s important to first look at the existing policies in place and how aligned they are with your strategy &amp; vision. In working in economic policy for nearly a decade, I can say this is something that rarely happens as we tend to focus on developing new policies rather than assessing and reforming the existing ones and so there is a lot of opportunities for innovation here.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a:p>
        </p:txBody>
      </p:sp>
      <p:sp>
        <p:nvSpPr>
          <p:cNvPr id="312" name="Google Shape;312;gd35a9767d3_4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2836544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d35a9767d3_4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In particular, there is a huge need to develop new ways of evaluating policies beyond their monetary cost or benefit to really considering how they impact our current and future wellbeing. An exciting example where we are seeing progress in this area is in gender budgeting &amp; now some racial budgeting initiatives where governemnts are evaluating policies according to their effects on equity with the aim of supporting and empowering historically disadvantaged groups. Iceland for example, if already looking to learn from their gender budgeting experience to develop wellbeing policy assessment tools and I think in the coming years we’ll see a lot of exciting progress in this area as we begin to evaluate policies by our values rather than by their revenue generating potential.  </a:t>
            </a:r>
            <a:endParaRPr/>
          </a:p>
          <a:p>
            <a:pPr marL="0" lvl="0" indent="0" algn="l" rtl="0">
              <a:lnSpc>
                <a:spcPct val="100000"/>
              </a:lnSpc>
              <a:spcBef>
                <a:spcPts val="0"/>
              </a:spcBef>
              <a:spcAft>
                <a:spcPts val="0"/>
              </a:spcAft>
              <a:buSzPts val="1400"/>
              <a:buNone/>
            </a:pPr>
            <a:endParaRPr/>
          </a:p>
        </p:txBody>
      </p:sp>
      <p:sp>
        <p:nvSpPr>
          <p:cNvPr id="320" name="Google Shape;320;gd35a9767d3_4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d35a9767d3_4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If you haven’t picked up on it yet, this guide is all about co-creation of the wellbeing economy and we’re not alone, around the world we are seeing more and more participatory policy initiatives popping up all over the world. People want to be involved in developing policies and there are now incredible public facilitation &amp; technological tools to support with this with examples such as the dedicim Barcelona intiative representing how techcnologies can be used to help revitalize democracy and transform economic policy making.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a:p>
        </p:txBody>
      </p:sp>
      <p:sp>
        <p:nvSpPr>
          <p:cNvPr id="328" name="Google Shape;328;gd35a9767d3_4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d35a9767d3_4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I won’t go into as much detail with the final two stages as I want to allow time for the incredible policy makers who are on the front lines of the wellbieng economy movement to share their incredible wisdom and experiences but I do want to touch on some key points and ideas in the areas of policy implementation &amp; evaluation.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 biggest issue with standard economic policy design is when it comes to implementation. Working in international development, there were no shortage of economic experts and Mckinsey consultants who would come in and develop these beautiful, strategic policies but at best these 2 million dollar docs would sit on a shelf somewhere never to be seen again and at worst people would actually try to implement a strategy they different understand and was generally not in their interest.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People need to be active agents not only in designing the policies but also adapting and implementing them according to their unique context. I realize this is no small feet but we can find inspiring example of governments relinquishing control and empowering local communities to implement, monitor &amp; align policies to their context. </a:t>
            </a:r>
            <a:endParaRPr/>
          </a:p>
          <a:p>
            <a:pPr marL="0" lvl="0" indent="0" algn="l" rtl="0">
              <a:lnSpc>
                <a:spcPct val="100000"/>
              </a:lnSpc>
              <a:spcBef>
                <a:spcPts val="0"/>
              </a:spcBef>
              <a:spcAft>
                <a:spcPts val="0"/>
              </a:spcAft>
              <a:buSzPts val="1400"/>
              <a:buNone/>
            </a:pPr>
            <a:endParaRPr/>
          </a:p>
        </p:txBody>
      </p:sp>
      <p:sp>
        <p:nvSpPr>
          <p:cNvPr id="336" name="Google Shape;336;gd35a9767d3_4_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d36ae91abc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I love the example of the Barrios Verdad in La Paz as after decades of failed poverty alleviation initiatives they decided to just give poor neighborhoods in La Paz the power to design their own infrastructure and community development plans and would give them the money they needed to execute them plus a some extra for adaptations or complementary projects that would come up along the way. The wellbeing impact of this initiative have been enormous and speaking of impacts…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Let’s discuss evaluation before concluding with next steps and a call to action!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a:p>
        </p:txBody>
      </p:sp>
      <p:sp>
        <p:nvSpPr>
          <p:cNvPr id="344" name="Google Shape;344;gd36ae91abc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d36ae91abc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Evaluations and assessments play a critical role in all of the various stages we’ve explored, as they provide us with the information and evidence we need to make strategic and informed decisions and with the rise in wellbeing measurements, we’re seeing governments from the local to the global assessing wellbeing. </a:t>
            </a:r>
            <a:endParaRPr/>
          </a:p>
          <a:p>
            <a:pPr marL="0" lvl="0" indent="0" algn="l" rtl="0">
              <a:lnSpc>
                <a:spcPct val="100000"/>
              </a:lnSpc>
              <a:spcBef>
                <a:spcPts val="0"/>
              </a:spcBef>
              <a:spcAft>
                <a:spcPts val="0"/>
              </a:spcAft>
              <a:buSzPts val="1400"/>
              <a:buNone/>
            </a:pPr>
            <a:endParaRPr/>
          </a:p>
        </p:txBody>
      </p:sp>
      <p:sp>
        <p:nvSpPr>
          <p:cNvPr id="352" name="Google Shape;352;gd36ae91abc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d36ae91abc_2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Scotland for example has been using their national performance framework and the SDG’s to really identify priority areas for intervention. </a:t>
            </a:r>
            <a:endParaRPr/>
          </a:p>
          <a:p>
            <a:pPr marL="0" lvl="0" indent="0" algn="l" rtl="0">
              <a:lnSpc>
                <a:spcPct val="100000"/>
              </a:lnSpc>
              <a:spcBef>
                <a:spcPts val="0"/>
              </a:spcBef>
              <a:spcAft>
                <a:spcPts val="0"/>
              </a:spcAft>
              <a:buSzPts val="1400"/>
              <a:buNone/>
            </a:pPr>
            <a:endParaRPr/>
          </a:p>
        </p:txBody>
      </p:sp>
      <p:sp>
        <p:nvSpPr>
          <p:cNvPr id="360" name="Google Shape;360;gd36ae91abc_2_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d36ae91abc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More than anything, what we need to embrace experimentation and learning, which can be really hard for policy makers who feel they can’t fail but we’re trailblazers here, trying to achieve something new and there is as much to learn from failure as there is success and so it’s about developing mechanisms to collective learning so that we all feel we are policy makers and a part of building the wellbeing economy.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With that, I hope I’ve convinced you to reach the guide. It’s not long and there are lots of pictures or atleast feel you’ve gotten a good flavor of what this guide is about. </a:t>
            </a:r>
            <a:endParaRPr/>
          </a:p>
          <a:p>
            <a:pPr marL="0" lvl="0" indent="0" algn="l" rtl="0">
              <a:lnSpc>
                <a:spcPct val="100000"/>
              </a:lnSpc>
              <a:spcBef>
                <a:spcPts val="0"/>
              </a:spcBef>
              <a:spcAft>
                <a:spcPts val="0"/>
              </a:spcAft>
              <a:buSzPts val="1400"/>
              <a:buNone/>
            </a:pPr>
            <a:endParaRPr/>
          </a:p>
        </p:txBody>
      </p:sp>
      <p:sp>
        <p:nvSpPr>
          <p:cNvPr id="367" name="Google Shape;367;gd36ae91abc_3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d2416c07df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gd2416c07df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Albert Einstein once said that “perfection of means and confusion of ends seems to characterize our age” and there is perhaps no area where this confusion is clearer than when it comes to the economy. </a:t>
            </a:r>
            <a:endParaRPr/>
          </a:p>
          <a:p>
            <a:pPr marL="0" lvl="0" indent="0" algn="l" rtl="0">
              <a:lnSpc>
                <a:spcPct val="100000"/>
              </a:lnSpc>
              <a:spcBef>
                <a:spcPts val="0"/>
              </a:spcBef>
              <a:spcAft>
                <a:spcPts val="0"/>
              </a:spcAft>
              <a:buSzPts val="1400"/>
              <a:buNone/>
            </a:pPr>
            <a:endParaRPr/>
          </a:p>
        </p:txBody>
      </p:sp>
      <p:sp>
        <p:nvSpPr>
          <p:cNvPr id="90" name="Google Shape;90;gd2416c07df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So what does this mean in practice, how would these principles change the way we design economy policies? The reality is that we’re speaking about emergent processes that will look different in different places but we decided to structure this guide according to 5 stages, Vision, Strategy, Policies, Implementation &amp; Evaluation with relevant policy design processes in each. As you read this guide, it will be tempting to view this as a step by step guide but it’s not,  the reality is that all of these various procesess are interconnected with one another and support one another and so we hope you will experiment with different combinations &amp; add in new processes but all we ask if that you share your experience so that we can keep learning and building this together. </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So without further ado, let’s dive into the guide itself. </a:t>
            </a:r>
            <a:endParaRPr/>
          </a:p>
          <a:p>
            <a:pPr marL="0" lvl="0" indent="0" algn="l" rtl="0">
              <a:spcBef>
                <a:spcPts val="0"/>
              </a:spcBef>
              <a:spcAft>
                <a:spcPts val="0"/>
              </a:spcAft>
              <a:buClr>
                <a:schemeClr val="dk1"/>
              </a:buClr>
              <a:buSzPts val="1200"/>
              <a:buFont typeface="Calibri"/>
              <a:buNone/>
            </a:pPr>
            <a:endParaRPr/>
          </a:p>
        </p:txBody>
      </p:sp>
      <p:sp>
        <p:nvSpPr>
          <p:cNvPr id="135" name="Google Shape;135;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44</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d36ae91abc_4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More than anything, what we need to embrace experimentation and learning, which can be really hard for policy makers who feel they can’t fail but we’re trailblazers here, trying to achieve something new and there is as much to learn from failure as there is success and so it’s about developing mechanisms to collective learning so that we all feel we are policy makers and a part of building the wellbeing economy.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With that, I hope I’ve convinced you to reach the guide. It’s not long and there are lots of pictures or atleast feel you’ve gotten a good flavor of what this guide is about. </a:t>
            </a:r>
            <a:endParaRPr/>
          </a:p>
          <a:p>
            <a:pPr marL="0" lvl="0" indent="0" algn="l" rtl="0">
              <a:lnSpc>
                <a:spcPct val="100000"/>
              </a:lnSpc>
              <a:spcBef>
                <a:spcPts val="0"/>
              </a:spcBef>
              <a:spcAft>
                <a:spcPts val="0"/>
              </a:spcAft>
              <a:buSzPts val="1400"/>
              <a:buNone/>
            </a:pPr>
            <a:endParaRPr/>
          </a:p>
        </p:txBody>
      </p:sp>
      <p:sp>
        <p:nvSpPr>
          <p:cNvPr id="374" name="Google Shape;374;gd36ae91abc_4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d36ae91abc_4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Thank you </a:t>
            </a:r>
            <a:endParaRPr/>
          </a:p>
          <a:p>
            <a:pPr marL="0" lvl="0" indent="0" algn="l" rtl="0">
              <a:lnSpc>
                <a:spcPct val="100000"/>
              </a:lnSpc>
              <a:spcBef>
                <a:spcPts val="0"/>
              </a:spcBef>
              <a:spcAft>
                <a:spcPts val="0"/>
              </a:spcAft>
              <a:buSzPts val="1400"/>
              <a:buNone/>
            </a:pPr>
            <a:endParaRPr/>
          </a:p>
        </p:txBody>
      </p:sp>
      <p:sp>
        <p:nvSpPr>
          <p:cNvPr id="388" name="Google Shape;388;gd36ae91abc_4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Who hear has heard of GDP? </a:t>
            </a:r>
            <a:endParaRPr/>
          </a:p>
          <a:p>
            <a:pPr marL="0" lvl="0" indent="0" algn="l" rtl="0">
              <a:spcBef>
                <a:spcPts val="0"/>
              </a:spcBef>
              <a:spcAft>
                <a:spcPts val="0"/>
              </a:spcAft>
              <a:buNone/>
            </a:pPr>
            <a:r>
              <a:rPr lang="en-US"/>
              <a:t>Can anyone tell me what GDP is? </a:t>
            </a:r>
            <a:endParaRPr/>
          </a:p>
          <a:p>
            <a:pPr marL="0" lvl="0" indent="0" algn="l" rtl="0">
              <a:spcBef>
                <a:spcPts val="0"/>
              </a:spcBef>
              <a:spcAft>
                <a:spcPts val="0"/>
              </a:spcAft>
              <a:buNone/>
            </a:pPr>
            <a:r>
              <a:rPr lang="en-US"/>
              <a:t>GDP measures how much we produce and consume as a society and for decades this number has been used to assess n</a:t>
            </a:r>
            <a:endParaRPr/>
          </a:p>
        </p:txBody>
      </p:sp>
      <p:sp>
        <p:nvSpPr>
          <p:cNvPr id="123" name="Google Shape;12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d30c9262b0_3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d30c9262b0_3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Our current economic system is driving grotesque inequalities with 8 people now owning more wealth than half of humanity </a:t>
            </a:r>
            <a:endParaRPr/>
          </a:p>
          <a:p>
            <a:pPr marL="0" lvl="0" indent="0" algn="l" rtl="0">
              <a:lnSpc>
                <a:spcPct val="100000"/>
              </a:lnSpc>
              <a:spcBef>
                <a:spcPts val="0"/>
              </a:spcBef>
              <a:spcAft>
                <a:spcPts val="0"/>
              </a:spcAft>
              <a:buSzPts val="1400"/>
              <a:buNone/>
            </a:pPr>
            <a:endParaRPr/>
          </a:p>
        </p:txBody>
      </p:sp>
      <p:sp>
        <p:nvSpPr>
          <p:cNvPr id="122" name="Google Shape;122;gd30c9262b0_3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d30c9262b0_3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d30c9262b0_3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Our systems of production &amp; consumption are destroying our planet, our home and threatening our very survival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138" name="Google Shape;138;gd30c9262b0_3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And we’re seeing increasing loneliness, alienation &amp; despair spreading throughout the world with depression now becoming the leading cause of disability worldwide and then you add a global pandemic on top of all of this and it becomes very clear that our current economic system is not cutting it </a:t>
            </a:r>
            <a:endParaRPr/>
          </a:p>
        </p:txBody>
      </p:sp>
      <p:sp>
        <p:nvSpPr>
          <p:cNvPr id="172" name="Google Shape;17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As we strive to navigate these urgent crises it can be frustrating to see policy makers prioritize the economy above all else, as if forgetting that we are the economy and that it means nothing if it destroys our people and planet. </a:t>
            </a:r>
            <a:endParaRPr/>
          </a:p>
          <a:p>
            <a:pPr marL="0" lvl="0" indent="0" algn="l" rtl="0">
              <a:lnSpc>
                <a:spcPct val="100000"/>
              </a:lnSpc>
              <a:spcBef>
                <a:spcPts val="0"/>
              </a:spcBef>
              <a:spcAft>
                <a:spcPts val="0"/>
              </a:spcAft>
              <a:buSzPts val="1400"/>
              <a:buNone/>
            </a:pPr>
            <a:endParaRPr/>
          </a:p>
        </p:txBody>
      </p:sp>
      <p:sp>
        <p:nvSpPr>
          <p:cNvPr id="154" name="Google Shape;15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2242F4-7DF4-5C46-9FD2-EB68A5ED78A5}" type="datetimeFigureOut">
              <a:rPr lang="en-US" smtClean="0"/>
              <a:t>10/11/21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E21414-E6F0-5A46-B4F6-62781073B502}" type="slidenum">
              <a:rPr lang="en-US" smtClean="0"/>
              <a:t>‹#›</a:t>
            </a:fld>
            <a:endParaRPr lang="en-US"/>
          </a:p>
        </p:txBody>
      </p:sp>
    </p:spTree>
    <p:extLst>
      <p:ext uri="{BB962C8B-B14F-4D97-AF65-F5344CB8AC3E}">
        <p14:creationId xmlns:p14="http://schemas.microsoft.com/office/powerpoint/2010/main" val="314254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2242F4-7DF4-5C46-9FD2-EB68A5ED78A5}" type="datetimeFigureOut">
              <a:rPr lang="en-US" smtClean="0"/>
              <a:t>10/11/21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E21414-E6F0-5A46-B4F6-62781073B502}" type="slidenum">
              <a:rPr lang="en-US" smtClean="0"/>
              <a:t>‹#›</a:t>
            </a:fld>
            <a:endParaRPr lang="en-US"/>
          </a:p>
        </p:txBody>
      </p:sp>
    </p:spTree>
    <p:extLst>
      <p:ext uri="{BB962C8B-B14F-4D97-AF65-F5344CB8AC3E}">
        <p14:creationId xmlns:p14="http://schemas.microsoft.com/office/powerpoint/2010/main" val="1952372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2242F4-7DF4-5C46-9FD2-EB68A5ED78A5}" type="datetimeFigureOut">
              <a:rPr lang="en-US" smtClean="0"/>
              <a:t>10/11/21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E21414-E6F0-5A46-B4F6-62781073B502}" type="slidenum">
              <a:rPr lang="en-US" smtClean="0"/>
              <a:t>‹#›</a:t>
            </a:fld>
            <a:endParaRPr lang="en-US"/>
          </a:p>
        </p:txBody>
      </p:sp>
    </p:spTree>
    <p:extLst>
      <p:ext uri="{BB962C8B-B14F-4D97-AF65-F5344CB8AC3E}">
        <p14:creationId xmlns:p14="http://schemas.microsoft.com/office/powerpoint/2010/main" val="3954075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2242F4-7DF4-5C46-9FD2-EB68A5ED78A5}" type="datetimeFigureOut">
              <a:rPr lang="en-US" smtClean="0"/>
              <a:t>10/11/21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E21414-E6F0-5A46-B4F6-62781073B502}" type="slidenum">
              <a:rPr lang="en-US" smtClean="0"/>
              <a:t>‹#›</a:t>
            </a:fld>
            <a:endParaRPr lang="en-US"/>
          </a:p>
        </p:txBody>
      </p:sp>
    </p:spTree>
    <p:extLst>
      <p:ext uri="{BB962C8B-B14F-4D97-AF65-F5344CB8AC3E}">
        <p14:creationId xmlns:p14="http://schemas.microsoft.com/office/powerpoint/2010/main" val="1330412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2242F4-7DF4-5C46-9FD2-EB68A5ED78A5}" type="datetimeFigureOut">
              <a:rPr lang="en-US" smtClean="0"/>
              <a:t>10/11/21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E21414-E6F0-5A46-B4F6-62781073B502}" type="slidenum">
              <a:rPr lang="en-US" smtClean="0"/>
              <a:t>‹#›</a:t>
            </a:fld>
            <a:endParaRPr lang="en-US"/>
          </a:p>
        </p:txBody>
      </p:sp>
    </p:spTree>
    <p:extLst>
      <p:ext uri="{BB962C8B-B14F-4D97-AF65-F5344CB8AC3E}">
        <p14:creationId xmlns:p14="http://schemas.microsoft.com/office/powerpoint/2010/main" val="242244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2242F4-7DF4-5C46-9FD2-EB68A5ED78A5}" type="datetimeFigureOut">
              <a:rPr lang="en-US" smtClean="0"/>
              <a:t>10/11/21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E21414-E6F0-5A46-B4F6-62781073B502}" type="slidenum">
              <a:rPr lang="en-US" smtClean="0"/>
              <a:t>‹#›</a:t>
            </a:fld>
            <a:endParaRPr lang="en-US"/>
          </a:p>
        </p:txBody>
      </p:sp>
    </p:spTree>
    <p:extLst>
      <p:ext uri="{BB962C8B-B14F-4D97-AF65-F5344CB8AC3E}">
        <p14:creationId xmlns:p14="http://schemas.microsoft.com/office/powerpoint/2010/main" val="275513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2242F4-7DF4-5C46-9FD2-EB68A5ED78A5}" type="datetimeFigureOut">
              <a:rPr lang="en-US" smtClean="0"/>
              <a:t>10/11/21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E21414-E6F0-5A46-B4F6-62781073B502}" type="slidenum">
              <a:rPr lang="en-US" smtClean="0"/>
              <a:t>‹#›</a:t>
            </a:fld>
            <a:endParaRPr lang="en-US"/>
          </a:p>
        </p:txBody>
      </p:sp>
    </p:spTree>
    <p:extLst>
      <p:ext uri="{BB962C8B-B14F-4D97-AF65-F5344CB8AC3E}">
        <p14:creationId xmlns:p14="http://schemas.microsoft.com/office/powerpoint/2010/main" val="353237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2242F4-7DF4-5C46-9FD2-EB68A5ED78A5}" type="datetimeFigureOut">
              <a:rPr lang="en-US" smtClean="0"/>
              <a:t>10/11/21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E21414-E6F0-5A46-B4F6-62781073B502}" type="slidenum">
              <a:rPr lang="en-US" smtClean="0"/>
              <a:t>‹#›</a:t>
            </a:fld>
            <a:endParaRPr lang="en-US"/>
          </a:p>
        </p:txBody>
      </p:sp>
    </p:spTree>
    <p:extLst>
      <p:ext uri="{BB962C8B-B14F-4D97-AF65-F5344CB8AC3E}">
        <p14:creationId xmlns:p14="http://schemas.microsoft.com/office/powerpoint/2010/main" val="2147491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2242F4-7DF4-5C46-9FD2-EB68A5ED78A5}" type="datetimeFigureOut">
              <a:rPr lang="en-US" smtClean="0"/>
              <a:t>10/11/21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E21414-E6F0-5A46-B4F6-62781073B502}" type="slidenum">
              <a:rPr lang="en-US" smtClean="0"/>
              <a:t>‹#›</a:t>
            </a:fld>
            <a:endParaRPr lang="en-US"/>
          </a:p>
        </p:txBody>
      </p:sp>
    </p:spTree>
    <p:extLst>
      <p:ext uri="{BB962C8B-B14F-4D97-AF65-F5344CB8AC3E}">
        <p14:creationId xmlns:p14="http://schemas.microsoft.com/office/powerpoint/2010/main" val="940894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2242F4-7DF4-5C46-9FD2-EB68A5ED78A5}" type="datetimeFigureOut">
              <a:rPr lang="en-US" smtClean="0"/>
              <a:t>10/11/21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E21414-E6F0-5A46-B4F6-62781073B502}" type="slidenum">
              <a:rPr lang="en-US" smtClean="0"/>
              <a:t>‹#›</a:t>
            </a:fld>
            <a:endParaRPr lang="en-US"/>
          </a:p>
        </p:txBody>
      </p:sp>
    </p:spTree>
    <p:extLst>
      <p:ext uri="{BB962C8B-B14F-4D97-AF65-F5344CB8AC3E}">
        <p14:creationId xmlns:p14="http://schemas.microsoft.com/office/powerpoint/2010/main" val="76233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2242F4-7DF4-5C46-9FD2-EB68A5ED78A5}" type="datetimeFigureOut">
              <a:rPr lang="en-US" smtClean="0"/>
              <a:t>10/11/21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E21414-E6F0-5A46-B4F6-62781073B502}" type="slidenum">
              <a:rPr lang="en-US" smtClean="0"/>
              <a:t>‹#›</a:t>
            </a:fld>
            <a:endParaRPr lang="en-US"/>
          </a:p>
        </p:txBody>
      </p:sp>
    </p:spTree>
    <p:extLst>
      <p:ext uri="{BB962C8B-B14F-4D97-AF65-F5344CB8AC3E}">
        <p14:creationId xmlns:p14="http://schemas.microsoft.com/office/powerpoint/2010/main" val="3662420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242F4-7DF4-5C46-9FD2-EB68A5ED78A5}" type="datetimeFigureOut">
              <a:rPr lang="en-US" smtClean="0"/>
              <a:t>10/11/21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E21414-E6F0-5A46-B4F6-62781073B502}" type="slidenum">
              <a:rPr lang="en-US" smtClean="0"/>
              <a:t>‹#›</a:t>
            </a:fld>
            <a:endParaRPr lang="en-US"/>
          </a:p>
        </p:txBody>
      </p:sp>
    </p:spTree>
    <p:extLst>
      <p:ext uri="{BB962C8B-B14F-4D97-AF65-F5344CB8AC3E}">
        <p14:creationId xmlns:p14="http://schemas.microsoft.com/office/powerpoint/2010/main" val="1908336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tourmyindia.com/blog/people-planet/"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mailto:Amanda@Weall.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png"/><Relationship Id="rId7"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6" name="Google Shape;100;gd30c9262b0_3_3">
            <a:extLst>
              <a:ext uri="{FF2B5EF4-FFF2-40B4-BE49-F238E27FC236}">
                <a16:creationId xmlns:a16="http://schemas.microsoft.com/office/drawing/2014/main" id="{DD1926A4-2ECB-F048-AA69-58477AB03F1A}"/>
              </a:ext>
            </a:extLst>
          </p:cNvPr>
          <p:cNvPicPr preferRelativeResize="0"/>
          <p:nvPr/>
        </p:nvPicPr>
        <p:blipFill rotWithShape="1">
          <a:blip r:embed="rId3">
            <a:alphaModFix amt="50000"/>
          </a:blip>
          <a:srcRect/>
          <a:stretch/>
        </p:blipFill>
        <p:spPr>
          <a:xfrm>
            <a:off x="-3584525" y="-3734740"/>
            <a:ext cx="8165175" cy="7853725"/>
          </a:xfrm>
          <a:prstGeom prst="rect">
            <a:avLst/>
          </a:prstGeom>
          <a:noFill/>
          <a:ln>
            <a:noFill/>
          </a:ln>
        </p:spPr>
      </p:pic>
      <p:sp>
        <p:nvSpPr>
          <p:cNvPr id="85" name="Google Shape;85;p1"/>
          <p:cNvSpPr/>
          <p:nvPr/>
        </p:nvSpPr>
        <p:spPr>
          <a:xfrm>
            <a:off x="1127570" y="1000899"/>
            <a:ext cx="7253400" cy="34290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5500" b="1" dirty="0">
                <a:solidFill>
                  <a:schemeClr val="dk1"/>
                </a:solidFill>
                <a:latin typeface="Nunito"/>
                <a:ea typeface="Nunito"/>
                <a:cs typeface="Nunito"/>
                <a:sym typeface="Nunito"/>
              </a:rPr>
              <a:t>Designing</a:t>
            </a:r>
            <a:r>
              <a:rPr lang="en-US" sz="5500" b="1" i="0" u="none" strike="noStrike" cap="none" dirty="0">
                <a:solidFill>
                  <a:schemeClr val="dk1"/>
                </a:solidFill>
                <a:latin typeface="Nunito"/>
                <a:ea typeface="Nunito"/>
                <a:cs typeface="Nunito"/>
                <a:sym typeface="Nunito"/>
              </a:rPr>
              <a:t> Policie</a:t>
            </a:r>
            <a:r>
              <a:rPr lang="en-US" sz="5500" b="1" dirty="0">
                <a:solidFill>
                  <a:schemeClr val="dk1"/>
                </a:solidFill>
                <a:latin typeface="Nunito"/>
                <a:ea typeface="Nunito"/>
                <a:cs typeface="Nunito"/>
                <a:sym typeface="Nunito"/>
              </a:rPr>
              <a:t>s to Build a Wellbeing Economy</a:t>
            </a:r>
            <a:endParaRPr sz="300" b="1" i="0" u="none" strike="noStrike" cap="none" dirty="0">
              <a:solidFill>
                <a:srgbClr val="000000"/>
              </a:solidFill>
              <a:latin typeface="Arial"/>
              <a:ea typeface="Arial"/>
              <a:cs typeface="Arial"/>
              <a:sym typeface="Arial"/>
            </a:endParaRPr>
          </a:p>
        </p:txBody>
      </p:sp>
      <p:sp>
        <p:nvSpPr>
          <p:cNvPr id="86" name="Google Shape;86;p1"/>
          <p:cNvSpPr/>
          <p:nvPr/>
        </p:nvSpPr>
        <p:spPr>
          <a:xfrm>
            <a:off x="2164468" y="4327329"/>
            <a:ext cx="5370652" cy="1926692"/>
          </a:xfrm>
          <a:prstGeom prst="roundRect">
            <a:avLst>
              <a:gd name="adj" fmla="val 16667"/>
            </a:avLst>
          </a:pr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400" b="1" dirty="0">
                <a:latin typeface="Nunito"/>
                <a:ea typeface="Nunito"/>
                <a:cs typeface="Nunito"/>
                <a:sym typeface="Nunito"/>
              </a:rPr>
              <a:t>Amanda </a:t>
            </a:r>
            <a:r>
              <a:rPr lang="en-US" sz="2400" b="1" dirty="0" err="1">
                <a:latin typeface="Nunito"/>
                <a:ea typeface="Nunito"/>
                <a:cs typeface="Nunito"/>
                <a:sym typeface="Nunito"/>
              </a:rPr>
              <a:t>Janoo</a:t>
            </a:r>
            <a:endParaRPr lang="en-US" sz="2400" b="1" dirty="0">
              <a:latin typeface="Nunito"/>
              <a:ea typeface="Nunito"/>
              <a:cs typeface="Nunito"/>
              <a:sym typeface="Nunito"/>
            </a:endParaRPr>
          </a:p>
          <a:p>
            <a:pPr marL="0" marR="0" lvl="0" indent="0" algn="ctr" rtl="0">
              <a:lnSpc>
                <a:spcPct val="100000"/>
              </a:lnSpc>
              <a:spcBef>
                <a:spcPts val="0"/>
              </a:spcBef>
              <a:spcAft>
                <a:spcPts val="0"/>
              </a:spcAft>
              <a:buNone/>
            </a:pPr>
            <a:r>
              <a:rPr lang="en-US" sz="2400" b="1" i="0" u="none" strike="noStrike" cap="none" dirty="0">
                <a:solidFill>
                  <a:srgbClr val="000000"/>
                </a:solidFill>
                <a:latin typeface="Nunito"/>
                <a:ea typeface="Nunito"/>
                <a:cs typeface="Nunito"/>
                <a:sym typeface="Nunito"/>
              </a:rPr>
              <a:t>October </a:t>
            </a:r>
            <a:r>
              <a:rPr lang="en-US" sz="2400" b="1" dirty="0">
                <a:solidFill>
                  <a:srgbClr val="000000"/>
                </a:solidFill>
                <a:latin typeface="Nunito"/>
                <a:ea typeface="Nunito"/>
                <a:cs typeface="Nunito"/>
                <a:sym typeface="Nunito"/>
              </a:rPr>
              <a:t>11</a:t>
            </a:r>
            <a:r>
              <a:rPr lang="en-US" sz="2400" b="1" i="0" u="none" strike="noStrike" cap="none" baseline="30000" dirty="0">
                <a:solidFill>
                  <a:srgbClr val="000000"/>
                </a:solidFill>
                <a:latin typeface="Nunito"/>
                <a:ea typeface="Nunito"/>
                <a:cs typeface="Nunito"/>
                <a:sym typeface="Nunito"/>
              </a:rPr>
              <a:t>th</a:t>
            </a:r>
            <a:r>
              <a:rPr lang="en-US" sz="2400" b="1" i="0" u="none" strike="noStrike" cap="none" dirty="0">
                <a:solidFill>
                  <a:srgbClr val="000000"/>
                </a:solidFill>
                <a:latin typeface="Nunito"/>
                <a:ea typeface="Nunito"/>
                <a:cs typeface="Nunito"/>
                <a:sym typeface="Nunito"/>
              </a:rPr>
              <a:t>, 2021</a:t>
            </a:r>
          </a:p>
          <a:p>
            <a:pPr marL="0" marR="0" lvl="0" indent="0" algn="ctr" rtl="0">
              <a:lnSpc>
                <a:spcPct val="100000"/>
              </a:lnSpc>
              <a:spcBef>
                <a:spcPts val="0"/>
              </a:spcBef>
              <a:spcAft>
                <a:spcPts val="0"/>
              </a:spcAft>
              <a:buNone/>
            </a:pPr>
            <a:r>
              <a:rPr lang="en-US" sz="2400" b="1" dirty="0">
                <a:latin typeface="Nunito"/>
                <a:ea typeface="Nunito"/>
                <a:cs typeface="Nunito"/>
                <a:sym typeface="Nunito"/>
              </a:rPr>
              <a:t>New Economy Network Australia Event </a:t>
            </a:r>
            <a:endParaRPr sz="2400" b="1" i="0" u="none" strike="noStrike" cap="none" dirty="0">
              <a:solidFill>
                <a:srgbClr val="000000"/>
              </a:solidFill>
              <a:latin typeface="Nunito"/>
              <a:ea typeface="Nunito"/>
              <a:cs typeface="Nunito"/>
              <a:sym typeface="Nunito"/>
            </a:endParaRPr>
          </a:p>
          <a:p>
            <a:pPr marL="0" marR="0" lvl="0" indent="0" algn="l" rtl="0">
              <a:lnSpc>
                <a:spcPct val="100000"/>
              </a:lnSpc>
              <a:spcBef>
                <a:spcPts val="0"/>
              </a:spcBef>
              <a:spcAft>
                <a:spcPts val="0"/>
              </a:spcAft>
              <a:buNone/>
            </a:pPr>
            <a:endParaRPr sz="300" b="0" i="0" u="none" strike="noStrike" cap="none" dirty="0">
              <a:solidFill>
                <a:srgbClr val="000000"/>
              </a:solidFill>
              <a:latin typeface="Arial"/>
              <a:ea typeface="Arial"/>
              <a:cs typeface="Arial"/>
              <a:sym typeface="Arial"/>
            </a:endParaRPr>
          </a:p>
        </p:txBody>
      </p:sp>
      <p:pic>
        <p:nvPicPr>
          <p:cNvPr id="7" name="Google Shape;201;p11">
            <a:extLst>
              <a:ext uri="{FF2B5EF4-FFF2-40B4-BE49-F238E27FC236}">
                <a16:creationId xmlns:a16="http://schemas.microsoft.com/office/drawing/2014/main" id="{210E030E-B5B5-A547-AA6A-B3A2360A3EAE}"/>
              </a:ext>
            </a:extLst>
          </p:cNvPr>
          <p:cNvPicPr preferRelativeResize="0"/>
          <p:nvPr/>
        </p:nvPicPr>
        <p:blipFill rotWithShape="1">
          <a:blip r:embed="rId4">
            <a:alphaModFix/>
          </a:blip>
          <a:srcRect/>
          <a:stretch/>
        </p:blipFill>
        <p:spPr>
          <a:xfrm>
            <a:off x="6726766" y="251777"/>
            <a:ext cx="2162591" cy="9288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gd363b7b9df_0_11"/>
          <p:cNvPicPr preferRelativeResize="0"/>
          <p:nvPr/>
        </p:nvPicPr>
        <p:blipFill rotWithShape="1">
          <a:blip r:embed="rId3">
            <a:alphaModFix amt="65000"/>
          </a:blip>
          <a:srcRect/>
          <a:stretch/>
        </p:blipFill>
        <p:spPr>
          <a:xfrm>
            <a:off x="-3579975" y="-3838912"/>
            <a:ext cx="8165175" cy="7853725"/>
          </a:xfrm>
          <a:prstGeom prst="rect">
            <a:avLst/>
          </a:prstGeom>
          <a:noFill/>
          <a:ln>
            <a:noFill/>
          </a:ln>
        </p:spPr>
      </p:pic>
      <p:sp>
        <p:nvSpPr>
          <p:cNvPr id="163" name="Google Shape;163;gd363b7b9df_0_11"/>
          <p:cNvSpPr txBox="1"/>
          <p:nvPr/>
        </p:nvSpPr>
        <p:spPr>
          <a:xfrm>
            <a:off x="350850" y="514100"/>
            <a:ext cx="7214100" cy="1031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5500" b="0" i="0" u="none" strike="noStrike" cap="none">
                <a:solidFill>
                  <a:srgbClr val="FFFFFF"/>
                </a:solidFill>
                <a:highlight>
                  <a:srgbClr val="00B0F0"/>
                </a:highlight>
                <a:latin typeface="Nunito"/>
                <a:ea typeface="Nunito"/>
                <a:cs typeface="Nunito"/>
                <a:sym typeface="Nunito"/>
              </a:rPr>
              <a:t>Standard </a:t>
            </a:r>
            <a:r>
              <a:rPr lang="en-US" sz="5500" b="0" i="0" u="none" strike="noStrike" cap="none">
                <a:solidFill>
                  <a:srgbClr val="000000"/>
                </a:solidFill>
                <a:latin typeface="Nunito"/>
                <a:ea typeface="Nunito"/>
                <a:cs typeface="Nunito"/>
                <a:sym typeface="Nunito"/>
              </a:rPr>
              <a:t>Policy Story</a:t>
            </a:r>
            <a:endParaRPr sz="5500" b="0" i="0" u="none" strike="noStrike" cap="none">
              <a:solidFill>
                <a:srgbClr val="000000"/>
              </a:solidFill>
              <a:latin typeface="Nunito"/>
              <a:ea typeface="Nunito"/>
              <a:cs typeface="Nunito"/>
              <a:sym typeface="Nunito"/>
            </a:endParaRPr>
          </a:p>
        </p:txBody>
      </p:sp>
      <p:grpSp>
        <p:nvGrpSpPr>
          <p:cNvPr id="164" name="Google Shape;164;gd363b7b9df_0_11"/>
          <p:cNvGrpSpPr/>
          <p:nvPr/>
        </p:nvGrpSpPr>
        <p:grpSpPr>
          <a:xfrm>
            <a:off x="1751551" y="1700073"/>
            <a:ext cx="5462556" cy="4699302"/>
            <a:chOff x="784381" y="16887"/>
            <a:chExt cx="5887009" cy="5397774"/>
          </a:xfrm>
        </p:grpSpPr>
        <p:sp>
          <p:nvSpPr>
            <p:cNvPr id="165" name="Google Shape;165;gd363b7b9df_0_11"/>
            <p:cNvSpPr/>
            <p:nvPr/>
          </p:nvSpPr>
          <p:spPr>
            <a:xfrm>
              <a:off x="2587207" y="16887"/>
              <a:ext cx="2351700" cy="2351700"/>
            </a:xfrm>
            <a:prstGeom prst="ellipse">
              <a:avLst/>
            </a:prstGeom>
            <a:solidFill>
              <a:srgbClr val="00B0F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gd363b7b9df_0_11"/>
            <p:cNvSpPr txBox="1"/>
            <p:nvPr/>
          </p:nvSpPr>
          <p:spPr>
            <a:xfrm>
              <a:off x="2931621" y="361301"/>
              <a:ext cx="1662900" cy="1662900"/>
            </a:xfrm>
            <a:prstGeom prst="rect">
              <a:avLst/>
            </a:prstGeom>
            <a:noFill/>
            <a:ln>
              <a:noFill/>
            </a:ln>
            <a:effectLst>
              <a:outerShdw blurRad="57150" dist="19050" dir="5400000" algn="bl" rotWithShape="0">
                <a:srgbClr val="000000">
                  <a:alpha val="49803"/>
                </a:srgbClr>
              </a:outerShdw>
            </a:effectLst>
          </p:spPr>
          <p:txBody>
            <a:bodyPr spcFirstLastPara="1" wrap="square" lIns="24125" tIns="24125" rIns="24125" bIns="24125" anchor="ctr" anchorCtr="0">
              <a:noAutofit/>
            </a:bodyPr>
            <a:lstStyle/>
            <a:p>
              <a:pPr marL="0" marR="0" lvl="0" indent="0" algn="ctr" rtl="0">
                <a:lnSpc>
                  <a:spcPct val="90000"/>
                </a:lnSpc>
                <a:spcBef>
                  <a:spcPts val="0"/>
                </a:spcBef>
                <a:spcAft>
                  <a:spcPts val="0"/>
                </a:spcAft>
                <a:buNone/>
              </a:pPr>
              <a:r>
                <a:rPr lang="en-US" sz="1900" b="1" i="0" u="none" strike="noStrike" cap="none">
                  <a:solidFill>
                    <a:schemeClr val="lt1"/>
                  </a:solidFill>
                  <a:latin typeface="Nunito"/>
                  <a:ea typeface="Nunito"/>
                  <a:cs typeface="Nunito"/>
                  <a:sym typeface="Nunito"/>
                </a:rPr>
                <a:t>Step 1:  </a:t>
              </a:r>
              <a:endParaRPr sz="1400" b="0" i="0" u="none" strike="noStrike" cap="none">
                <a:solidFill>
                  <a:srgbClr val="000000"/>
                </a:solidFill>
                <a:latin typeface="Nunito"/>
                <a:ea typeface="Nunito"/>
                <a:cs typeface="Nunito"/>
                <a:sym typeface="Nunito"/>
              </a:endParaRPr>
            </a:p>
            <a:p>
              <a:pPr marL="0" marR="0" lvl="0" indent="0" algn="ctr" rtl="0">
                <a:lnSpc>
                  <a:spcPct val="90000"/>
                </a:lnSpc>
                <a:spcBef>
                  <a:spcPts val="665"/>
                </a:spcBef>
                <a:spcAft>
                  <a:spcPts val="0"/>
                </a:spcAft>
                <a:buNone/>
              </a:pPr>
              <a:r>
                <a:rPr lang="en-US" sz="1900" b="1" i="0" u="none" strike="noStrike" cap="none">
                  <a:solidFill>
                    <a:schemeClr val="lt1"/>
                  </a:solidFill>
                  <a:latin typeface="Nunito"/>
                  <a:ea typeface="Nunito"/>
                  <a:cs typeface="Nunito"/>
                  <a:sym typeface="Nunito"/>
                </a:rPr>
                <a:t>Grow the economy  </a:t>
              </a:r>
              <a:endParaRPr sz="1400" b="0" i="0" u="none" strike="noStrike" cap="none">
                <a:solidFill>
                  <a:srgbClr val="000000"/>
                </a:solidFill>
                <a:latin typeface="Nunito"/>
                <a:ea typeface="Nunito"/>
                <a:cs typeface="Nunito"/>
                <a:sym typeface="Nunito"/>
              </a:endParaRPr>
            </a:p>
          </p:txBody>
        </p:sp>
        <p:sp>
          <p:nvSpPr>
            <p:cNvPr id="168" name="Google Shape;168;gd363b7b9df_0_11"/>
            <p:cNvSpPr txBox="1"/>
            <p:nvPr/>
          </p:nvSpPr>
          <p:spPr>
            <a:xfrm rot="3621589">
              <a:off x="4361716" y="2383055"/>
              <a:ext cx="427660" cy="476294"/>
            </a:xfrm>
            <a:prstGeom prst="rect">
              <a:avLst/>
            </a:prstGeom>
            <a:solidFill>
              <a:srgbClr val="00B0F0"/>
            </a:solidFill>
            <a:ln>
              <a:noFill/>
            </a:ln>
            <a:effectLst>
              <a:outerShdw blurRad="57150" dist="19050" dir="5400000" algn="bl" rotWithShape="0">
                <a:srgbClr val="000000">
                  <a:alpha val="49803"/>
                </a:srgbClr>
              </a:outerShdw>
            </a:effectLst>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Georgia"/>
                <a:ea typeface="Georgia"/>
                <a:cs typeface="Georgia"/>
                <a:sym typeface="Georgia"/>
              </a:endParaRPr>
            </a:p>
          </p:txBody>
        </p:sp>
        <p:sp>
          <p:nvSpPr>
            <p:cNvPr id="167" name="Google Shape;167;gd363b7b9df_0_11"/>
            <p:cNvSpPr/>
            <p:nvPr/>
          </p:nvSpPr>
          <p:spPr>
            <a:xfrm rot="3621798">
              <a:off x="4315375" y="2303932"/>
              <a:ext cx="610922" cy="793774"/>
            </a:xfrm>
            <a:prstGeom prst="rightArrow">
              <a:avLst>
                <a:gd name="adj1" fmla="val 60000"/>
                <a:gd name="adj2" fmla="val 50000"/>
              </a:avLst>
            </a:prstGeom>
            <a:solidFill>
              <a:srgbClr val="00B0F0"/>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69" name="Google Shape;169;gd363b7b9df_0_11"/>
            <p:cNvSpPr/>
            <p:nvPr/>
          </p:nvSpPr>
          <p:spPr>
            <a:xfrm>
              <a:off x="4319690" y="3062961"/>
              <a:ext cx="2351700" cy="2351700"/>
            </a:xfrm>
            <a:prstGeom prst="ellipse">
              <a:avLst/>
            </a:prstGeom>
            <a:solidFill>
              <a:srgbClr val="4D7CE7"/>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gd363b7b9df_0_11"/>
            <p:cNvSpPr txBox="1"/>
            <p:nvPr/>
          </p:nvSpPr>
          <p:spPr>
            <a:xfrm>
              <a:off x="4664104" y="3407375"/>
              <a:ext cx="1662900" cy="1662900"/>
            </a:xfrm>
            <a:prstGeom prst="rect">
              <a:avLst/>
            </a:prstGeom>
            <a:noFill/>
            <a:ln>
              <a:noFill/>
            </a:ln>
            <a:effectLst>
              <a:outerShdw blurRad="57150" dist="19050" dir="5400000" algn="bl" rotWithShape="0">
                <a:srgbClr val="000000">
                  <a:alpha val="49803"/>
                </a:srgbClr>
              </a:outerShdw>
            </a:effectLst>
          </p:spPr>
          <p:txBody>
            <a:bodyPr spcFirstLastPara="1" wrap="square" lIns="24125" tIns="24125" rIns="24125" bIns="24125" anchor="ctr" anchorCtr="0">
              <a:noAutofit/>
            </a:bodyPr>
            <a:lstStyle/>
            <a:p>
              <a:pPr marL="0" marR="0" lvl="0" indent="0" algn="ctr" rtl="0">
                <a:lnSpc>
                  <a:spcPct val="90000"/>
                </a:lnSpc>
                <a:spcBef>
                  <a:spcPts val="0"/>
                </a:spcBef>
                <a:spcAft>
                  <a:spcPts val="0"/>
                </a:spcAft>
                <a:buNone/>
              </a:pPr>
              <a:r>
                <a:rPr lang="en-US" sz="1900" b="1" i="0" u="none" strike="noStrike" cap="none">
                  <a:solidFill>
                    <a:schemeClr val="lt1"/>
                  </a:solidFill>
                  <a:latin typeface="Nunito"/>
                  <a:ea typeface="Nunito"/>
                  <a:cs typeface="Nunito"/>
                  <a:sym typeface="Nunito"/>
                </a:rPr>
                <a:t>Step 2: </a:t>
              </a:r>
              <a:endParaRPr sz="1400" b="0" i="0" u="none" strike="noStrike" cap="none">
                <a:solidFill>
                  <a:srgbClr val="000000"/>
                </a:solidFill>
                <a:latin typeface="Nunito"/>
                <a:ea typeface="Nunito"/>
                <a:cs typeface="Nunito"/>
                <a:sym typeface="Nunito"/>
              </a:endParaRPr>
            </a:p>
            <a:p>
              <a:pPr marL="0" marR="0" lvl="0" indent="0" algn="ctr" rtl="0">
                <a:lnSpc>
                  <a:spcPct val="90000"/>
                </a:lnSpc>
                <a:spcBef>
                  <a:spcPts val="665"/>
                </a:spcBef>
                <a:spcAft>
                  <a:spcPts val="0"/>
                </a:spcAft>
                <a:buNone/>
              </a:pPr>
              <a:r>
                <a:rPr lang="en-US" sz="1900" b="1" i="0" u="none" strike="noStrike" cap="none">
                  <a:solidFill>
                    <a:schemeClr val="lt1"/>
                  </a:solidFill>
                  <a:latin typeface="Nunito"/>
                  <a:ea typeface="Nunito"/>
                  <a:cs typeface="Nunito"/>
                  <a:sym typeface="Nunito"/>
                </a:rPr>
                <a:t>Use Taxes to get some of that wealth </a:t>
              </a:r>
              <a:endParaRPr sz="1400" b="0" i="0" u="none" strike="noStrike" cap="none">
                <a:solidFill>
                  <a:srgbClr val="000000"/>
                </a:solidFill>
                <a:latin typeface="Nunito"/>
                <a:ea typeface="Nunito"/>
                <a:cs typeface="Nunito"/>
                <a:sym typeface="Nunito"/>
              </a:endParaRPr>
            </a:p>
            <a:p>
              <a:pPr marL="0" marR="0" lvl="0" indent="0" algn="ctr" rtl="0">
                <a:lnSpc>
                  <a:spcPct val="90000"/>
                </a:lnSpc>
                <a:spcBef>
                  <a:spcPts val="665"/>
                </a:spcBef>
                <a:spcAft>
                  <a:spcPts val="0"/>
                </a:spcAft>
                <a:buNone/>
              </a:pPr>
              <a:r>
                <a:rPr lang="en-US" sz="1900" b="0" i="0" u="none" strike="noStrike" cap="none">
                  <a:solidFill>
                    <a:schemeClr val="lt1"/>
                  </a:solidFill>
                  <a:latin typeface="Nunito"/>
                  <a:ea typeface="Nunito"/>
                  <a:cs typeface="Nunito"/>
                  <a:sym typeface="Nunito"/>
                </a:rPr>
                <a:t>  </a:t>
              </a:r>
              <a:endParaRPr sz="1400" b="0" i="0" u="none" strike="noStrike" cap="none">
                <a:solidFill>
                  <a:srgbClr val="000000"/>
                </a:solidFill>
                <a:latin typeface="Nunito"/>
                <a:ea typeface="Nunito"/>
                <a:cs typeface="Nunito"/>
                <a:sym typeface="Nunito"/>
              </a:endParaRPr>
            </a:p>
          </p:txBody>
        </p:sp>
        <p:sp>
          <p:nvSpPr>
            <p:cNvPr id="171" name="Google Shape;171;gd363b7b9df_0_11"/>
            <p:cNvSpPr/>
            <p:nvPr/>
          </p:nvSpPr>
          <p:spPr>
            <a:xfrm rot="10800000">
              <a:off x="3432018" y="3841930"/>
              <a:ext cx="627300" cy="793800"/>
            </a:xfrm>
            <a:prstGeom prst="rightArrow">
              <a:avLst>
                <a:gd name="adj1" fmla="val 60000"/>
                <a:gd name="adj2" fmla="val 50000"/>
              </a:avLst>
            </a:prstGeom>
            <a:solidFill>
              <a:srgbClr val="4D7CE7"/>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gd363b7b9df_0_11"/>
            <p:cNvSpPr txBox="1"/>
            <p:nvPr/>
          </p:nvSpPr>
          <p:spPr>
            <a:xfrm>
              <a:off x="3620239" y="4000743"/>
              <a:ext cx="439200" cy="476100"/>
            </a:xfrm>
            <a:prstGeom prst="rect">
              <a:avLst/>
            </a:prstGeom>
            <a:solidFill>
              <a:srgbClr val="4D7CE7"/>
            </a:solidFill>
            <a:ln>
              <a:noFill/>
            </a:ln>
            <a:effectLst>
              <a:outerShdw blurRad="57150" dist="19050" dir="5400000" algn="bl" rotWithShape="0">
                <a:srgbClr val="000000">
                  <a:alpha val="49803"/>
                </a:srgbClr>
              </a:outerShdw>
            </a:effectLst>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Georgia"/>
                <a:ea typeface="Georgia"/>
                <a:cs typeface="Georgia"/>
                <a:sym typeface="Georgia"/>
              </a:endParaRPr>
            </a:p>
          </p:txBody>
        </p:sp>
        <p:sp>
          <p:nvSpPr>
            <p:cNvPr id="173" name="Google Shape;173;gd363b7b9df_0_11"/>
            <p:cNvSpPr/>
            <p:nvPr/>
          </p:nvSpPr>
          <p:spPr>
            <a:xfrm>
              <a:off x="784381" y="3062961"/>
              <a:ext cx="2351700" cy="2351700"/>
            </a:xfrm>
            <a:prstGeom prst="ellipse">
              <a:avLst/>
            </a:prstGeom>
            <a:solidFill>
              <a:srgbClr val="0A2D5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 name="Google Shape;174;gd363b7b9df_0_11"/>
            <p:cNvSpPr txBox="1"/>
            <p:nvPr/>
          </p:nvSpPr>
          <p:spPr>
            <a:xfrm>
              <a:off x="1128795" y="3407375"/>
              <a:ext cx="1662900" cy="1662900"/>
            </a:xfrm>
            <a:prstGeom prst="rect">
              <a:avLst/>
            </a:prstGeom>
            <a:noFill/>
            <a:ln>
              <a:noFill/>
            </a:ln>
            <a:effectLst>
              <a:outerShdw blurRad="57150" dist="19050" dir="5400000" algn="bl" rotWithShape="0">
                <a:srgbClr val="000000">
                  <a:alpha val="49803"/>
                </a:srgbClr>
              </a:outerShdw>
            </a:effectLst>
          </p:spPr>
          <p:txBody>
            <a:bodyPr spcFirstLastPara="1" wrap="square" lIns="24125" tIns="24125" rIns="24125" bIns="24125" anchor="ctr" anchorCtr="0">
              <a:noAutofit/>
            </a:bodyPr>
            <a:lstStyle/>
            <a:p>
              <a:pPr marL="0" marR="0" lvl="0" indent="0" algn="ctr" rtl="0">
                <a:lnSpc>
                  <a:spcPct val="90000"/>
                </a:lnSpc>
                <a:spcBef>
                  <a:spcPts val="0"/>
                </a:spcBef>
                <a:spcAft>
                  <a:spcPts val="0"/>
                </a:spcAft>
                <a:buNone/>
              </a:pPr>
              <a:r>
                <a:rPr lang="en-US" sz="1900" b="1" i="0" u="none" strike="noStrike" cap="none">
                  <a:solidFill>
                    <a:schemeClr val="lt1"/>
                  </a:solidFill>
                  <a:latin typeface="Nunito"/>
                  <a:ea typeface="Nunito"/>
                  <a:cs typeface="Nunito"/>
                  <a:sym typeface="Nunito"/>
                </a:rPr>
                <a:t>Step 3:</a:t>
              </a:r>
              <a:endParaRPr sz="1400" b="0" i="0" u="none" strike="noStrike" cap="none">
                <a:solidFill>
                  <a:srgbClr val="000000"/>
                </a:solidFill>
                <a:latin typeface="Nunito"/>
                <a:ea typeface="Nunito"/>
                <a:cs typeface="Nunito"/>
                <a:sym typeface="Nunito"/>
              </a:endParaRPr>
            </a:p>
            <a:p>
              <a:pPr marL="0" marR="0" lvl="0" indent="0" algn="ctr" rtl="0">
                <a:lnSpc>
                  <a:spcPct val="90000"/>
                </a:lnSpc>
                <a:spcBef>
                  <a:spcPts val="665"/>
                </a:spcBef>
                <a:spcAft>
                  <a:spcPts val="0"/>
                </a:spcAft>
                <a:buNone/>
              </a:pPr>
              <a:r>
                <a:rPr lang="en-US" sz="1900" b="1" i="0" u="none" strike="noStrike" cap="none">
                  <a:solidFill>
                    <a:schemeClr val="lt1"/>
                  </a:solidFill>
                  <a:latin typeface="Nunito"/>
                  <a:ea typeface="Nunito"/>
                  <a:cs typeface="Nunito"/>
                  <a:sym typeface="Nunito"/>
                </a:rPr>
                <a:t>Fix the damages done to people &amp; planet </a:t>
              </a:r>
              <a:endParaRPr sz="1400" b="0" i="0" u="none" strike="noStrike" cap="none">
                <a:solidFill>
                  <a:srgbClr val="000000"/>
                </a:solidFill>
                <a:latin typeface="Nunito"/>
                <a:ea typeface="Nunito"/>
                <a:cs typeface="Nunito"/>
                <a:sym typeface="Nunito"/>
              </a:endParaRPr>
            </a:p>
          </p:txBody>
        </p:sp>
        <p:sp>
          <p:nvSpPr>
            <p:cNvPr id="175" name="Google Shape;175;gd363b7b9df_0_11"/>
            <p:cNvSpPr/>
            <p:nvPr/>
          </p:nvSpPr>
          <p:spPr>
            <a:xfrm rot="-3562682">
              <a:off x="2537870" y="2334285"/>
              <a:ext cx="629600" cy="793829"/>
            </a:xfrm>
            <a:prstGeom prst="rightArrow">
              <a:avLst>
                <a:gd name="adj1" fmla="val 60000"/>
                <a:gd name="adj2" fmla="val 50000"/>
              </a:avLst>
            </a:prstGeom>
            <a:solidFill>
              <a:srgbClr val="0A2D50"/>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gd363b7b9df_0_11"/>
            <p:cNvSpPr txBox="1"/>
            <p:nvPr/>
          </p:nvSpPr>
          <p:spPr>
            <a:xfrm rot="-3563048">
              <a:off x="2584172" y="2574366"/>
              <a:ext cx="440622" cy="476277"/>
            </a:xfrm>
            <a:prstGeom prst="rect">
              <a:avLst/>
            </a:prstGeom>
            <a:solidFill>
              <a:srgbClr val="0A2D50"/>
            </a:solidFill>
            <a:ln>
              <a:noFill/>
            </a:ln>
            <a:effectLst>
              <a:outerShdw blurRad="57150" dist="19050" dir="5400000" algn="bl" rotWithShape="0">
                <a:srgbClr val="000000">
                  <a:alpha val="49803"/>
                </a:srgbClr>
              </a:outerShdw>
            </a:effectLst>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Georgia"/>
                <a:ea typeface="Georgia"/>
                <a:cs typeface="Georgia"/>
                <a:sym typeface="Georgia"/>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9"/>
          <p:cNvSpPr txBox="1"/>
          <p:nvPr/>
        </p:nvSpPr>
        <p:spPr>
          <a:xfrm>
            <a:off x="350850" y="229200"/>
            <a:ext cx="8442300" cy="175429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500"/>
              <a:buFont typeface="Nunito"/>
              <a:buNone/>
            </a:pPr>
            <a:r>
              <a:rPr lang="en-US" sz="5400" b="0" i="0" u="none" strike="noStrike" cap="none" dirty="0">
                <a:solidFill>
                  <a:srgbClr val="000000"/>
                </a:solidFill>
                <a:latin typeface="Nunito"/>
                <a:ea typeface="Nunito"/>
                <a:cs typeface="Nunito"/>
                <a:sym typeface="Nunito"/>
              </a:rPr>
              <a:t>People know </a:t>
            </a:r>
            <a:endParaRPr sz="5400" b="0" i="0" u="none" strike="noStrike" cap="none" dirty="0">
              <a:solidFill>
                <a:srgbClr val="000000"/>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5500"/>
              <a:buFont typeface="Nunito"/>
              <a:buNone/>
            </a:pPr>
            <a:r>
              <a:rPr lang="en-US" sz="4800" b="0" i="0" u="none" strike="noStrike" cap="none" dirty="0">
                <a:solidFill>
                  <a:srgbClr val="000000"/>
                </a:solidFill>
                <a:latin typeface="Nunito"/>
                <a:ea typeface="Nunito"/>
                <a:cs typeface="Nunito"/>
                <a:sym typeface="Nunito"/>
              </a:rPr>
              <a:t>things need to change</a:t>
            </a:r>
            <a:endParaRPr sz="4800" b="0" i="0" u="none" strike="noStrike" cap="none" dirty="0">
              <a:solidFill>
                <a:srgbClr val="000000"/>
              </a:solidFill>
              <a:latin typeface="Nunito"/>
              <a:ea typeface="Nunito"/>
              <a:cs typeface="Nunito"/>
              <a:sym typeface="Nunito"/>
            </a:endParaRPr>
          </a:p>
        </p:txBody>
      </p:sp>
      <p:sp>
        <p:nvSpPr>
          <p:cNvPr id="184" name="Google Shape;184;p9"/>
          <p:cNvSpPr txBox="1"/>
          <p:nvPr/>
        </p:nvSpPr>
        <p:spPr>
          <a:xfrm>
            <a:off x="350850" y="1983496"/>
            <a:ext cx="8157046" cy="5032629"/>
          </a:xfrm>
          <a:prstGeom prst="rect">
            <a:avLst/>
          </a:prstGeom>
          <a:noFill/>
          <a:ln>
            <a:noFill/>
          </a:ln>
        </p:spPr>
        <p:txBody>
          <a:bodyPr spcFirstLastPara="1" wrap="square" lIns="91425" tIns="91425" rIns="91425" bIns="91425" anchor="t" anchorCtr="0">
            <a:spAutoFit/>
          </a:bodyPr>
          <a:lstStyle/>
          <a:p>
            <a:pPr algn="ctr">
              <a:lnSpc>
                <a:spcPct val="90000"/>
              </a:lnSpc>
              <a:spcBef>
                <a:spcPts val="450"/>
              </a:spcBef>
              <a:buClr>
                <a:schemeClr val="dk1"/>
              </a:buClr>
              <a:buSzPts val="2800"/>
            </a:pPr>
            <a:r>
              <a:rPr lang="en-US" sz="2400" b="1" i="0" u="none" strike="noStrike" cap="none" dirty="0">
                <a:solidFill>
                  <a:schemeClr val="dk1"/>
                </a:solidFill>
                <a:latin typeface="Lato"/>
                <a:ea typeface="Lato"/>
                <a:cs typeface="Lato"/>
                <a:sym typeface="Lato"/>
              </a:rPr>
              <a:t>Over ½ </a:t>
            </a:r>
            <a:r>
              <a:rPr lang="en-US" sz="2400" b="0" i="0" u="none" strike="noStrike" cap="none" dirty="0">
                <a:solidFill>
                  <a:schemeClr val="dk1"/>
                </a:solidFill>
                <a:latin typeface="Lato"/>
                <a:ea typeface="Lato"/>
                <a:cs typeface="Lato"/>
                <a:sym typeface="Lato"/>
              </a:rPr>
              <a:t>(globally) believe capitalism is  </a:t>
            </a:r>
            <a:r>
              <a:rPr lang="en-US" sz="2400" dirty="0">
                <a:solidFill>
                  <a:srgbClr val="FFFFFF"/>
                </a:solidFill>
                <a:highlight>
                  <a:srgbClr val="FF9900"/>
                </a:highlight>
                <a:latin typeface="Lato"/>
                <a:ea typeface="Lato"/>
                <a:cs typeface="Lato"/>
                <a:sym typeface="Lato"/>
              </a:rPr>
              <a:t>doing more harm than good </a:t>
            </a:r>
            <a:r>
              <a:rPr lang="en-US" sz="2400" dirty="0">
                <a:solidFill>
                  <a:schemeClr val="dk1"/>
                </a:solidFill>
                <a:latin typeface="Lato"/>
                <a:ea typeface="Lato"/>
                <a:cs typeface="Lato"/>
                <a:sym typeface="Lato"/>
              </a:rPr>
              <a:t>and democracy is being eroded </a:t>
            </a:r>
          </a:p>
          <a:p>
            <a:pPr algn="ctr">
              <a:lnSpc>
                <a:spcPct val="90000"/>
              </a:lnSpc>
              <a:spcBef>
                <a:spcPts val="450"/>
              </a:spcBef>
              <a:buClr>
                <a:schemeClr val="dk1"/>
              </a:buClr>
              <a:buSzPts val="2800"/>
            </a:pPr>
            <a:endParaRPr lang="en-GB" sz="2400" b="1" dirty="0">
              <a:latin typeface="Lato" panose="020F0502020204030203" pitchFamily="34" charset="77"/>
            </a:endParaRPr>
          </a:p>
          <a:p>
            <a:pPr algn="ctr">
              <a:lnSpc>
                <a:spcPct val="90000"/>
              </a:lnSpc>
              <a:spcBef>
                <a:spcPts val="450"/>
              </a:spcBef>
              <a:buClr>
                <a:schemeClr val="dk1"/>
              </a:buClr>
              <a:buSzPts val="2800"/>
            </a:pPr>
            <a:r>
              <a:rPr lang="en-GB" sz="2400" b="1" dirty="0">
                <a:latin typeface="Lato" panose="020F0502020204030203" pitchFamily="34" charset="77"/>
              </a:rPr>
              <a:t>Growing</a:t>
            </a:r>
            <a:r>
              <a:rPr lang="en-GB" sz="2400" dirty="0">
                <a:latin typeface="Lato" panose="020F0502020204030203" pitchFamily="34" charset="77"/>
              </a:rPr>
              <a:t> sense of inequity &amp; unfairness: institutions increasingly </a:t>
            </a:r>
            <a:r>
              <a:rPr lang="en-US" sz="2400" dirty="0">
                <a:solidFill>
                  <a:srgbClr val="FFFFFF"/>
                </a:solidFill>
                <a:highlight>
                  <a:srgbClr val="FF9900"/>
                </a:highlight>
                <a:latin typeface="Lato"/>
                <a:ea typeface="Lato"/>
                <a:cs typeface="Lato"/>
                <a:sym typeface="Lato"/>
              </a:rPr>
              <a:t>serve interests of the few</a:t>
            </a:r>
          </a:p>
          <a:p>
            <a:pPr algn="ctr">
              <a:lnSpc>
                <a:spcPct val="90000"/>
              </a:lnSpc>
              <a:spcBef>
                <a:spcPts val="450"/>
              </a:spcBef>
              <a:buClr>
                <a:schemeClr val="dk1"/>
              </a:buClr>
              <a:buSzPts val="2800"/>
            </a:pPr>
            <a:r>
              <a:rPr lang="en-US" sz="2400" dirty="0">
                <a:solidFill>
                  <a:schemeClr val="dk1"/>
                </a:solidFill>
                <a:latin typeface="Lato"/>
                <a:ea typeface="Lato"/>
                <a:cs typeface="Lato"/>
                <a:sym typeface="Lato"/>
              </a:rPr>
              <a:t>(Edelman 2020)</a:t>
            </a:r>
          </a:p>
          <a:p>
            <a:pPr algn="ctr">
              <a:lnSpc>
                <a:spcPct val="90000"/>
              </a:lnSpc>
              <a:spcBef>
                <a:spcPts val="450"/>
              </a:spcBef>
              <a:buClr>
                <a:schemeClr val="dk1"/>
              </a:buClr>
              <a:buSzPts val="2800"/>
            </a:pPr>
            <a:endParaRPr sz="2400" b="0" i="0" u="none" strike="noStrike" cap="none" dirty="0">
              <a:solidFill>
                <a:srgbClr val="FFFFFF"/>
              </a:solidFill>
              <a:highlight>
                <a:srgbClr val="FF9900"/>
              </a:highlight>
              <a:latin typeface="Lato"/>
              <a:ea typeface="Lato"/>
              <a:cs typeface="Lato"/>
              <a:sym typeface="Lato"/>
            </a:endParaRPr>
          </a:p>
          <a:p>
            <a:pPr marL="0" marR="0" lvl="0" indent="0" algn="ctr" rtl="0">
              <a:lnSpc>
                <a:spcPct val="90000"/>
              </a:lnSpc>
              <a:spcBef>
                <a:spcPts val="450"/>
              </a:spcBef>
              <a:spcAft>
                <a:spcPts val="0"/>
              </a:spcAft>
              <a:buNone/>
            </a:pPr>
            <a:r>
              <a:rPr lang="en-US" sz="2400" b="1" dirty="0">
                <a:solidFill>
                  <a:schemeClr val="dk1"/>
                </a:solidFill>
                <a:latin typeface="Lato"/>
                <a:ea typeface="Lato"/>
                <a:cs typeface="Lato"/>
                <a:sym typeface="Lato"/>
              </a:rPr>
              <a:t>74% of people in G20 countries,</a:t>
            </a:r>
            <a:r>
              <a:rPr lang="en-US" sz="2400" b="1" i="0" u="none" strike="noStrike" cap="none" dirty="0">
                <a:solidFill>
                  <a:schemeClr val="dk1"/>
                </a:solidFill>
                <a:latin typeface="Lato"/>
                <a:ea typeface="Lato"/>
                <a:cs typeface="Lato"/>
                <a:sym typeface="Lato"/>
              </a:rPr>
              <a:t> </a:t>
            </a:r>
            <a:r>
              <a:rPr lang="en-US" sz="2400" b="0" i="0" u="none" strike="noStrike" cap="none" dirty="0">
                <a:solidFill>
                  <a:schemeClr val="dk1"/>
                </a:solidFill>
                <a:latin typeface="Lato"/>
                <a:ea typeface="Lato"/>
                <a:cs typeface="Lato"/>
                <a:sym typeface="Lato"/>
              </a:rPr>
              <a:t>want their country’s economic priorities to move beyond </a:t>
            </a:r>
            <a:r>
              <a:rPr lang="en-US" sz="2400" dirty="0">
                <a:solidFill>
                  <a:schemeClr val="dk1"/>
                </a:solidFill>
                <a:latin typeface="Lato"/>
                <a:ea typeface="Lato"/>
                <a:cs typeface="Lato"/>
                <a:sym typeface="Lato"/>
              </a:rPr>
              <a:t>increasing profits &amp; wealth to focus more on</a:t>
            </a:r>
            <a:r>
              <a:rPr lang="en-US" sz="2400" b="0" i="0" u="none" strike="noStrike" cap="none" dirty="0">
                <a:solidFill>
                  <a:schemeClr val="dk1"/>
                </a:solidFill>
                <a:latin typeface="Lato"/>
                <a:ea typeface="Lato"/>
                <a:cs typeface="Lato"/>
                <a:sym typeface="Lato"/>
              </a:rPr>
              <a:t> </a:t>
            </a:r>
            <a:r>
              <a:rPr lang="en-US" sz="2400" dirty="0">
                <a:solidFill>
                  <a:schemeClr val="lt1"/>
                </a:solidFill>
                <a:highlight>
                  <a:srgbClr val="FF9900"/>
                </a:highlight>
                <a:latin typeface="Calibri"/>
                <a:ea typeface="Calibri"/>
                <a:cs typeface="Calibri"/>
                <a:sym typeface="Calibri"/>
              </a:rPr>
              <a:t>human wellbeing and ecological protection</a:t>
            </a:r>
            <a:endParaRPr sz="2400" dirty="0"/>
          </a:p>
          <a:p>
            <a:pPr marL="0" marR="0" lvl="0" indent="0" algn="ctr" rtl="0">
              <a:lnSpc>
                <a:spcPct val="90000"/>
              </a:lnSpc>
              <a:spcBef>
                <a:spcPts val="450"/>
              </a:spcBef>
              <a:spcAft>
                <a:spcPts val="0"/>
              </a:spcAft>
              <a:buNone/>
            </a:pPr>
            <a:r>
              <a:rPr lang="en-US" sz="2400" b="0" i="0" u="none" strike="noStrike" cap="none" dirty="0">
                <a:solidFill>
                  <a:schemeClr val="dk1"/>
                </a:solidFill>
                <a:latin typeface="Lato"/>
                <a:ea typeface="Lato"/>
                <a:cs typeface="Lato"/>
                <a:sym typeface="Lato"/>
              </a:rPr>
              <a:t>(Global Commons Alliance </a:t>
            </a:r>
            <a:r>
              <a:rPr lang="en-US" sz="2400" dirty="0">
                <a:solidFill>
                  <a:schemeClr val="dk1"/>
                </a:solidFill>
                <a:latin typeface="Lato"/>
                <a:ea typeface="Lato"/>
                <a:cs typeface="Lato"/>
                <a:sym typeface="Lato"/>
              </a:rPr>
              <a:t>2021)</a:t>
            </a:r>
            <a:endParaRPr sz="2400" b="0" i="0" u="none" strike="noStrike" cap="none" dirty="0">
              <a:solidFill>
                <a:schemeClr val="dk1"/>
              </a:solidFill>
              <a:latin typeface="Lato"/>
              <a:ea typeface="Lato"/>
              <a:cs typeface="Lato"/>
              <a:sym typeface="Lato"/>
            </a:endParaRPr>
          </a:p>
          <a:p>
            <a:pPr marL="0" marR="0" lvl="0" indent="0" algn="ctr" rtl="0">
              <a:lnSpc>
                <a:spcPct val="90000"/>
              </a:lnSpc>
              <a:spcBef>
                <a:spcPts val="450"/>
              </a:spcBef>
              <a:spcAft>
                <a:spcPts val="0"/>
              </a:spcAft>
              <a:buClr>
                <a:schemeClr val="dk1"/>
              </a:buClr>
              <a:buSzPts val="2500"/>
              <a:buFont typeface="Calibri"/>
              <a:buNone/>
            </a:pPr>
            <a:endParaRPr sz="2500" b="0" i="0" u="none" strike="noStrike" cap="none" dirty="0">
              <a:solidFill>
                <a:schemeClr val="dk1"/>
              </a:solidFill>
              <a:latin typeface="Lato"/>
              <a:ea typeface="Lato"/>
              <a:cs typeface="Lato"/>
              <a:sym typeface="Lato"/>
            </a:endParaRPr>
          </a:p>
        </p:txBody>
      </p:sp>
      <p:pic>
        <p:nvPicPr>
          <p:cNvPr id="185" name="Google Shape;185;p9"/>
          <p:cNvPicPr preferRelativeResize="0"/>
          <p:nvPr/>
        </p:nvPicPr>
        <p:blipFill rotWithShape="1">
          <a:blip r:embed="rId3">
            <a:alphaModFix/>
          </a:blip>
          <a:srcRect/>
          <a:stretch/>
        </p:blipFill>
        <p:spPr>
          <a:xfrm>
            <a:off x="6923400" y="67625"/>
            <a:ext cx="2130926" cy="825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11" descr="https://k6u8v6y8.stackpathcdn.com/blog/wp-content/uploads/2018/11/People-and-Planet.jpg">
            <a:hlinkClick r:id="rId3"/>
          </p:cNvPr>
          <p:cNvPicPr preferRelativeResize="0"/>
          <p:nvPr/>
        </p:nvPicPr>
        <p:blipFill rotWithShape="1">
          <a:blip r:embed="rId4">
            <a:alphaModFix/>
          </a:blip>
          <a:srcRect/>
          <a:stretch/>
        </p:blipFill>
        <p:spPr>
          <a:xfrm>
            <a:off x="0" y="1987897"/>
            <a:ext cx="9185157" cy="3991803"/>
          </a:xfrm>
          <a:prstGeom prst="rect">
            <a:avLst/>
          </a:prstGeom>
          <a:noFill/>
          <a:ln>
            <a:noFill/>
          </a:ln>
        </p:spPr>
      </p:pic>
      <p:sp>
        <p:nvSpPr>
          <p:cNvPr id="200" name="Google Shape;200;p11"/>
          <p:cNvSpPr txBox="1"/>
          <p:nvPr/>
        </p:nvSpPr>
        <p:spPr>
          <a:xfrm>
            <a:off x="254595" y="290748"/>
            <a:ext cx="9044150" cy="7386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Nunito"/>
              <a:buNone/>
            </a:pPr>
            <a:r>
              <a:rPr lang="en-US" sz="3600" b="1" dirty="0">
                <a:latin typeface="Nunito"/>
                <a:ea typeface="Nunito"/>
                <a:cs typeface="Nunito"/>
                <a:sym typeface="Nunito"/>
              </a:rPr>
              <a:t>The Wellbeing Economy Movement</a:t>
            </a:r>
            <a:endParaRPr sz="3600" b="1" i="0" u="none" strike="noStrike" cap="none" dirty="0">
              <a:solidFill>
                <a:srgbClr val="000000"/>
              </a:solidFill>
              <a:latin typeface="Nunito"/>
              <a:ea typeface="Nunito"/>
              <a:cs typeface="Nunito"/>
              <a:sym typeface="Nunito"/>
            </a:endParaRPr>
          </a:p>
        </p:txBody>
      </p:sp>
      <p:pic>
        <p:nvPicPr>
          <p:cNvPr id="201" name="Google Shape;201;p11"/>
          <p:cNvPicPr preferRelativeResize="0"/>
          <p:nvPr/>
        </p:nvPicPr>
        <p:blipFill rotWithShape="1">
          <a:blip r:embed="rId5">
            <a:alphaModFix/>
          </a:blip>
          <a:srcRect/>
          <a:stretch/>
        </p:blipFill>
        <p:spPr>
          <a:xfrm>
            <a:off x="7317075" y="5979700"/>
            <a:ext cx="1724099" cy="668100"/>
          </a:xfrm>
          <a:prstGeom prst="rect">
            <a:avLst/>
          </a:prstGeom>
          <a:noFill/>
          <a:ln>
            <a:noFill/>
          </a:ln>
        </p:spPr>
      </p:pic>
      <p:sp>
        <p:nvSpPr>
          <p:cNvPr id="2" name="TextBox 1">
            <a:extLst>
              <a:ext uri="{FF2B5EF4-FFF2-40B4-BE49-F238E27FC236}">
                <a16:creationId xmlns:a16="http://schemas.microsoft.com/office/drawing/2014/main" id="{5787270A-BC60-AA44-885B-130C1BEE5DD6}"/>
              </a:ext>
            </a:extLst>
          </p:cNvPr>
          <p:cNvSpPr txBox="1"/>
          <p:nvPr/>
        </p:nvSpPr>
        <p:spPr>
          <a:xfrm>
            <a:off x="579121" y="1126123"/>
            <a:ext cx="3559126" cy="861774"/>
          </a:xfrm>
          <a:prstGeom prst="rect">
            <a:avLst/>
          </a:prstGeom>
          <a:noFill/>
        </p:spPr>
        <p:txBody>
          <a:bodyPr wrap="square" rtlCol="0">
            <a:spAutoFit/>
          </a:bodyPr>
          <a:lstStyle/>
          <a:p>
            <a:pPr algn="ctr"/>
            <a:r>
              <a:rPr lang="en-US" sz="1800" b="1" dirty="0">
                <a:solidFill>
                  <a:schemeClr val="dk1"/>
                </a:solidFill>
                <a:latin typeface="Lato"/>
                <a:ea typeface="Lato"/>
                <a:cs typeface="Lato"/>
                <a:sym typeface="Lato"/>
              </a:rPr>
              <a:t>People and Planet are not here to serve the economy </a:t>
            </a:r>
          </a:p>
          <a:p>
            <a:endParaRPr lang="en-US" dirty="0"/>
          </a:p>
        </p:txBody>
      </p:sp>
      <p:sp>
        <p:nvSpPr>
          <p:cNvPr id="6" name="TextBox 5">
            <a:extLst>
              <a:ext uri="{FF2B5EF4-FFF2-40B4-BE49-F238E27FC236}">
                <a16:creationId xmlns:a16="http://schemas.microsoft.com/office/drawing/2014/main" id="{1614DC65-8D5F-CA4E-8FE6-740F42EDD490}"/>
              </a:ext>
            </a:extLst>
          </p:cNvPr>
          <p:cNvSpPr txBox="1"/>
          <p:nvPr/>
        </p:nvSpPr>
        <p:spPr>
          <a:xfrm>
            <a:off x="5160497" y="1187678"/>
            <a:ext cx="3559126" cy="369332"/>
          </a:xfrm>
          <a:prstGeom prst="rect">
            <a:avLst/>
          </a:prstGeom>
          <a:noFill/>
        </p:spPr>
        <p:txBody>
          <a:bodyPr wrap="square" rtlCol="0">
            <a:spAutoFit/>
          </a:bodyPr>
          <a:lstStyle/>
          <a:p>
            <a:pPr algn="ctr"/>
            <a:r>
              <a:rPr lang="en-US" sz="1800" b="1" dirty="0">
                <a:solidFill>
                  <a:schemeClr val="dk1"/>
                </a:solidFill>
                <a:latin typeface="Lato"/>
                <a:ea typeface="Lato"/>
                <a:cs typeface="Lato"/>
                <a:sym typeface="Lato"/>
              </a:rPr>
              <a:t>The economy is here to serve us! </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2"/>
          <p:cNvPicPr preferRelativeResize="0"/>
          <p:nvPr/>
        </p:nvPicPr>
        <p:blipFill rotWithShape="1">
          <a:blip r:embed="rId3">
            <a:alphaModFix amt="65000"/>
          </a:blip>
          <a:srcRect/>
          <a:stretch/>
        </p:blipFill>
        <p:spPr>
          <a:xfrm>
            <a:off x="-3579975" y="-3838912"/>
            <a:ext cx="8165175" cy="7853725"/>
          </a:xfrm>
          <a:prstGeom prst="rect">
            <a:avLst/>
          </a:prstGeom>
          <a:noFill/>
          <a:ln>
            <a:noFill/>
          </a:ln>
        </p:spPr>
      </p:pic>
      <p:sp>
        <p:nvSpPr>
          <p:cNvPr id="191" name="Google Shape;191;p12"/>
          <p:cNvSpPr txBox="1"/>
          <p:nvPr/>
        </p:nvSpPr>
        <p:spPr>
          <a:xfrm>
            <a:off x="1009933" y="604035"/>
            <a:ext cx="7124100" cy="1938900"/>
          </a:xfrm>
          <a:prstGeom prst="rect">
            <a:avLst/>
          </a:prstGeom>
          <a:noFill/>
          <a:ln>
            <a:noFill/>
          </a:ln>
        </p:spPr>
        <p:txBody>
          <a:bodyPr spcFirstLastPara="1" wrap="square" lIns="0" tIns="0" rIns="0" bIns="0" anchor="t" anchorCtr="0">
            <a:normAutofit fontScale="92500" lnSpcReduction="10000"/>
          </a:bodyPr>
          <a:lstStyle/>
          <a:p>
            <a:pPr marL="0" marR="0" lvl="0" indent="0" algn="ctr" rtl="0">
              <a:lnSpc>
                <a:spcPct val="115000"/>
              </a:lnSpc>
              <a:spcBef>
                <a:spcPts val="0"/>
              </a:spcBef>
              <a:spcAft>
                <a:spcPts val="0"/>
              </a:spcAft>
              <a:buNone/>
            </a:pPr>
            <a:r>
              <a:rPr lang="en-US" sz="4000" b="1" dirty="0">
                <a:solidFill>
                  <a:srgbClr val="404040"/>
                </a:solidFill>
                <a:latin typeface="Nunito"/>
                <a:ea typeface="Nunito"/>
                <a:cs typeface="Nunito"/>
                <a:sym typeface="Nunito"/>
              </a:rPr>
              <a:t>A WE moves us from</a:t>
            </a:r>
            <a:r>
              <a:rPr lang="en-US" sz="4000" b="1" i="0" u="none" strike="noStrike" cap="none" dirty="0">
                <a:solidFill>
                  <a:srgbClr val="404040"/>
                </a:solidFill>
                <a:latin typeface="Nunito"/>
                <a:ea typeface="Nunito"/>
                <a:cs typeface="Nunito"/>
                <a:sym typeface="Nunito"/>
              </a:rPr>
              <a:t> fixing, healing and redistributing to </a:t>
            </a:r>
            <a:r>
              <a:rPr lang="en-US" sz="4000" b="1" i="0" u="none" strike="noStrike" cap="none" dirty="0">
                <a:solidFill>
                  <a:schemeClr val="bg1"/>
                </a:solidFill>
                <a:highlight>
                  <a:srgbClr val="0000FF"/>
                </a:highlight>
                <a:latin typeface="Nunito"/>
                <a:ea typeface="Nunito"/>
                <a:cs typeface="Nunito"/>
                <a:sym typeface="Nunito"/>
              </a:rPr>
              <a:t>getting it right in the first place</a:t>
            </a:r>
            <a:r>
              <a:rPr lang="en-US" sz="4000" b="1" i="0" u="none" strike="noStrike" cap="none" dirty="0">
                <a:solidFill>
                  <a:srgbClr val="404040"/>
                </a:solidFill>
                <a:latin typeface="Nunito"/>
                <a:ea typeface="Nunito"/>
                <a:cs typeface="Nunito"/>
                <a:sym typeface="Nunito"/>
              </a:rPr>
              <a:t>.</a:t>
            </a:r>
            <a:endParaRPr sz="4000" b="1" i="0" u="none" strike="noStrike" cap="none" dirty="0">
              <a:solidFill>
                <a:schemeClr val="dk1"/>
              </a:solidFill>
              <a:latin typeface="Nunito"/>
              <a:ea typeface="Nunito"/>
              <a:cs typeface="Nunito"/>
              <a:sym typeface="Nunito"/>
            </a:endParaRPr>
          </a:p>
        </p:txBody>
      </p:sp>
      <p:pic>
        <p:nvPicPr>
          <p:cNvPr id="192" name="Google Shape;192;p12"/>
          <p:cNvPicPr preferRelativeResize="0"/>
          <p:nvPr/>
        </p:nvPicPr>
        <p:blipFill rotWithShape="1">
          <a:blip r:embed="rId4">
            <a:alphaModFix/>
          </a:blip>
          <a:srcRect/>
          <a:stretch/>
        </p:blipFill>
        <p:spPr>
          <a:xfrm>
            <a:off x="143612" y="2710022"/>
            <a:ext cx="8856779" cy="38438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 calcmode="lin" valueType="num">
                                      <p:cBhvr additive="base">
                                        <p:cTn id="7" dur="500"/>
                                        <p:tgtEl>
                                          <p:spTgt spid="1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gd363b7b9df_0_79"/>
          <p:cNvPicPr preferRelativeResize="0"/>
          <p:nvPr/>
        </p:nvPicPr>
        <p:blipFill rotWithShape="1">
          <a:blip r:embed="rId3">
            <a:alphaModFix/>
          </a:blip>
          <a:srcRect b="1573"/>
          <a:stretch/>
        </p:blipFill>
        <p:spPr>
          <a:xfrm>
            <a:off x="358650" y="1956122"/>
            <a:ext cx="8686364" cy="4672677"/>
          </a:xfrm>
          <a:prstGeom prst="rect">
            <a:avLst/>
          </a:prstGeom>
          <a:noFill/>
          <a:ln>
            <a:noFill/>
          </a:ln>
        </p:spPr>
      </p:pic>
      <p:sp>
        <p:nvSpPr>
          <p:cNvPr id="199" name="Google Shape;199;gd363b7b9df_0_79"/>
          <p:cNvSpPr txBox="1"/>
          <p:nvPr/>
        </p:nvSpPr>
        <p:spPr>
          <a:xfrm>
            <a:off x="350850" y="229200"/>
            <a:ext cx="8434500" cy="187740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5500" b="1" i="0" u="none" strike="noStrike" cap="none" dirty="0">
                <a:latin typeface="Nunito"/>
                <a:ea typeface="Nunito"/>
                <a:cs typeface="Nunito"/>
                <a:sym typeface="Nunito"/>
              </a:rPr>
              <a:t>The Wellbeing Economy Vision </a:t>
            </a:r>
            <a:endParaRPr sz="5500" b="1" i="0" u="none" strike="noStrike" cap="none" dirty="0">
              <a:highlight>
                <a:srgbClr val="FF9300"/>
              </a:highlight>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Picture 231" descr="A close up of a logo&#10;&#10;Description automatically generated">
            <a:extLst>
              <a:ext uri="{FF2B5EF4-FFF2-40B4-BE49-F238E27FC236}">
                <a16:creationId xmlns:a16="http://schemas.microsoft.com/office/drawing/2014/main" id="{7941B850-FC76-884E-8F73-8A2855624B5E}"/>
              </a:ext>
            </a:extLst>
          </p:cNvPr>
          <p:cNvPicPr>
            <a:picLocks noChangeAspect="1"/>
          </p:cNvPicPr>
          <p:nvPr/>
        </p:nvPicPr>
        <p:blipFill rotWithShape="1">
          <a:blip r:embed="rId2"/>
          <a:srcRect l="24270" r="22504"/>
          <a:stretch/>
        </p:blipFill>
        <p:spPr>
          <a:xfrm>
            <a:off x="6967959" y="0"/>
            <a:ext cx="2176041" cy="974890"/>
          </a:xfrm>
          <a:prstGeom prst="rect">
            <a:avLst/>
          </a:prstGeom>
        </p:spPr>
      </p:pic>
      <p:pic>
        <p:nvPicPr>
          <p:cNvPr id="5" name="Picture 4">
            <a:extLst>
              <a:ext uri="{FF2B5EF4-FFF2-40B4-BE49-F238E27FC236}">
                <a16:creationId xmlns:a16="http://schemas.microsoft.com/office/drawing/2014/main" id="{8222DA62-3371-2347-8EF7-3E15258AA0AA}"/>
              </a:ext>
            </a:extLst>
          </p:cNvPr>
          <p:cNvPicPr>
            <a:picLocks noChangeAspect="1"/>
          </p:cNvPicPr>
          <p:nvPr/>
        </p:nvPicPr>
        <p:blipFill rotWithShape="1">
          <a:blip r:embed="rId3"/>
          <a:srcRect r="9396" b="12791"/>
          <a:stretch/>
        </p:blipFill>
        <p:spPr>
          <a:xfrm>
            <a:off x="1" y="899990"/>
            <a:ext cx="9144000" cy="5958010"/>
          </a:xfrm>
          <a:prstGeom prst="rect">
            <a:avLst/>
          </a:prstGeom>
        </p:spPr>
      </p:pic>
      <p:sp>
        <p:nvSpPr>
          <p:cNvPr id="4" name="Rectangle 3">
            <a:extLst>
              <a:ext uri="{FF2B5EF4-FFF2-40B4-BE49-F238E27FC236}">
                <a16:creationId xmlns:a16="http://schemas.microsoft.com/office/drawing/2014/main" id="{EF14A793-5ED9-774C-A3A3-C0FC93E7F6BB}"/>
              </a:ext>
            </a:extLst>
          </p:cNvPr>
          <p:cNvSpPr/>
          <p:nvPr/>
        </p:nvSpPr>
        <p:spPr>
          <a:xfrm>
            <a:off x="4453217" y="3244334"/>
            <a:ext cx="237566" cy="369332"/>
          </a:xfrm>
          <a:prstGeom prst="rect">
            <a:avLst/>
          </a:prstGeom>
        </p:spPr>
        <p:txBody>
          <a:bodyPr wrap="none">
            <a:spAutoFit/>
          </a:bodyPr>
          <a:lstStyle/>
          <a:p>
            <a:r>
              <a:rPr lang="en-US" dirty="0">
                <a:solidFill>
                  <a:srgbClr val="000000"/>
                </a:solidFill>
              </a:rPr>
              <a:t> </a:t>
            </a:r>
            <a:endParaRPr lang="en-US" dirty="0"/>
          </a:p>
        </p:txBody>
      </p:sp>
      <p:sp>
        <p:nvSpPr>
          <p:cNvPr id="8" name="Rectangle 7">
            <a:extLst>
              <a:ext uri="{FF2B5EF4-FFF2-40B4-BE49-F238E27FC236}">
                <a16:creationId xmlns:a16="http://schemas.microsoft.com/office/drawing/2014/main" id="{069DC615-804D-5B4F-BFC3-FD88A8A35349}"/>
              </a:ext>
            </a:extLst>
          </p:cNvPr>
          <p:cNvSpPr/>
          <p:nvPr/>
        </p:nvSpPr>
        <p:spPr>
          <a:xfrm>
            <a:off x="4453217" y="3244334"/>
            <a:ext cx="237566" cy="369332"/>
          </a:xfrm>
          <a:prstGeom prst="rect">
            <a:avLst/>
          </a:prstGeom>
        </p:spPr>
        <p:txBody>
          <a:bodyPr wrap="none">
            <a:spAutoFit/>
          </a:bodyPr>
          <a:lstStyle/>
          <a:p>
            <a:r>
              <a:rPr lang="en-US" dirty="0">
                <a:solidFill>
                  <a:srgbClr val="000000"/>
                </a:solidFill>
              </a:rPr>
              <a:t> </a:t>
            </a:r>
            <a:endParaRPr lang="en-US" dirty="0"/>
          </a:p>
        </p:txBody>
      </p:sp>
      <p:sp>
        <p:nvSpPr>
          <p:cNvPr id="9" name="Rectangle 8">
            <a:extLst>
              <a:ext uri="{FF2B5EF4-FFF2-40B4-BE49-F238E27FC236}">
                <a16:creationId xmlns:a16="http://schemas.microsoft.com/office/drawing/2014/main" id="{4B619D31-63A6-AC4D-AFA5-4BEDAF2D5DDC}"/>
              </a:ext>
            </a:extLst>
          </p:cNvPr>
          <p:cNvSpPr/>
          <p:nvPr/>
        </p:nvSpPr>
        <p:spPr>
          <a:xfrm>
            <a:off x="4453217" y="3244334"/>
            <a:ext cx="237566" cy="369332"/>
          </a:xfrm>
          <a:prstGeom prst="rect">
            <a:avLst/>
          </a:prstGeom>
        </p:spPr>
        <p:txBody>
          <a:bodyPr wrap="none">
            <a:spAutoFit/>
          </a:bodyPr>
          <a:lstStyle/>
          <a:p>
            <a:r>
              <a:rPr lang="en-US" dirty="0">
                <a:solidFill>
                  <a:srgbClr val="000000"/>
                </a:solidFill>
              </a:rPr>
              <a:t> </a:t>
            </a:r>
            <a:endParaRPr lang="en-US" dirty="0"/>
          </a:p>
        </p:txBody>
      </p:sp>
      <p:sp>
        <p:nvSpPr>
          <p:cNvPr id="10" name="Rectangle 9">
            <a:extLst>
              <a:ext uri="{FF2B5EF4-FFF2-40B4-BE49-F238E27FC236}">
                <a16:creationId xmlns:a16="http://schemas.microsoft.com/office/drawing/2014/main" id="{833DA4AC-73A2-B049-B858-1BDAC962D1A1}"/>
              </a:ext>
            </a:extLst>
          </p:cNvPr>
          <p:cNvSpPr/>
          <p:nvPr/>
        </p:nvSpPr>
        <p:spPr>
          <a:xfrm>
            <a:off x="4453217" y="3244334"/>
            <a:ext cx="237566" cy="369332"/>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3920086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Picture 231" descr="A close up of a logo&#10;&#10;Description automatically generated">
            <a:extLst>
              <a:ext uri="{FF2B5EF4-FFF2-40B4-BE49-F238E27FC236}">
                <a16:creationId xmlns:a16="http://schemas.microsoft.com/office/drawing/2014/main" id="{7941B850-FC76-884E-8F73-8A2855624B5E}"/>
              </a:ext>
            </a:extLst>
          </p:cNvPr>
          <p:cNvPicPr>
            <a:picLocks noChangeAspect="1"/>
          </p:cNvPicPr>
          <p:nvPr/>
        </p:nvPicPr>
        <p:blipFill rotWithShape="1">
          <a:blip r:embed="rId2"/>
          <a:srcRect l="24270" r="22504"/>
          <a:stretch/>
        </p:blipFill>
        <p:spPr>
          <a:xfrm>
            <a:off x="6507679" y="0"/>
            <a:ext cx="2636321" cy="1181100"/>
          </a:xfrm>
          <a:prstGeom prst="rect">
            <a:avLst/>
          </a:prstGeom>
        </p:spPr>
      </p:pic>
      <p:pic>
        <p:nvPicPr>
          <p:cNvPr id="5" name="Picture 4">
            <a:extLst>
              <a:ext uri="{FF2B5EF4-FFF2-40B4-BE49-F238E27FC236}">
                <a16:creationId xmlns:a16="http://schemas.microsoft.com/office/drawing/2014/main" id="{7EBF4125-95BE-224C-9AF9-E69C6C32E486}"/>
              </a:ext>
            </a:extLst>
          </p:cNvPr>
          <p:cNvPicPr>
            <a:picLocks noChangeAspect="1"/>
          </p:cNvPicPr>
          <p:nvPr/>
        </p:nvPicPr>
        <p:blipFill rotWithShape="1">
          <a:blip r:embed="rId3"/>
          <a:srcRect t="10247" r="9396" b="2544"/>
          <a:stretch/>
        </p:blipFill>
        <p:spPr>
          <a:xfrm>
            <a:off x="15" y="1181100"/>
            <a:ext cx="9143985" cy="5676900"/>
          </a:xfrm>
          <a:prstGeom prst="rect">
            <a:avLst/>
          </a:prstGeom>
        </p:spPr>
      </p:pic>
    </p:spTree>
    <p:extLst>
      <p:ext uri="{BB962C8B-B14F-4D97-AF65-F5344CB8AC3E}">
        <p14:creationId xmlns:p14="http://schemas.microsoft.com/office/powerpoint/2010/main" val="2683559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Picture 231" descr="A close up of a logo&#10;&#10;Description automatically generated">
            <a:extLst>
              <a:ext uri="{FF2B5EF4-FFF2-40B4-BE49-F238E27FC236}">
                <a16:creationId xmlns:a16="http://schemas.microsoft.com/office/drawing/2014/main" id="{7941B850-FC76-884E-8F73-8A2855624B5E}"/>
              </a:ext>
            </a:extLst>
          </p:cNvPr>
          <p:cNvPicPr>
            <a:picLocks noChangeAspect="1"/>
          </p:cNvPicPr>
          <p:nvPr/>
        </p:nvPicPr>
        <p:blipFill rotWithShape="1">
          <a:blip r:embed="rId2"/>
          <a:srcRect l="24270" r="22504"/>
          <a:stretch/>
        </p:blipFill>
        <p:spPr>
          <a:xfrm>
            <a:off x="6507679" y="0"/>
            <a:ext cx="2636321" cy="1181100"/>
          </a:xfrm>
          <a:prstGeom prst="rect">
            <a:avLst/>
          </a:prstGeom>
        </p:spPr>
      </p:pic>
      <p:pic>
        <p:nvPicPr>
          <p:cNvPr id="5" name="Picture 4">
            <a:extLst>
              <a:ext uri="{FF2B5EF4-FFF2-40B4-BE49-F238E27FC236}">
                <a16:creationId xmlns:a16="http://schemas.microsoft.com/office/drawing/2014/main" id="{1897EF36-C4F9-194F-AA5D-89DFABFFCE12}"/>
              </a:ext>
            </a:extLst>
          </p:cNvPr>
          <p:cNvPicPr>
            <a:picLocks noChangeAspect="1"/>
          </p:cNvPicPr>
          <p:nvPr/>
        </p:nvPicPr>
        <p:blipFill rotWithShape="1">
          <a:blip r:embed="rId3"/>
          <a:srcRect t="8140" r="9396" b="4650"/>
          <a:stretch/>
        </p:blipFill>
        <p:spPr>
          <a:xfrm>
            <a:off x="15" y="1181101"/>
            <a:ext cx="9143985" cy="5676899"/>
          </a:xfrm>
          <a:prstGeom prst="rect">
            <a:avLst/>
          </a:prstGeom>
        </p:spPr>
      </p:pic>
    </p:spTree>
    <p:extLst>
      <p:ext uri="{BB962C8B-B14F-4D97-AF65-F5344CB8AC3E}">
        <p14:creationId xmlns:p14="http://schemas.microsoft.com/office/powerpoint/2010/main" val="488140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Picture 231" descr="A close up of a logo&#10;&#10;Description automatically generated">
            <a:extLst>
              <a:ext uri="{FF2B5EF4-FFF2-40B4-BE49-F238E27FC236}">
                <a16:creationId xmlns:a16="http://schemas.microsoft.com/office/drawing/2014/main" id="{7941B850-FC76-884E-8F73-8A2855624B5E}"/>
              </a:ext>
            </a:extLst>
          </p:cNvPr>
          <p:cNvPicPr>
            <a:picLocks noChangeAspect="1"/>
          </p:cNvPicPr>
          <p:nvPr/>
        </p:nvPicPr>
        <p:blipFill rotWithShape="1">
          <a:blip r:embed="rId3"/>
          <a:srcRect l="24270" r="22504"/>
          <a:stretch/>
        </p:blipFill>
        <p:spPr>
          <a:xfrm>
            <a:off x="6507679" y="0"/>
            <a:ext cx="2636321" cy="1181100"/>
          </a:xfrm>
          <a:prstGeom prst="rect">
            <a:avLst/>
          </a:prstGeom>
        </p:spPr>
      </p:pic>
      <p:pic>
        <p:nvPicPr>
          <p:cNvPr id="233" name="Picture 232">
            <a:extLst>
              <a:ext uri="{FF2B5EF4-FFF2-40B4-BE49-F238E27FC236}">
                <a16:creationId xmlns:a16="http://schemas.microsoft.com/office/drawing/2014/main" id="{C0B04C17-F346-9D4F-AB52-D69EC4E8CC98}"/>
              </a:ext>
            </a:extLst>
          </p:cNvPr>
          <p:cNvPicPr>
            <a:picLocks noChangeAspect="1"/>
          </p:cNvPicPr>
          <p:nvPr/>
        </p:nvPicPr>
        <p:blipFill rotWithShape="1">
          <a:blip r:embed="rId4"/>
          <a:srcRect t="6887" r="9396" b="5904"/>
          <a:stretch/>
        </p:blipFill>
        <p:spPr>
          <a:xfrm>
            <a:off x="52086" y="1245765"/>
            <a:ext cx="9039828" cy="5612235"/>
          </a:xfrm>
          <a:prstGeom prst="rect">
            <a:avLst/>
          </a:prstGeom>
        </p:spPr>
      </p:pic>
    </p:spTree>
    <p:extLst>
      <p:ext uri="{BB962C8B-B14F-4D97-AF65-F5344CB8AC3E}">
        <p14:creationId xmlns:p14="http://schemas.microsoft.com/office/powerpoint/2010/main" val="3412498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Picture 231" descr="A close up of a logo&#10;&#10;Description automatically generated">
            <a:extLst>
              <a:ext uri="{FF2B5EF4-FFF2-40B4-BE49-F238E27FC236}">
                <a16:creationId xmlns:a16="http://schemas.microsoft.com/office/drawing/2014/main" id="{7941B850-FC76-884E-8F73-8A2855624B5E}"/>
              </a:ext>
            </a:extLst>
          </p:cNvPr>
          <p:cNvPicPr>
            <a:picLocks noChangeAspect="1"/>
          </p:cNvPicPr>
          <p:nvPr/>
        </p:nvPicPr>
        <p:blipFill rotWithShape="1">
          <a:blip r:embed="rId2"/>
          <a:srcRect l="24270" r="22504"/>
          <a:stretch/>
        </p:blipFill>
        <p:spPr>
          <a:xfrm>
            <a:off x="6507679" y="0"/>
            <a:ext cx="2636321" cy="1181100"/>
          </a:xfrm>
          <a:prstGeom prst="rect">
            <a:avLst/>
          </a:prstGeom>
        </p:spPr>
      </p:pic>
      <p:pic>
        <p:nvPicPr>
          <p:cNvPr id="5" name="Picture 4">
            <a:extLst>
              <a:ext uri="{FF2B5EF4-FFF2-40B4-BE49-F238E27FC236}">
                <a16:creationId xmlns:a16="http://schemas.microsoft.com/office/drawing/2014/main" id="{DCF79291-2A73-A74D-9F62-8FC4220FDB8A}"/>
              </a:ext>
            </a:extLst>
          </p:cNvPr>
          <p:cNvPicPr>
            <a:picLocks noChangeAspect="1"/>
          </p:cNvPicPr>
          <p:nvPr/>
        </p:nvPicPr>
        <p:blipFill rotWithShape="1">
          <a:blip r:embed="rId3"/>
          <a:srcRect t="2703" r="9396" b="10088"/>
          <a:stretch/>
        </p:blipFill>
        <p:spPr>
          <a:xfrm>
            <a:off x="15" y="1181101"/>
            <a:ext cx="9143985" cy="5676899"/>
          </a:xfrm>
          <a:prstGeom prst="rect">
            <a:avLst/>
          </a:prstGeom>
        </p:spPr>
      </p:pic>
    </p:spTree>
    <p:extLst>
      <p:ext uri="{BB962C8B-B14F-4D97-AF65-F5344CB8AC3E}">
        <p14:creationId xmlns:p14="http://schemas.microsoft.com/office/powerpoint/2010/main" val="1503204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gd30c9262b0_3_3"/>
          <p:cNvPicPr preferRelativeResize="0"/>
          <p:nvPr/>
        </p:nvPicPr>
        <p:blipFill rotWithShape="1">
          <a:blip r:embed="rId3">
            <a:alphaModFix amt="50000"/>
          </a:blip>
          <a:srcRect/>
          <a:stretch/>
        </p:blipFill>
        <p:spPr>
          <a:xfrm>
            <a:off x="-3579975" y="-3838912"/>
            <a:ext cx="8165175" cy="7853725"/>
          </a:xfrm>
          <a:prstGeom prst="rect">
            <a:avLst/>
          </a:prstGeom>
          <a:noFill/>
          <a:ln>
            <a:noFill/>
          </a:ln>
        </p:spPr>
      </p:pic>
      <p:sp>
        <p:nvSpPr>
          <p:cNvPr id="101" name="Google Shape;101;gd30c9262b0_3_3"/>
          <p:cNvSpPr txBox="1"/>
          <p:nvPr/>
        </p:nvSpPr>
        <p:spPr>
          <a:xfrm>
            <a:off x="815191" y="1490023"/>
            <a:ext cx="7214100" cy="3877954"/>
          </a:xfrm>
          <a:prstGeom prst="rect">
            <a:avLst/>
          </a:prstGeom>
          <a:noFill/>
          <a:ln>
            <a:noFill/>
          </a:ln>
        </p:spPr>
        <p:txBody>
          <a:bodyPr spcFirstLastPara="1" wrap="square" lIns="91425" tIns="91425" rIns="91425" bIns="91425" anchor="t" anchorCtr="0">
            <a:spAutoFit/>
          </a:bodyPr>
          <a:lstStyle/>
          <a:p>
            <a:pPr marL="457200" marR="0" lvl="0" indent="0" algn="ctr" rtl="0">
              <a:lnSpc>
                <a:spcPct val="100000"/>
              </a:lnSpc>
              <a:spcBef>
                <a:spcPts val="0"/>
              </a:spcBef>
              <a:spcAft>
                <a:spcPts val="0"/>
              </a:spcAft>
              <a:buNone/>
            </a:pPr>
            <a:r>
              <a:rPr lang="en-US" sz="6000" b="0" i="0" u="none" strike="noStrike" cap="none" dirty="0">
                <a:solidFill>
                  <a:srgbClr val="000000"/>
                </a:solidFill>
                <a:latin typeface="Nunito"/>
                <a:ea typeface="Nunito"/>
                <a:cs typeface="Nunito"/>
                <a:sym typeface="Nunito"/>
              </a:rPr>
              <a:t>What comes to mind when you hear the word</a:t>
            </a:r>
            <a:endParaRPr sz="6000" b="0" i="0" u="none" strike="noStrike" cap="none" dirty="0">
              <a:solidFill>
                <a:srgbClr val="FFFFFF"/>
              </a:solidFill>
              <a:highlight>
                <a:srgbClr val="00B0F0"/>
              </a:highlight>
              <a:latin typeface="Nunito"/>
              <a:ea typeface="Nunito"/>
              <a:cs typeface="Nunito"/>
              <a:sym typeface="Nunito"/>
            </a:endParaRPr>
          </a:p>
          <a:p>
            <a:pPr marL="457200" marR="0" lvl="0" indent="0" algn="ctr" rtl="0">
              <a:lnSpc>
                <a:spcPct val="100000"/>
              </a:lnSpc>
              <a:spcBef>
                <a:spcPts val="0"/>
              </a:spcBef>
              <a:spcAft>
                <a:spcPts val="0"/>
              </a:spcAft>
              <a:buNone/>
            </a:pPr>
            <a:r>
              <a:rPr lang="en-US" sz="6000" b="0" i="0" u="none" strike="noStrike" cap="none" dirty="0">
                <a:solidFill>
                  <a:srgbClr val="FFFFFF"/>
                </a:solidFill>
                <a:highlight>
                  <a:srgbClr val="00B0F0"/>
                </a:highlight>
                <a:latin typeface="Nunito"/>
                <a:ea typeface="Nunito"/>
                <a:cs typeface="Nunito"/>
                <a:sym typeface="Nunito"/>
              </a:rPr>
              <a:t>economy?</a:t>
            </a:r>
            <a:endParaRPr sz="6000" b="0" i="0" u="none" strike="noStrike" cap="none" dirty="0">
              <a:solidFill>
                <a:srgbClr val="FFFFFF"/>
              </a:solidFill>
              <a:highlight>
                <a:srgbClr val="00B0F0"/>
              </a:highlight>
              <a:latin typeface="Nunito"/>
              <a:ea typeface="Nunito"/>
              <a:cs typeface="Nunito"/>
              <a:sym typeface="Nunito"/>
            </a:endParaRPr>
          </a:p>
        </p:txBody>
      </p:sp>
      <p:pic>
        <p:nvPicPr>
          <p:cNvPr id="5" name="Google Shape;201;p11">
            <a:extLst>
              <a:ext uri="{FF2B5EF4-FFF2-40B4-BE49-F238E27FC236}">
                <a16:creationId xmlns:a16="http://schemas.microsoft.com/office/drawing/2014/main" id="{D5177855-4EB9-5444-904B-4C4EB55B5715}"/>
              </a:ext>
            </a:extLst>
          </p:cNvPr>
          <p:cNvPicPr preferRelativeResize="0"/>
          <p:nvPr/>
        </p:nvPicPr>
        <p:blipFill rotWithShape="1">
          <a:blip r:embed="rId4">
            <a:alphaModFix/>
          </a:blip>
          <a:srcRect/>
          <a:stretch/>
        </p:blipFill>
        <p:spPr>
          <a:xfrm>
            <a:off x="6933235" y="5787342"/>
            <a:ext cx="1958105" cy="77943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5"/>
          <p:cNvPicPr preferRelativeResize="0"/>
          <p:nvPr/>
        </p:nvPicPr>
        <p:blipFill rotWithShape="1">
          <a:blip r:embed="rId3">
            <a:alphaModFix/>
          </a:blip>
          <a:srcRect t="16163"/>
          <a:stretch/>
        </p:blipFill>
        <p:spPr>
          <a:xfrm>
            <a:off x="2" y="-895825"/>
            <a:ext cx="9354949" cy="11767373"/>
          </a:xfrm>
          <a:prstGeom prst="rect">
            <a:avLst/>
          </a:prstGeom>
          <a:noFill/>
          <a:ln>
            <a:noFill/>
          </a:ln>
        </p:spPr>
      </p:pic>
      <p:sp>
        <p:nvSpPr>
          <p:cNvPr id="213" name="Google Shape;213;p15"/>
          <p:cNvSpPr txBox="1"/>
          <p:nvPr/>
        </p:nvSpPr>
        <p:spPr>
          <a:xfrm>
            <a:off x="261750" y="618075"/>
            <a:ext cx="8620500" cy="932400"/>
          </a:xfrm>
          <a:prstGeom prst="rect">
            <a:avLst/>
          </a:prstGeom>
          <a:noFill/>
          <a:ln>
            <a:noFill/>
          </a:ln>
        </p:spPr>
        <p:txBody>
          <a:bodyPr spcFirstLastPara="1" wrap="square" lIns="68575" tIns="34275" rIns="68575" bIns="34275" anchor="b" anchorCtr="0">
            <a:noAutofit/>
          </a:bodyPr>
          <a:lstStyle/>
          <a:p>
            <a:pPr marL="0" marR="0" lvl="0" indent="0" algn="ctr" rtl="0">
              <a:lnSpc>
                <a:spcPct val="90000"/>
              </a:lnSpc>
              <a:spcBef>
                <a:spcPts val="0"/>
              </a:spcBef>
              <a:spcAft>
                <a:spcPts val="0"/>
              </a:spcAft>
              <a:buNone/>
            </a:pPr>
            <a:r>
              <a:rPr lang="en-US" sz="5500" b="1" i="0" u="none" strike="noStrike" cap="none">
                <a:solidFill>
                  <a:srgbClr val="404040"/>
                </a:solidFill>
                <a:latin typeface="Nunito"/>
                <a:ea typeface="Nunito"/>
                <a:cs typeface="Nunito"/>
                <a:sym typeface="Nunito"/>
              </a:rPr>
              <a:t>How do we get there?</a:t>
            </a:r>
            <a:endParaRPr sz="5500" b="1" i="0" u="none" strike="noStrike" cap="none">
              <a:solidFill>
                <a:schemeClr val="lt1"/>
              </a:solidFill>
              <a:latin typeface="Nunito"/>
              <a:ea typeface="Nunito"/>
              <a:cs typeface="Nunito"/>
              <a:sym typeface="Nuni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gd363b7b9df_0_95"/>
          <p:cNvPicPr preferRelativeResize="0"/>
          <p:nvPr/>
        </p:nvPicPr>
        <p:blipFill rotWithShape="1">
          <a:blip r:embed="rId3">
            <a:alphaModFix/>
          </a:blip>
          <a:srcRect/>
          <a:stretch/>
        </p:blipFill>
        <p:spPr>
          <a:xfrm>
            <a:off x="5871450" y="2014771"/>
            <a:ext cx="2917800" cy="4129200"/>
          </a:xfrm>
          <a:prstGeom prst="roundRect">
            <a:avLst>
              <a:gd name="adj" fmla="val 16667"/>
            </a:avLst>
          </a:prstGeom>
          <a:noFill/>
          <a:ln>
            <a:noFill/>
          </a:ln>
        </p:spPr>
      </p:pic>
      <p:pic>
        <p:nvPicPr>
          <p:cNvPr id="220" name="Google Shape;220;gd363b7b9df_0_95"/>
          <p:cNvPicPr preferRelativeResize="0"/>
          <p:nvPr/>
        </p:nvPicPr>
        <p:blipFill rotWithShape="1">
          <a:blip r:embed="rId4">
            <a:alphaModFix amt="65000"/>
          </a:blip>
          <a:srcRect/>
          <a:stretch/>
        </p:blipFill>
        <p:spPr>
          <a:xfrm>
            <a:off x="-3579975" y="-3838912"/>
            <a:ext cx="8165175" cy="7853725"/>
          </a:xfrm>
          <a:prstGeom prst="rect">
            <a:avLst/>
          </a:prstGeom>
          <a:noFill/>
          <a:ln>
            <a:noFill/>
          </a:ln>
        </p:spPr>
      </p:pic>
      <p:sp>
        <p:nvSpPr>
          <p:cNvPr id="221" name="Google Shape;221;gd363b7b9df_0_95"/>
          <p:cNvSpPr txBox="1"/>
          <p:nvPr/>
        </p:nvSpPr>
        <p:spPr>
          <a:xfrm>
            <a:off x="354750" y="266325"/>
            <a:ext cx="8434500" cy="16359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a:solidFill>
                  <a:srgbClr val="434343"/>
                </a:solidFill>
                <a:latin typeface="Nunito"/>
                <a:ea typeface="Nunito"/>
                <a:cs typeface="Nunito"/>
                <a:sym typeface="Nunito"/>
              </a:rPr>
              <a:t>How can we design policies for a Wellbeing Economy? </a:t>
            </a:r>
            <a:endParaRPr sz="4500" b="1" i="0" u="none" strike="noStrike" cap="none">
              <a:solidFill>
                <a:srgbClr val="434343"/>
              </a:solidFill>
              <a:latin typeface="Nunito"/>
              <a:ea typeface="Nunito"/>
              <a:cs typeface="Nunito"/>
              <a:sym typeface="Nunito"/>
            </a:endParaRPr>
          </a:p>
        </p:txBody>
      </p:sp>
      <p:sp>
        <p:nvSpPr>
          <p:cNvPr id="222" name="Google Shape;222;gd363b7b9df_0_95"/>
          <p:cNvSpPr txBox="1"/>
          <p:nvPr/>
        </p:nvSpPr>
        <p:spPr>
          <a:xfrm>
            <a:off x="193000" y="2509525"/>
            <a:ext cx="5433300" cy="4247286"/>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0"/>
              </a:spcBef>
              <a:spcAft>
                <a:spcPts val="0"/>
              </a:spcAft>
              <a:buNone/>
            </a:pPr>
            <a:r>
              <a:rPr lang="en-US" sz="2000" b="0" i="0" u="none" strike="noStrike" cap="none">
                <a:solidFill>
                  <a:srgbClr val="434343"/>
                </a:solidFill>
                <a:latin typeface="Lato"/>
                <a:ea typeface="Lato"/>
                <a:cs typeface="Lato"/>
                <a:sym typeface="Lato"/>
              </a:rPr>
              <a:t>“The flaws with mainstream economics and GDP are now well documented. What is needed is a </a:t>
            </a:r>
            <a:r>
              <a:rPr lang="en-US" sz="2000" b="0" i="0" u="none" strike="noStrike" cap="none">
                <a:solidFill>
                  <a:srgbClr val="FFFFFF"/>
                </a:solidFill>
                <a:highlight>
                  <a:srgbClr val="00B0F0"/>
                </a:highlight>
                <a:latin typeface="Lato"/>
                <a:ea typeface="Lato"/>
                <a:cs typeface="Lato"/>
                <a:sym typeface="Lato"/>
              </a:rPr>
              <a:t>practical a guide on how to build a Wellbeing Economy and how to organise this transition in a democratic and participatory way</a:t>
            </a:r>
            <a:r>
              <a:rPr lang="en-US" sz="2000" b="0" i="0" u="none" strike="noStrike" cap="none">
                <a:solidFill>
                  <a:srgbClr val="434343"/>
                </a:solidFill>
                <a:latin typeface="Lato"/>
                <a:ea typeface="Lato"/>
                <a:cs typeface="Lato"/>
                <a:sym typeface="Lato"/>
              </a:rPr>
              <a:t>. Such a guide can help to institutionalise the process, give tools to policy makers and present the Wellbeing Economy as a feasible alternative!” </a:t>
            </a:r>
            <a:endParaRPr sz="2800" b="0" i="0" u="none" strike="noStrike" cap="none">
              <a:solidFill>
                <a:srgbClr val="434343"/>
              </a:solidFill>
              <a:latin typeface="Lato"/>
              <a:ea typeface="Lato"/>
              <a:cs typeface="Lato"/>
              <a:sym typeface="Lato"/>
            </a:endParaRPr>
          </a:p>
          <a:p>
            <a:pPr marL="0" marR="0" lvl="0" indent="0" algn="ctr" rtl="0">
              <a:lnSpc>
                <a:spcPct val="120000"/>
              </a:lnSpc>
              <a:spcBef>
                <a:spcPts val="0"/>
              </a:spcBef>
              <a:spcAft>
                <a:spcPts val="0"/>
              </a:spcAft>
              <a:buNone/>
            </a:pPr>
            <a:r>
              <a:rPr lang="en-US" sz="2000" b="1" i="0" u="none" strike="noStrike" cap="none">
                <a:solidFill>
                  <a:srgbClr val="000000"/>
                </a:solidFill>
                <a:latin typeface="Lato"/>
                <a:ea typeface="Lato"/>
                <a:cs typeface="Lato"/>
                <a:sym typeface="Lato"/>
              </a:rPr>
              <a:t>Till Kellerhoff</a:t>
            </a:r>
            <a:r>
              <a:rPr lang="en-US" sz="2000" b="0" i="0" u="none" strike="noStrike" cap="none">
                <a:solidFill>
                  <a:srgbClr val="000000"/>
                </a:solidFill>
                <a:latin typeface="Lato"/>
                <a:ea typeface="Lato"/>
                <a:cs typeface="Lato"/>
                <a:sym typeface="Lato"/>
              </a:rPr>
              <a:t>,</a:t>
            </a:r>
            <a:r>
              <a:rPr lang="en-US" sz="2000" b="0" i="0" u="none" strike="noStrike" cap="none">
                <a:solidFill>
                  <a:srgbClr val="434343"/>
                </a:solidFill>
                <a:latin typeface="Lato"/>
                <a:ea typeface="Lato"/>
                <a:cs typeface="Lato"/>
                <a:sym typeface="Lato"/>
              </a:rPr>
              <a:t> Club of Rome and WEAll Member. </a:t>
            </a:r>
            <a:endParaRPr sz="2800" b="0" i="0" u="none" strike="noStrike" cap="none">
              <a:solidFill>
                <a:srgbClr val="434343"/>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gd30c9262b0_3_3"/>
          <p:cNvPicPr preferRelativeResize="0"/>
          <p:nvPr/>
        </p:nvPicPr>
        <p:blipFill rotWithShape="1">
          <a:blip r:embed="rId3">
            <a:alphaModFix amt="65000"/>
          </a:blip>
          <a:srcRect/>
          <a:stretch/>
        </p:blipFill>
        <p:spPr>
          <a:xfrm>
            <a:off x="-3579975" y="-3838912"/>
            <a:ext cx="8165175" cy="7853725"/>
          </a:xfrm>
          <a:prstGeom prst="rect">
            <a:avLst/>
          </a:prstGeom>
          <a:noFill/>
          <a:ln>
            <a:noFill/>
          </a:ln>
        </p:spPr>
      </p:pic>
      <p:sp>
        <p:nvSpPr>
          <p:cNvPr id="101" name="Google Shape;101;gd30c9262b0_3_3"/>
          <p:cNvSpPr txBox="1"/>
          <p:nvPr/>
        </p:nvSpPr>
        <p:spPr>
          <a:xfrm>
            <a:off x="815191" y="1490023"/>
            <a:ext cx="7214100" cy="3877954"/>
          </a:xfrm>
          <a:prstGeom prst="rect">
            <a:avLst/>
          </a:prstGeom>
          <a:noFill/>
          <a:ln>
            <a:noFill/>
          </a:ln>
        </p:spPr>
        <p:txBody>
          <a:bodyPr spcFirstLastPara="1" wrap="square" lIns="91425" tIns="91425" rIns="91425" bIns="91425" anchor="t" anchorCtr="0">
            <a:spAutoFit/>
          </a:bodyPr>
          <a:lstStyle/>
          <a:p>
            <a:pPr marL="457200" marR="0" lvl="0" indent="0" algn="ctr" rtl="0">
              <a:lnSpc>
                <a:spcPct val="100000"/>
              </a:lnSpc>
              <a:spcBef>
                <a:spcPts val="0"/>
              </a:spcBef>
              <a:spcAft>
                <a:spcPts val="0"/>
              </a:spcAft>
              <a:buNone/>
            </a:pPr>
            <a:r>
              <a:rPr lang="en-US" sz="6000" b="0" i="0" u="none" strike="noStrike" cap="none" dirty="0">
                <a:solidFill>
                  <a:srgbClr val="000000"/>
                </a:solidFill>
                <a:latin typeface="Nunito"/>
                <a:ea typeface="Nunito"/>
                <a:cs typeface="Nunito"/>
                <a:sym typeface="Nunito"/>
              </a:rPr>
              <a:t>What comes to mind when you hear the word</a:t>
            </a:r>
            <a:endParaRPr sz="6000" b="0" i="0" u="none" strike="noStrike" cap="none" dirty="0">
              <a:solidFill>
                <a:srgbClr val="FFFFFF"/>
              </a:solidFill>
              <a:highlight>
                <a:srgbClr val="00B0F0"/>
              </a:highlight>
              <a:latin typeface="Nunito"/>
              <a:ea typeface="Nunito"/>
              <a:cs typeface="Nunito"/>
              <a:sym typeface="Nunito"/>
            </a:endParaRPr>
          </a:p>
          <a:p>
            <a:pPr marL="457200" marR="0" lvl="0" indent="0" algn="ctr" rtl="0">
              <a:lnSpc>
                <a:spcPct val="100000"/>
              </a:lnSpc>
              <a:spcBef>
                <a:spcPts val="0"/>
              </a:spcBef>
              <a:spcAft>
                <a:spcPts val="0"/>
              </a:spcAft>
              <a:buNone/>
            </a:pPr>
            <a:r>
              <a:rPr lang="en-US" sz="6000" b="0" i="0" u="none" strike="noStrike" cap="none" dirty="0">
                <a:solidFill>
                  <a:srgbClr val="FFFFFF"/>
                </a:solidFill>
                <a:highlight>
                  <a:srgbClr val="00B0F0"/>
                </a:highlight>
                <a:latin typeface="Nunito"/>
                <a:ea typeface="Nunito"/>
                <a:cs typeface="Nunito"/>
                <a:sym typeface="Nunito"/>
              </a:rPr>
              <a:t>Policy?</a:t>
            </a:r>
            <a:endParaRPr sz="6000" b="0" i="0" u="none" strike="noStrike" cap="none" dirty="0">
              <a:solidFill>
                <a:srgbClr val="FFFFFF"/>
              </a:solidFill>
              <a:highlight>
                <a:srgbClr val="00B0F0"/>
              </a:highlight>
              <a:latin typeface="Nunito"/>
              <a:ea typeface="Nunito"/>
              <a:cs typeface="Nunito"/>
              <a:sym typeface="Nunito"/>
            </a:endParaRPr>
          </a:p>
        </p:txBody>
      </p:sp>
      <p:pic>
        <p:nvPicPr>
          <p:cNvPr id="5" name="Google Shape;201;p11">
            <a:extLst>
              <a:ext uri="{FF2B5EF4-FFF2-40B4-BE49-F238E27FC236}">
                <a16:creationId xmlns:a16="http://schemas.microsoft.com/office/drawing/2014/main" id="{D5177855-4EB9-5444-904B-4C4EB55B5715}"/>
              </a:ext>
            </a:extLst>
          </p:cNvPr>
          <p:cNvPicPr preferRelativeResize="0"/>
          <p:nvPr/>
        </p:nvPicPr>
        <p:blipFill rotWithShape="1">
          <a:blip r:embed="rId4">
            <a:alphaModFix/>
          </a:blip>
          <a:srcRect/>
          <a:stretch/>
        </p:blipFill>
        <p:spPr>
          <a:xfrm>
            <a:off x="6933235" y="5787342"/>
            <a:ext cx="1958105" cy="779435"/>
          </a:xfrm>
          <a:prstGeom prst="rect">
            <a:avLst/>
          </a:prstGeom>
          <a:noFill/>
          <a:ln>
            <a:noFill/>
          </a:ln>
        </p:spPr>
      </p:pic>
    </p:spTree>
    <p:extLst>
      <p:ext uri="{BB962C8B-B14F-4D97-AF65-F5344CB8AC3E}">
        <p14:creationId xmlns:p14="http://schemas.microsoft.com/office/powerpoint/2010/main" val="1924326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d2416c07df_0_28"/>
          <p:cNvSpPr txBox="1"/>
          <p:nvPr/>
        </p:nvSpPr>
        <p:spPr>
          <a:xfrm>
            <a:off x="2607738" y="2229650"/>
            <a:ext cx="4148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Nunito"/>
              <a:ea typeface="Nunito"/>
              <a:cs typeface="Nunito"/>
              <a:sym typeface="Nunito"/>
            </a:endParaRPr>
          </a:p>
        </p:txBody>
      </p:sp>
      <p:sp>
        <p:nvSpPr>
          <p:cNvPr id="109" name="Google Shape;109;gd2416c07df_0_28"/>
          <p:cNvSpPr txBox="1"/>
          <p:nvPr/>
        </p:nvSpPr>
        <p:spPr>
          <a:xfrm>
            <a:off x="4155311" y="1059135"/>
            <a:ext cx="4342106" cy="4739729"/>
          </a:xfrm>
          <a:prstGeom prst="rect">
            <a:avLst/>
          </a:prstGeom>
          <a:noFill/>
          <a:ln>
            <a:noFill/>
          </a:ln>
        </p:spPr>
        <p:txBody>
          <a:bodyPr spcFirstLastPara="1" wrap="square" lIns="91425" tIns="91425" rIns="91425" bIns="91425" anchor="t" anchorCtr="0">
            <a:spAutoFit/>
          </a:bodyPr>
          <a:lstStyle/>
          <a:p>
            <a:pPr lvl="0" algn="ctr"/>
            <a:r>
              <a:rPr lang="en-US" sz="3700" b="0" i="0" u="none" strike="noStrike" cap="none" dirty="0">
                <a:solidFill>
                  <a:schemeClr val="dk1"/>
                </a:solidFill>
                <a:latin typeface="Nunito"/>
                <a:ea typeface="Nunito"/>
                <a:cs typeface="Nunito"/>
                <a:sym typeface="Nunito"/>
              </a:rPr>
              <a:t>Policy is the way that we </a:t>
            </a:r>
            <a:r>
              <a:rPr lang="en-US" sz="3700" dirty="0">
                <a:solidFill>
                  <a:schemeClr val="bg1"/>
                </a:solidFill>
                <a:highlight>
                  <a:srgbClr val="0000FF"/>
                </a:highlight>
                <a:latin typeface="Nunito"/>
                <a:ea typeface="Nunito"/>
                <a:cs typeface="Nunito"/>
                <a:sym typeface="Nunito"/>
              </a:rPr>
              <a:t>encourage or discourage </a:t>
            </a:r>
            <a:r>
              <a:rPr lang="en-US" sz="3700" dirty="0">
                <a:solidFill>
                  <a:schemeClr val="dk1"/>
                </a:solidFill>
                <a:latin typeface="Nunito"/>
                <a:ea typeface="Nunito"/>
                <a:cs typeface="Nunito"/>
                <a:sym typeface="Nunito"/>
              </a:rPr>
              <a:t>particular  </a:t>
            </a:r>
            <a:r>
              <a:rPr lang="en-US" sz="3700" b="0" i="0" u="none" strike="noStrike" cap="none" dirty="0">
                <a:solidFill>
                  <a:schemeClr val="bg1"/>
                </a:solidFill>
                <a:highlight>
                  <a:srgbClr val="0000FF"/>
                </a:highlight>
                <a:latin typeface="Nunito"/>
                <a:ea typeface="Nunito"/>
                <a:cs typeface="Nunito"/>
                <a:sym typeface="Nunito"/>
              </a:rPr>
              <a:t>behaviors</a:t>
            </a:r>
            <a:r>
              <a:rPr lang="en-US" sz="3700" b="0" i="0" u="none" strike="noStrike" cap="none" dirty="0">
                <a:solidFill>
                  <a:schemeClr val="dk1"/>
                </a:solidFill>
                <a:latin typeface="Nunito"/>
                <a:ea typeface="Nunito"/>
                <a:cs typeface="Nunito"/>
                <a:sym typeface="Nunito"/>
              </a:rPr>
              <a:t> </a:t>
            </a:r>
            <a:r>
              <a:rPr lang="en-US" sz="3700" dirty="0">
                <a:solidFill>
                  <a:schemeClr val="dk1"/>
                </a:solidFill>
                <a:latin typeface="Nunito"/>
                <a:ea typeface="Nunito"/>
                <a:cs typeface="Nunito"/>
                <a:sym typeface="Nunito"/>
              </a:rPr>
              <a:t>to achieve our </a:t>
            </a:r>
            <a:r>
              <a:rPr lang="en-US" sz="3700" b="0" i="0" u="none" strike="noStrike" cap="none" dirty="0">
                <a:solidFill>
                  <a:schemeClr val="dk1"/>
                </a:solidFill>
                <a:latin typeface="Nunito"/>
                <a:ea typeface="Nunito"/>
                <a:cs typeface="Nunito"/>
                <a:sym typeface="Nunito"/>
              </a:rPr>
              <a:t>collective objectives  </a:t>
            </a:r>
            <a:endParaRPr sz="1900" b="0" i="0" u="none" strike="noStrike" cap="none" dirty="0">
              <a:solidFill>
                <a:schemeClr val="dk1"/>
              </a:solidFill>
              <a:latin typeface="Nunito"/>
              <a:ea typeface="Nunito"/>
              <a:cs typeface="Nunito"/>
              <a:sym typeface="Nunito"/>
            </a:endParaRPr>
          </a:p>
        </p:txBody>
      </p:sp>
      <p:pic>
        <p:nvPicPr>
          <p:cNvPr id="110" name="Google Shape;110;gd2416c07df_0_28"/>
          <p:cNvPicPr preferRelativeResize="0"/>
          <p:nvPr/>
        </p:nvPicPr>
        <p:blipFill rotWithShape="1">
          <a:blip r:embed="rId3">
            <a:alphaModFix amt="66000"/>
          </a:blip>
          <a:srcRect/>
          <a:stretch/>
        </p:blipFill>
        <p:spPr>
          <a:xfrm>
            <a:off x="-3355916" y="-4569500"/>
            <a:ext cx="8165175" cy="7853725"/>
          </a:xfrm>
          <a:prstGeom prst="rect">
            <a:avLst/>
          </a:prstGeom>
          <a:noFill/>
          <a:ln>
            <a:noFill/>
          </a:ln>
        </p:spPr>
      </p:pic>
    </p:spTree>
    <p:extLst>
      <p:ext uri="{BB962C8B-B14F-4D97-AF65-F5344CB8AC3E}">
        <p14:creationId xmlns:p14="http://schemas.microsoft.com/office/powerpoint/2010/main" val="1595564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gd35a9767d3_4_21"/>
          <p:cNvPicPr preferRelativeResize="0"/>
          <p:nvPr/>
        </p:nvPicPr>
        <p:blipFill rotWithShape="1">
          <a:blip r:embed="rId3">
            <a:alphaModFix amt="65000"/>
          </a:blip>
          <a:srcRect/>
          <a:stretch/>
        </p:blipFill>
        <p:spPr>
          <a:xfrm>
            <a:off x="-3579975" y="-3838912"/>
            <a:ext cx="8165175" cy="7853725"/>
          </a:xfrm>
          <a:prstGeom prst="rect">
            <a:avLst/>
          </a:prstGeom>
          <a:noFill/>
          <a:ln>
            <a:noFill/>
          </a:ln>
        </p:spPr>
      </p:pic>
      <p:sp>
        <p:nvSpPr>
          <p:cNvPr id="229" name="Google Shape;229;gd35a9767d3_4_21"/>
          <p:cNvSpPr txBox="1"/>
          <p:nvPr/>
        </p:nvSpPr>
        <p:spPr>
          <a:xfrm>
            <a:off x="354750" y="266325"/>
            <a:ext cx="8434500" cy="16359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dirty="0">
                <a:solidFill>
                  <a:srgbClr val="434343"/>
                </a:solidFill>
                <a:latin typeface="Nunito"/>
                <a:ea typeface="Nunito"/>
                <a:cs typeface="Nunito"/>
                <a:sym typeface="Nunito"/>
              </a:rPr>
              <a:t>7 Principles of Wellbeing Economy Policy Design</a:t>
            </a:r>
            <a:endParaRPr sz="4500" b="1" i="0" u="none" strike="noStrike" cap="none" dirty="0">
              <a:solidFill>
                <a:srgbClr val="434343"/>
              </a:solidFill>
              <a:latin typeface="Nunito"/>
              <a:ea typeface="Nunito"/>
              <a:cs typeface="Nunito"/>
              <a:sym typeface="Nunito"/>
            </a:endParaRPr>
          </a:p>
        </p:txBody>
      </p:sp>
      <p:pic>
        <p:nvPicPr>
          <p:cNvPr id="230" name="Google Shape;230;gd35a9767d3_4_21"/>
          <p:cNvPicPr preferRelativeResize="0"/>
          <p:nvPr/>
        </p:nvPicPr>
        <p:blipFill rotWithShape="1">
          <a:blip r:embed="rId4">
            <a:alphaModFix/>
          </a:blip>
          <a:srcRect l="6151" t="-8399" r="-4113" b="8399"/>
          <a:stretch/>
        </p:blipFill>
        <p:spPr>
          <a:xfrm>
            <a:off x="473533" y="2017972"/>
            <a:ext cx="8434500" cy="4689451"/>
          </a:xfrm>
          <a:prstGeom prst="rect">
            <a:avLst/>
          </a:prstGeom>
          <a:noFill/>
          <a:ln>
            <a:noFill/>
          </a:ln>
        </p:spPr>
      </p:pic>
      <p:sp>
        <p:nvSpPr>
          <p:cNvPr id="3" name="Rectangle 2">
            <a:extLst>
              <a:ext uri="{FF2B5EF4-FFF2-40B4-BE49-F238E27FC236}">
                <a16:creationId xmlns:a16="http://schemas.microsoft.com/office/drawing/2014/main" id="{648BD036-7E23-1741-A74F-40C905334E55}"/>
              </a:ext>
            </a:extLst>
          </p:cNvPr>
          <p:cNvSpPr/>
          <p:nvPr/>
        </p:nvSpPr>
        <p:spPr>
          <a:xfrm>
            <a:off x="4453217" y="3244334"/>
            <a:ext cx="237566" cy="369332"/>
          </a:xfrm>
          <a:prstGeom prst="rect">
            <a:avLst/>
          </a:prstGeom>
        </p:spPr>
        <p:txBody>
          <a:bodyPr wrap="none">
            <a:spAutoFit/>
          </a:bodyPr>
          <a:lstStyle/>
          <a:p>
            <a:r>
              <a:rPr lang="en-US" dirty="0">
                <a:solidFill>
                  <a:srgbClr val="000000"/>
                </a:solidFill>
              </a:rPr>
              <a:t> </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gd363b7b9df_0_106"/>
          <p:cNvPicPr preferRelativeResize="0"/>
          <p:nvPr/>
        </p:nvPicPr>
        <p:blipFill rotWithShape="1">
          <a:blip r:embed="rId3">
            <a:alphaModFix/>
          </a:blip>
          <a:srcRect l="23198" r="23221" b="8517"/>
          <a:stretch/>
        </p:blipFill>
        <p:spPr>
          <a:xfrm>
            <a:off x="1729975" y="2214875"/>
            <a:ext cx="6248400" cy="4274824"/>
          </a:xfrm>
          <a:prstGeom prst="rect">
            <a:avLst/>
          </a:prstGeom>
          <a:noFill/>
          <a:ln>
            <a:noFill/>
          </a:ln>
        </p:spPr>
      </p:pic>
      <p:pic>
        <p:nvPicPr>
          <p:cNvPr id="237" name="Google Shape;237;gd363b7b9df_0_106"/>
          <p:cNvPicPr preferRelativeResize="0"/>
          <p:nvPr/>
        </p:nvPicPr>
        <p:blipFill rotWithShape="1">
          <a:blip r:embed="rId4">
            <a:alphaModFix amt="65000"/>
          </a:blip>
          <a:srcRect/>
          <a:stretch/>
        </p:blipFill>
        <p:spPr>
          <a:xfrm>
            <a:off x="-3579975" y="-3838912"/>
            <a:ext cx="8165175" cy="7853725"/>
          </a:xfrm>
          <a:prstGeom prst="rect">
            <a:avLst/>
          </a:prstGeom>
          <a:noFill/>
          <a:ln>
            <a:noFill/>
          </a:ln>
        </p:spPr>
      </p:pic>
      <p:sp>
        <p:nvSpPr>
          <p:cNvPr id="238" name="Google Shape;238;gd363b7b9df_0_106"/>
          <p:cNvSpPr txBox="1"/>
          <p:nvPr/>
        </p:nvSpPr>
        <p:spPr>
          <a:xfrm>
            <a:off x="354750" y="266325"/>
            <a:ext cx="8434500" cy="16359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dirty="0">
                <a:solidFill>
                  <a:srgbClr val="434343"/>
                </a:solidFill>
                <a:latin typeface="Nunito"/>
                <a:ea typeface="Nunito"/>
                <a:cs typeface="Nunito"/>
                <a:sym typeface="Nunito"/>
              </a:rPr>
              <a:t>What does this mean in practice?</a:t>
            </a:r>
            <a:endParaRPr sz="4500" b="1" i="0" u="none" strike="noStrike" cap="none" dirty="0">
              <a:solidFill>
                <a:srgbClr val="434343"/>
              </a:solidFill>
              <a:latin typeface="Nunito"/>
              <a:ea typeface="Nunito"/>
              <a:cs typeface="Nunito"/>
              <a:sym typeface="Nuni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gd363b7b9df_0_116"/>
          <p:cNvPicPr preferRelativeResize="0">
            <a:picLocks noGrp="1"/>
          </p:cNvPicPr>
          <p:nvPr>
            <p:ph type="pic" idx="2"/>
          </p:nvPr>
        </p:nvPicPr>
        <p:blipFill rotWithShape="1">
          <a:blip r:embed="rId3">
            <a:alphaModFix/>
          </a:blip>
          <a:srcRect l="2741" r="2740"/>
          <a:stretch/>
        </p:blipFill>
        <p:spPr>
          <a:xfrm>
            <a:off x="1701150" y="1218974"/>
            <a:ext cx="7191600" cy="3996000"/>
          </a:xfrm>
          <a:prstGeom prst="rect">
            <a:avLst/>
          </a:prstGeom>
          <a:noFill/>
          <a:ln>
            <a:noFill/>
          </a:ln>
        </p:spPr>
      </p:pic>
      <p:pic>
        <p:nvPicPr>
          <p:cNvPr id="245" name="Google Shape;245;gd363b7b9df_0_116"/>
          <p:cNvPicPr preferRelativeResize="0"/>
          <p:nvPr/>
        </p:nvPicPr>
        <p:blipFill rotWithShape="1">
          <a:blip r:embed="rId4">
            <a:alphaModFix amt="65000"/>
          </a:blip>
          <a:srcRect/>
          <a:stretch/>
        </p:blipFill>
        <p:spPr>
          <a:xfrm>
            <a:off x="-3579975" y="-3838912"/>
            <a:ext cx="8165175" cy="7853725"/>
          </a:xfrm>
          <a:prstGeom prst="rect">
            <a:avLst/>
          </a:prstGeom>
          <a:noFill/>
          <a:ln>
            <a:noFill/>
          </a:ln>
        </p:spPr>
      </p:pic>
      <p:sp>
        <p:nvSpPr>
          <p:cNvPr id="246" name="Google Shape;246;gd363b7b9df_0_116"/>
          <p:cNvSpPr txBox="1"/>
          <p:nvPr/>
        </p:nvSpPr>
        <p:spPr>
          <a:xfrm>
            <a:off x="354750" y="526650"/>
            <a:ext cx="8434500" cy="753300"/>
          </a:xfrm>
          <a:prstGeom prst="rect">
            <a:avLst/>
          </a:prstGeom>
          <a:noFill/>
          <a:ln>
            <a:noFill/>
          </a:ln>
        </p:spPr>
        <p:txBody>
          <a:bodyPr spcFirstLastPara="1" wrap="square" lIns="68575" tIns="34275" rIns="68575" bIns="34275" anchor="b" anchorCtr="0">
            <a:noAutofit/>
          </a:bodyPr>
          <a:lstStyle/>
          <a:p>
            <a:pPr marL="0" marR="0" lvl="0" indent="0" algn="l" rtl="0">
              <a:lnSpc>
                <a:spcPct val="100000"/>
              </a:lnSpc>
              <a:spcBef>
                <a:spcPts val="0"/>
              </a:spcBef>
              <a:spcAft>
                <a:spcPts val="0"/>
              </a:spcAft>
              <a:buNone/>
            </a:pPr>
            <a:r>
              <a:rPr lang="en-US" sz="4500" b="1" i="0" u="none" strike="noStrike" cap="none">
                <a:solidFill>
                  <a:srgbClr val="667410"/>
                </a:solidFill>
                <a:latin typeface="Nunito"/>
                <a:ea typeface="Nunito"/>
                <a:cs typeface="Nunito"/>
                <a:sym typeface="Nunito"/>
              </a:rPr>
              <a:t>Developing a Wellbeing Vision</a:t>
            </a:r>
            <a:endParaRPr sz="4500" b="1" i="0" u="none" strike="noStrike" cap="none">
              <a:solidFill>
                <a:srgbClr val="667410"/>
              </a:solidFill>
              <a:latin typeface="Nunito"/>
              <a:ea typeface="Nunito"/>
              <a:cs typeface="Nunito"/>
              <a:sym typeface="Nunito"/>
            </a:endParaRPr>
          </a:p>
        </p:txBody>
      </p:sp>
      <p:sp>
        <p:nvSpPr>
          <p:cNvPr id="247" name="Google Shape;247;gd363b7b9df_0_116"/>
          <p:cNvSpPr txBox="1"/>
          <p:nvPr/>
        </p:nvSpPr>
        <p:spPr>
          <a:xfrm>
            <a:off x="1030600" y="5006975"/>
            <a:ext cx="7681200" cy="1862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500" b="0" i="0" u="none" strike="noStrike" cap="none">
                <a:solidFill>
                  <a:srgbClr val="667410"/>
                </a:solidFill>
                <a:latin typeface="Lato"/>
                <a:ea typeface="Lato"/>
                <a:cs typeface="Lato"/>
                <a:sym typeface="Lato"/>
              </a:rPr>
              <a:t>How do we: </a:t>
            </a:r>
            <a:endParaRPr sz="3500" b="0" i="0" u="none" strike="noStrike" cap="none">
              <a:solidFill>
                <a:srgbClr val="000000"/>
              </a:solidFill>
              <a:latin typeface="Lato"/>
              <a:ea typeface="Lato"/>
              <a:cs typeface="Lato"/>
              <a:sym typeface="Lato"/>
            </a:endParaRPr>
          </a:p>
          <a:p>
            <a:pPr marL="342900" marR="0" lvl="0" indent="-342900" algn="l" rtl="0">
              <a:lnSpc>
                <a:spcPct val="100000"/>
              </a:lnSpc>
              <a:spcBef>
                <a:spcPts val="0"/>
              </a:spcBef>
              <a:spcAft>
                <a:spcPts val="0"/>
              </a:spcAft>
              <a:buClr>
                <a:srgbClr val="667410"/>
              </a:buClr>
              <a:buSzPts val="2000"/>
              <a:buFont typeface="Lato"/>
              <a:buChar char="★"/>
            </a:pPr>
            <a:r>
              <a:rPr lang="en-US" sz="2000" b="0" i="0" u="none" strike="noStrike" cap="none">
                <a:solidFill>
                  <a:srgbClr val="667410"/>
                </a:solidFill>
                <a:latin typeface="Lato"/>
                <a:ea typeface="Lato"/>
                <a:cs typeface="Lato"/>
                <a:sym typeface="Lato"/>
              </a:rPr>
              <a:t>Understand what matters for wellbeing? </a:t>
            </a:r>
            <a:endParaRPr sz="2000" b="0" i="0" u="none" strike="noStrike" cap="none">
              <a:solidFill>
                <a:srgbClr val="000000"/>
              </a:solidFill>
              <a:latin typeface="Lato"/>
              <a:ea typeface="Lato"/>
              <a:cs typeface="Lato"/>
              <a:sym typeface="Lato"/>
            </a:endParaRPr>
          </a:p>
          <a:p>
            <a:pPr marL="342900" marR="0" lvl="0" indent="-342900" algn="l" rtl="0">
              <a:lnSpc>
                <a:spcPct val="100000"/>
              </a:lnSpc>
              <a:spcBef>
                <a:spcPts val="0"/>
              </a:spcBef>
              <a:spcAft>
                <a:spcPts val="0"/>
              </a:spcAft>
              <a:buClr>
                <a:srgbClr val="667410"/>
              </a:buClr>
              <a:buSzPts val="2000"/>
              <a:buFont typeface="Lato"/>
              <a:buChar char="★"/>
            </a:pPr>
            <a:r>
              <a:rPr lang="en-US" sz="2000" b="0" i="0" u="none" strike="noStrike" cap="none">
                <a:solidFill>
                  <a:srgbClr val="667410"/>
                </a:solidFill>
                <a:latin typeface="Lato"/>
                <a:ea typeface="Lato"/>
                <a:cs typeface="Lato"/>
                <a:sym typeface="Lato"/>
              </a:rPr>
              <a:t>Craft &amp; communicate our wellbeing vision? </a:t>
            </a:r>
            <a:endParaRPr sz="2000" b="0" i="0" u="none" strike="noStrike" cap="none">
              <a:solidFill>
                <a:srgbClr val="000000"/>
              </a:solidFill>
              <a:latin typeface="Lato"/>
              <a:ea typeface="Lato"/>
              <a:cs typeface="Lato"/>
              <a:sym typeface="Lato"/>
            </a:endParaRPr>
          </a:p>
          <a:p>
            <a:pPr marL="342900" marR="0" lvl="0" indent="-342900" algn="l" rtl="0">
              <a:lnSpc>
                <a:spcPct val="100000"/>
              </a:lnSpc>
              <a:spcBef>
                <a:spcPts val="0"/>
              </a:spcBef>
              <a:spcAft>
                <a:spcPts val="0"/>
              </a:spcAft>
              <a:buClr>
                <a:srgbClr val="667410"/>
              </a:buClr>
              <a:buSzPts val="2000"/>
              <a:buFont typeface="Lato"/>
              <a:buChar char="★"/>
            </a:pPr>
            <a:r>
              <a:rPr lang="en-US" sz="2000" b="0" i="0" u="none" strike="noStrike" cap="none">
                <a:solidFill>
                  <a:srgbClr val="667410"/>
                </a:solidFill>
                <a:latin typeface="Lato"/>
                <a:ea typeface="Lato"/>
                <a:cs typeface="Lato"/>
                <a:sym typeface="Lato"/>
              </a:rPr>
              <a:t>Measure wellbeing? </a:t>
            </a:r>
            <a:endParaRPr sz="20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endParaRPr sz="2000" b="0" i="0" u="none" strike="noStrike" cap="none">
              <a:solidFill>
                <a:schemeClr val="dk1"/>
              </a:solidFill>
              <a:latin typeface="Lato"/>
              <a:ea typeface="Lato"/>
              <a:cs typeface="Lato"/>
              <a:sym typeface="Lato"/>
            </a:endParaRPr>
          </a:p>
        </p:txBody>
      </p:sp>
      <p:pic>
        <p:nvPicPr>
          <p:cNvPr id="6" name="Google Shape;201;p11">
            <a:extLst>
              <a:ext uri="{FF2B5EF4-FFF2-40B4-BE49-F238E27FC236}">
                <a16:creationId xmlns:a16="http://schemas.microsoft.com/office/drawing/2014/main" id="{C404A114-493C-5E4E-AA5D-83093EF5207A}"/>
              </a:ext>
            </a:extLst>
          </p:cNvPr>
          <p:cNvPicPr preferRelativeResize="0"/>
          <p:nvPr/>
        </p:nvPicPr>
        <p:blipFill rotWithShape="1">
          <a:blip r:embed="rId5">
            <a:alphaModFix/>
          </a:blip>
          <a:srcRect/>
          <a:stretch/>
        </p:blipFill>
        <p:spPr>
          <a:xfrm>
            <a:off x="6456135" y="5817418"/>
            <a:ext cx="1958105" cy="77943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0"/>
          <p:cNvPicPr preferRelativeResize="0"/>
          <p:nvPr/>
        </p:nvPicPr>
        <p:blipFill rotWithShape="1">
          <a:blip r:embed="rId3">
            <a:alphaModFix amt="65000"/>
          </a:blip>
          <a:srcRect/>
          <a:stretch/>
        </p:blipFill>
        <p:spPr>
          <a:xfrm>
            <a:off x="-3579975" y="-3838912"/>
            <a:ext cx="8165175" cy="7853725"/>
          </a:xfrm>
          <a:prstGeom prst="rect">
            <a:avLst/>
          </a:prstGeom>
          <a:noFill/>
          <a:ln>
            <a:noFill/>
          </a:ln>
        </p:spPr>
      </p:pic>
      <p:pic>
        <p:nvPicPr>
          <p:cNvPr id="253" name="Google Shape;253;p20"/>
          <p:cNvPicPr preferRelativeResize="0"/>
          <p:nvPr/>
        </p:nvPicPr>
        <p:blipFill rotWithShape="1">
          <a:blip r:embed="rId4">
            <a:alphaModFix/>
          </a:blip>
          <a:srcRect/>
          <a:stretch/>
        </p:blipFill>
        <p:spPr>
          <a:xfrm>
            <a:off x="1912675" y="152400"/>
            <a:ext cx="5637602" cy="6553198"/>
          </a:xfrm>
          <a:prstGeom prst="rect">
            <a:avLst/>
          </a:prstGeom>
          <a:noFill/>
          <a:ln>
            <a:noFill/>
          </a:ln>
        </p:spPr>
      </p:pic>
      <p:cxnSp>
        <p:nvCxnSpPr>
          <p:cNvPr id="254" name="Google Shape;254;p20"/>
          <p:cNvCxnSpPr/>
          <p:nvPr/>
        </p:nvCxnSpPr>
        <p:spPr>
          <a:xfrm rot="10800000" flipH="1">
            <a:off x="2276800" y="2847375"/>
            <a:ext cx="1638300" cy="2513100"/>
          </a:xfrm>
          <a:prstGeom prst="straightConnector1">
            <a:avLst/>
          </a:prstGeom>
          <a:noFill/>
          <a:ln w="9525" cap="flat" cmpd="sng">
            <a:solidFill>
              <a:schemeClr val="dk2"/>
            </a:solidFill>
            <a:prstDash val="solid"/>
            <a:round/>
            <a:headEnd type="none" w="sm" len="sm"/>
            <a:tailEnd type="triangle" w="med" len="med"/>
          </a:ln>
        </p:spPr>
      </p:cxnSp>
      <p:cxnSp>
        <p:nvCxnSpPr>
          <p:cNvPr id="255" name="Google Shape;255;p20"/>
          <p:cNvCxnSpPr/>
          <p:nvPr/>
        </p:nvCxnSpPr>
        <p:spPr>
          <a:xfrm flipH="1">
            <a:off x="4688400" y="3223700"/>
            <a:ext cx="3622200" cy="40800"/>
          </a:xfrm>
          <a:prstGeom prst="straightConnector1">
            <a:avLst/>
          </a:prstGeom>
          <a:noFill/>
          <a:ln w="9525" cap="flat" cmpd="sng">
            <a:solidFill>
              <a:schemeClr val="dk2"/>
            </a:solidFill>
            <a:prstDash val="solid"/>
            <a:round/>
            <a:headEnd type="none" w="sm" len="sm"/>
            <a:tailEnd type="triangle" w="med" len="med"/>
          </a:ln>
        </p:spPr>
      </p:cxnSp>
      <p:cxnSp>
        <p:nvCxnSpPr>
          <p:cNvPr id="256" name="Google Shape;256;p20"/>
          <p:cNvCxnSpPr/>
          <p:nvPr/>
        </p:nvCxnSpPr>
        <p:spPr>
          <a:xfrm rot="10800000" flipH="1">
            <a:off x="2571875" y="6001500"/>
            <a:ext cx="1363500" cy="366300"/>
          </a:xfrm>
          <a:prstGeom prst="straightConnector1">
            <a:avLst/>
          </a:prstGeom>
          <a:noFill/>
          <a:ln w="9525" cap="flat" cmpd="sng">
            <a:solidFill>
              <a:schemeClr val="dk2"/>
            </a:solidFill>
            <a:prstDash val="solid"/>
            <a:round/>
            <a:headEnd type="none" w="sm" len="sm"/>
            <a:tailEnd type="triangle" w="med" len="med"/>
          </a:ln>
        </p:spPr>
      </p:cxnSp>
      <p:pic>
        <p:nvPicPr>
          <p:cNvPr id="7" name="Google Shape;201;p11">
            <a:extLst>
              <a:ext uri="{FF2B5EF4-FFF2-40B4-BE49-F238E27FC236}">
                <a16:creationId xmlns:a16="http://schemas.microsoft.com/office/drawing/2014/main" id="{02B20F92-EEAB-2E41-A213-3B2B2AD0EF4B}"/>
              </a:ext>
            </a:extLst>
          </p:cNvPr>
          <p:cNvPicPr preferRelativeResize="0"/>
          <p:nvPr/>
        </p:nvPicPr>
        <p:blipFill rotWithShape="1">
          <a:blip r:embed="rId5">
            <a:alphaModFix/>
          </a:blip>
          <a:srcRect/>
          <a:stretch/>
        </p:blipFill>
        <p:spPr>
          <a:xfrm>
            <a:off x="6951386" y="87950"/>
            <a:ext cx="1958105" cy="77943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gd363b7b9df_1_6"/>
          <p:cNvPicPr preferRelativeResize="0"/>
          <p:nvPr/>
        </p:nvPicPr>
        <p:blipFill rotWithShape="1">
          <a:blip r:embed="rId3">
            <a:alphaModFix amt="65000"/>
          </a:blip>
          <a:srcRect/>
          <a:stretch/>
        </p:blipFill>
        <p:spPr>
          <a:xfrm>
            <a:off x="-3579975" y="-3838912"/>
            <a:ext cx="8165175" cy="7853725"/>
          </a:xfrm>
          <a:prstGeom prst="rect">
            <a:avLst/>
          </a:prstGeom>
          <a:noFill/>
          <a:ln>
            <a:noFill/>
          </a:ln>
        </p:spPr>
      </p:pic>
      <p:pic>
        <p:nvPicPr>
          <p:cNvPr id="262" name="Google Shape;262;gd363b7b9df_1_6"/>
          <p:cNvPicPr preferRelativeResize="0">
            <a:picLocks noGrp="1"/>
          </p:cNvPicPr>
          <p:nvPr>
            <p:ph type="body" idx="4294967295"/>
          </p:nvPr>
        </p:nvPicPr>
        <p:blipFill rotWithShape="1">
          <a:blip r:embed="rId4">
            <a:alphaModFix/>
          </a:blip>
          <a:srcRect/>
          <a:stretch/>
        </p:blipFill>
        <p:spPr>
          <a:xfrm>
            <a:off x="856793" y="1722241"/>
            <a:ext cx="7430400" cy="4856100"/>
          </a:xfrm>
          <a:prstGeom prst="rect">
            <a:avLst/>
          </a:prstGeom>
          <a:noFill/>
          <a:ln>
            <a:noFill/>
          </a:ln>
        </p:spPr>
      </p:pic>
      <p:sp>
        <p:nvSpPr>
          <p:cNvPr id="263" name="Google Shape;263;gd363b7b9df_1_6"/>
          <p:cNvSpPr txBox="1"/>
          <p:nvPr/>
        </p:nvSpPr>
        <p:spPr>
          <a:xfrm>
            <a:off x="354750" y="174625"/>
            <a:ext cx="8434500" cy="14106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a:solidFill>
                  <a:srgbClr val="667410"/>
                </a:solidFill>
                <a:latin typeface="Nunito"/>
                <a:ea typeface="Nunito"/>
                <a:cs typeface="Nunito"/>
                <a:sym typeface="Nunito"/>
              </a:rPr>
              <a:t>Understanding What Matters for Wellbeing</a:t>
            </a:r>
            <a:endParaRPr sz="4500" b="1" i="0" u="none" strike="noStrike" cap="none">
              <a:solidFill>
                <a:srgbClr val="667410"/>
              </a:solidFill>
              <a:latin typeface="Nunito"/>
              <a:ea typeface="Nunito"/>
              <a:cs typeface="Nunito"/>
              <a:sym typeface="Nuni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gd35a9767d3_0_0"/>
          <p:cNvPicPr preferRelativeResize="0"/>
          <p:nvPr/>
        </p:nvPicPr>
        <p:blipFill rotWithShape="1">
          <a:blip r:embed="rId3">
            <a:alphaModFix amt="65000"/>
          </a:blip>
          <a:srcRect/>
          <a:stretch/>
        </p:blipFill>
        <p:spPr>
          <a:xfrm>
            <a:off x="-3579975" y="-3838912"/>
            <a:ext cx="8165175" cy="7853725"/>
          </a:xfrm>
          <a:prstGeom prst="rect">
            <a:avLst/>
          </a:prstGeom>
          <a:noFill/>
          <a:ln>
            <a:noFill/>
          </a:ln>
        </p:spPr>
      </p:pic>
      <p:sp>
        <p:nvSpPr>
          <p:cNvPr id="269" name="Google Shape;269;gd35a9767d3_0_0"/>
          <p:cNvSpPr txBox="1"/>
          <p:nvPr/>
        </p:nvSpPr>
        <p:spPr>
          <a:xfrm>
            <a:off x="354750" y="174625"/>
            <a:ext cx="8434500" cy="14106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a:solidFill>
                  <a:srgbClr val="667410"/>
                </a:solidFill>
                <a:latin typeface="Nunito"/>
                <a:ea typeface="Nunito"/>
                <a:cs typeface="Nunito"/>
                <a:sym typeface="Nunito"/>
              </a:rPr>
              <a:t>Crafting &amp; Communicating Your Wellbeing Vision</a:t>
            </a:r>
            <a:endParaRPr sz="4500" b="1" i="0" u="none" strike="noStrike" cap="none">
              <a:solidFill>
                <a:srgbClr val="667410"/>
              </a:solidFill>
              <a:latin typeface="Nunito"/>
              <a:ea typeface="Nunito"/>
              <a:cs typeface="Nunito"/>
              <a:sym typeface="Nunito"/>
            </a:endParaRPr>
          </a:p>
        </p:txBody>
      </p:sp>
      <p:pic>
        <p:nvPicPr>
          <p:cNvPr id="270" name="Google Shape;270;gd35a9767d3_0_0"/>
          <p:cNvPicPr preferRelativeResize="0">
            <a:picLocks noGrp="1"/>
          </p:cNvPicPr>
          <p:nvPr>
            <p:ph type="body" idx="4294967295"/>
          </p:nvPr>
        </p:nvPicPr>
        <p:blipFill rotWithShape="1">
          <a:blip r:embed="rId4">
            <a:alphaModFix/>
          </a:blip>
          <a:srcRect/>
          <a:stretch/>
        </p:blipFill>
        <p:spPr>
          <a:xfrm>
            <a:off x="416994" y="1705552"/>
            <a:ext cx="8310000" cy="4856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d2416c07df_0_28"/>
          <p:cNvSpPr txBox="1"/>
          <p:nvPr/>
        </p:nvSpPr>
        <p:spPr>
          <a:xfrm>
            <a:off x="2607738" y="2229650"/>
            <a:ext cx="4148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Nunito"/>
              <a:ea typeface="Nunito"/>
              <a:cs typeface="Nunito"/>
              <a:sym typeface="Nunito"/>
            </a:endParaRPr>
          </a:p>
        </p:txBody>
      </p:sp>
      <p:pic>
        <p:nvPicPr>
          <p:cNvPr id="108" name="Google Shape;108;gd2416c07df_0_28"/>
          <p:cNvPicPr preferRelativeResize="0"/>
          <p:nvPr/>
        </p:nvPicPr>
        <p:blipFill rotWithShape="1">
          <a:blip r:embed="rId3">
            <a:alphaModFix/>
          </a:blip>
          <a:srcRect/>
          <a:stretch/>
        </p:blipFill>
        <p:spPr>
          <a:xfrm>
            <a:off x="4585188" y="390262"/>
            <a:ext cx="4050600" cy="6077400"/>
          </a:xfrm>
          <a:prstGeom prst="ellipse">
            <a:avLst/>
          </a:prstGeom>
          <a:noFill/>
          <a:ln>
            <a:noFill/>
          </a:ln>
        </p:spPr>
      </p:pic>
      <p:sp>
        <p:nvSpPr>
          <p:cNvPr id="109" name="Google Shape;109;gd2416c07df_0_28"/>
          <p:cNvSpPr txBox="1"/>
          <p:nvPr/>
        </p:nvSpPr>
        <p:spPr>
          <a:xfrm>
            <a:off x="162575" y="3938600"/>
            <a:ext cx="4422600" cy="2462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3700" b="0" i="0" u="none" strike="noStrike" cap="none" dirty="0">
                <a:solidFill>
                  <a:schemeClr val="dk1"/>
                </a:solidFill>
                <a:latin typeface="Nunito"/>
                <a:ea typeface="Nunito"/>
                <a:cs typeface="Nunito"/>
                <a:sym typeface="Nunito"/>
              </a:rPr>
              <a:t>The economy is the way we </a:t>
            </a:r>
            <a:r>
              <a:rPr lang="en-US" sz="3700" b="0" i="0" u="none" strike="noStrike" cap="none" dirty="0">
                <a:solidFill>
                  <a:srgbClr val="FFFFFF"/>
                </a:solidFill>
                <a:highlight>
                  <a:srgbClr val="FF9300"/>
                </a:highlight>
                <a:latin typeface="Nunito"/>
                <a:ea typeface="Nunito"/>
                <a:cs typeface="Nunito"/>
                <a:sym typeface="Nunito"/>
              </a:rPr>
              <a:t>produce</a:t>
            </a:r>
            <a:r>
              <a:rPr lang="en-US" sz="3700" b="0" i="0" u="none" strike="noStrike" cap="none" dirty="0">
                <a:solidFill>
                  <a:schemeClr val="dk1"/>
                </a:solidFill>
                <a:latin typeface="Nunito"/>
                <a:ea typeface="Nunito"/>
                <a:cs typeface="Nunito"/>
                <a:sym typeface="Nunito"/>
              </a:rPr>
              <a:t> &amp; </a:t>
            </a:r>
            <a:r>
              <a:rPr lang="en-US" sz="3700" b="0" i="0" u="none" strike="noStrike" cap="none" dirty="0">
                <a:solidFill>
                  <a:srgbClr val="FFFFFF"/>
                </a:solidFill>
                <a:highlight>
                  <a:srgbClr val="FF9300"/>
                </a:highlight>
                <a:latin typeface="Nunito"/>
                <a:ea typeface="Nunito"/>
                <a:cs typeface="Nunito"/>
                <a:sym typeface="Nunito"/>
              </a:rPr>
              <a:t>provide</a:t>
            </a:r>
            <a:r>
              <a:rPr lang="en-US" sz="3700" b="0" i="0" u="none" strike="noStrike" cap="none" dirty="0">
                <a:solidFill>
                  <a:schemeClr val="dk1"/>
                </a:solidFill>
                <a:latin typeface="Nunito"/>
                <a:ea typeface="Nunito"/>
                <a:cs typeface="Nunito"/>
                <a:sym typeface="Nunito"/>
              </a:rPr>
              <a:t> for one another  </a:t>
            </a:r>
            <a:endParaRPr sz="1900" b="0" i="0" u="none" strike="noStrike" cap="none" dirty="0">
              <a:solidFill>
                <a:schemeClr val="dk1"/>
              </a:solidFill>
              <a:latin typeface="Nunito"/>
              <a:ea typeface="Nunito"/>
              <a:cs typeface="Nunito"/>
              <a:sym typeface="Nunito"/>
            </a:endParaRPr>
          </a:p>
        </p:txBody>
      </p:sp>
      <p:pic>
        <p:nvPicPr>
          <p:cNvPr id="110" name="Google Shape;110;gd2416c07df_0_28"/>
          <p:cNvPicPr preferRelativeResize="0"/>
          <p:nvPr/>
        </p:nvPicPr>
        <p:blipFill rotWithShape="1">
          <a:blip r:embed="rId4">
            <a:alphaModFix amt="66000"/>
          </a:blip>
          <a:srcRect/>
          <a:stretch/>
        </p:blipFill>
        <p:spPr>
          <a:xfrm>
            <a:off x="-3579975" y="-3838912"/>
            <a:ext cx="8165175" cy="78537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gd35a9767d3_1_0"/>
          <p:cNvPicPr preferRelativeResize="0"/>
          <p:nvPr/>
        </p:nvPicPr>
        <p:blipFill rotWithShape="1">
          <a:blip r:embed="rId3">
            <a:alphaModFix amt="65000"/>
          </a:blip>
          <a:srcRect/>
          <a:stretch/>
        </p:blipFill>
        <p:spPr>
          <a:xfrm>
            <a:off x="-3579975" y="-3838912"/>
            <a:ext cx="8165175" cy="7853725"/>
          </a:xfrm>
          <a:prstGeom prst="rect">
            <a:avLst/>
          </a:prstGeom>
          <a:noFill/>
          <a:ln>
            <a:noFill/>
          </a:ln>
        </p:spPr>
      </p:pic>
      <p:sp>
        <p:nvSpPr>
          <p:cNvPr id="276" name="Google Shape;276;gd35a9767d3_1_0"/>
          <p:cNvSpPr txBox="1"/>
          <p:nvPr/>
        </p:nvSpPr>
        <p:spPr>
          <a:xfrm>
            <a:off x="354750" y="468900"/>
            <a:ext cx="8434500" cy="7704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a:solidFill>
                  <a:srgbClr val="667410"/>
                </a:solidFill>
                <a:latin typeface="Nunito"/>
                <a:ea typeface="Nunito"/>
                <a:cs typeface="Nunito"/>
                <a:sym typeface="Nunito"/>
              </a:rPr>
              <a:t>Measuring Wellbeing</a:t>
            </a:r>
            <a:endParaRPr sz="4500" b="1" i="0" u="none" strike="noStrike" cap="none">
              <a:solidFill>
                <a:srgbClr val="667410"/>
              </a:solidFill>
              <a:latin typeface="Nunito"/>
              <a:ea typeface="Nunito"/>
              <a:cs typeface="Nunito"/>
              <a:sym typeface="Nunito"/>
            </a:endParaRPr>
          </a:p>
        </p:txBody>
      </p:sp>
      <p:pic>
        <p:nvPicPr>
          <p:cNvPr id="277" name="Google Shape;277;gd35a9767d3_1_0"/>
          <p:cNvPicPr preferRelativeResize="0"/>
          <p:nvPr/>
        </p:nvPicPr>
        <p:blipFill rotWithShape="1">
          <a:blip r:embed="rId4">
            <a:alphaModFix/>
          </a:blip>
          <a:srcRect/>
          <a:stretch/>
        </p:blipFill>
        <p:spPr>
          <a:xfrm>
            <a:off x="354755" y="1428691"/>
            <a:ext cx="3798016" cy="5133460"/>
          </a:xfrm>
          <a:prstGeom prst="rect">
            <a:avLst/>
          </a:prstGeom>
          <a:noFill/>
          <a:ln>
            <a:noFill/>
          </a:ln>
        </p:spPr>
      </p:pic>
      <p:sp>
        <p:nvSpPr>
          <p:cNvPr id="278" name="Google Shape;278;gd35a9767d3_1_0"/>
          <p:cNvSpPr txBox="1"/>
          <p:nvPr/>
        </p:nvSpPr>
        <p:spPr>
          <a:xfrm>
            <a:off x="4585200" y="1428702"/>
            <a:ext cx="4430100" cy="4721775"/>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450"/>
              </a:spcBef>
              <a:spcAft>
                <a:spcPts val="0"/>
              </a:spcAft>
              <a:buNone/>
            </a:pPr>
            <a:r>
              <a:rPr lang="en-US" sz="2500" b="0" i="0" u="none" strike="noStrike" cap="none">
                <a:solidFill>
                  <a:srgbClr val="667410"/>
                </a:solidFill>
                <a:latin typeface="Lato Light"/>
                <a:ea typeface="Lato Light"/>
                <a:cs typeface="Lato Light"/>
                <a:sym typeface="Lato Light"/>
              </a:rPr>
              <a:t>Wales </a:t>
            </a:r>
            <a:endParaRPr sz="2500" b="0" i="0" u="none" strike="noStrike" cap="none">
              <a:solidFill>
                <a:srgbClr val="667410"/>
              </a:solidFill>
              <a:latin typeface="Lato Light"/>
              <a:ea typeface="Lato Light"/>
              <a:cs typeface="Lato Light"/>
              <a:sym typeface="Lato Light"/>
            </a:endParaRPr>
          </a:p>
          <a:p>
            <a:pPr marL="0" marR="0" lvl="0" indent="0" algn="ctr" rtl="0">
              <a:lnSpc>
                <a:spcPct val="90000"/>
              </a:lnSpc>
              <a:spcBef>
                <a:spcPts val="450"/>
              </a:spcBef>
              <a:spcAft>
                <a:spcPts val="0"/>
              </a:spcAft>
              <a:buNone/>
            </a:pPr>
            <a:r>
              <a:rPr lang="en-US" sz="2500" b="0" i="0" u="none" strike="noStrike" cap="none">
                <a:solidFill>
                  <a:srgbClr val="FFFFFF"/>
                </a:solidFill>
                <a:highlight>
                  <a:srgbClr val="667410"/>
                </a:highlight>
                <a:latin typeface="Lato Light"/>
                <a:ea typeface="Lato Light"/>
                <a:cs typeface="Lato Light"/>
                <a:sym typeface="Lato Light"/>
              </a:rPr>
              <a:t>Indicators for Communication</a:t>
            </a:r>
            <a:endParaRPr sz="2500" b="0" i="0" u="none" strike="noStrike" cap="none">
              <a:solidFill>
                <a:srgbClr val="FFFFFF"/>
              </a:solidFill>
              <a:highlight>
                <a:srgbClr val="667410"/>
              </a:highlight>
              <a:latin typeface="Lato Light"/>
              <a:ea typeface="Lato Light"/>
              <a:cs typeface="Lato Light"/>
              <a:sym typeface="Lato Light"/>
            </a:endParaRPr>
          </a:p>
          <a:p>
            <a:pPr marL="457200" marR="0" lvl="0" indent="-317500" algn="l" rtl="0">
              <a:lnSpc>
                <a:spcPct val="115000"/>
              </a:lnSpc>
              <a:spcBef>
                <a:spcPts val="0"/>
              </a:spcBef>
              <a:spcAft>
                <a:spcPts val="0"/>
              </a:spcAft>
              <a:buClr>
                <a:srgbClr val="667410"/>
              </a:buClr>
              <a:buSzPts val="1400"/>
              <a:buFont typeface="Lato"/>
              <a:buAutoNum type="arabicPeriod"/>
            </a:pPr>
            <a:r>
              <a:rPr lang="en-US" sz="1400" b="0" i="0" u="none" strike="noStrike" cap="none">
                <a:solidFill>
                  <a:srgbClr val="667410"/>
                </a:solidFill>
                <a:latin typeface="Lato"/>
                <a:ea typeface="Lato"/>
                <a:cs typeface="Lato"/>
                <a:sym typeface="Lato"/>
              </a:rPr>
              <a:t>What the indicator measures should be capable of being summed up briefly in a way that will be </a:t>
            </a:r>
            <a:r>
              <a:rPr lang="en-US" sz="1400" b="0" i="0" u="none" strike="noStrike" cap="none">
                <a:solidFill>
                  <a:srgbClr val="FFFFFF"/>
                </a:solidFill>
                <a:highlight>
                  <a:srgbClr val="667410"/>
                </a:highlight>
                <a:latin typeface="Lato"/>
                <a:ea typeface="Lato"/>
                <a:cs typeface="Lato"/>
                <a:sym typeface="Lato"/>
              </a:rPr>
              <a:t>immediately grasped by the public.</a:t>
            </a:r>
            <a:endParaRPr sz="1400" b="0" i="0" u="none" strike="noStrike" cap="none">
              <a:solidFill>
                <a:srgbClr val="FFFFFF"/>
              </a:solidFill>
              <a:highlight>
                <a:srgbClr val="667410"/>
              </a:highlight>
              <a:latin typeface="Lato"/>
              <a:ea typeface="Lato"/>
              <a:cs typeface="Lato"/>
              <a:sym typeface="Lato"/>
            </a:endParaRPr>
          </a:p>
          <a:p>
            <a:pPr marL="457200" marR="0" lvl="0" indent="-317500" algn="l" rtl="0">
              <a:lnSpc>
                <a:spcPct val="115000"/>
              </a:lnSpc>
              <a:spcBef>
                <a:spcPts val="0"/>
              </a:spcBef>
              <a:spcAft>
                <a:spcPts val="0"/>
              </a:spcAft>
              <a:buClr>
                <a:srgbClr val="667410"/>
              </a:buClr>
              <a:buSzPts val="1400"/>
              <a:buFont typeface="Lato"/>
              <a:buAutoNum type="arabicPeriod"/>
            </a:pPr>
            <a:r>
              <a:rPr lang="en-US" sz="1400" b="0" i="0" u="none" strike="noStrike" cap="none">
                <a:solidFill>
                  <a:srgbClr val="667410"/>
                </a:solidFill>
                <a:latin typeface="Lato"/>
                <a:ea typeface="Lato"/>
                <a:cs typeface="Lato"/>
                <a:sym typeface="Lato"/>
              </a:rPr>
              <a:t>Ideally the indicator should allow comparisons with other places and so should be </a:t>
            </a:r>
            <a:r>
              <a:rPr lang="en-US" sz="1400" b="0" i="0" u="none" strike="noStrike" cap="none">
                <a:solidFill>
                  <a:srgbClr val="FFFFFF"/>
                </a:solidFill>
                <a:highlight>
                  <a:srgbClr val="667410"/>
                </a:highlight>
                <a:latin typeface="Lato"/>
                <a:ea typeface="Lato"/>
                <a:cs typeface="Lato"/>
                <a:sym typeface="Lato"/>
              </a:rPr>
              <a:t>internationally recognised</a:t>
            </a:r>
            <a:r>
              <a:rPr lang="en-US" sz="1400" b="0" i="0" u="none" strike="noStrike" cap="none">
                <a:solidFill>
                  <a:srgbClr val="667410"/>
                </a:solidFill>
                <a:latin typeface="Lato"/>
                <a:ea typeface="Lato"/>
                <a:cs typeface="Lato"/>
                <a:sym typeface="Lato"/>
              </a:rPr>
              <a:t>.</a:t>
            </a:r>
            <a:endParaRPr sz="1400" b="0" i="0" u="none" strike="noStrike" cap="none">
              <a:solidFill>
                <a:srgbClr val="667410"/>
              </a:solidFill>
              <a:latin typeface="Lato"/>
              <a:ea typeface="Lato"/>
              <a:cs typeface="Lato"/>
              <a:sym typeface="Lato"/>
            </a:endParaRPr>
          </a:p>
          <a:p>
            <a:pPr marL="457200" marR="0" lvl="0" indent="-317500" algn="l" rtl="0">
              <a:lnSpc>
                <a:spcPct val="115000"/>
              </a:lnSpc>
              <a:spcBef>
                <a:spcPts val="0"/>
              </a:spcBef>
              <a:spcAft>
                <a:spcPts val="0"/>
              </a:spcAft>
              <a:buClr>
                <a:srgbClr val="667410"/>
              </a:buClr>
              <a:buSzPts val="1400"/>
              <a:buFont typeface="Lato"/>
              <a:buAutoNum type="arabicPeriod"/>
            </a:pPr>
            <a:r>
              <a:rPr lang="en-US" sz="1400" b="0" i="0" u="none" strike="noStrike" cap="none">
                <a:solidFill>
                  <a:srgbClr val="667410"/>
                </a:solidFill>
                <a:latin typeface="Lato"/>
                <a:ea typeface="Lato"/>
                <a:cs typeface="Lato"/>
                <a:sym typeface="Lato"/>
              </a:rPr>
              <a:t>The significance of any </a:t>
            </a:r>
            <a:r>
              <a:rPr lang="en-US" sz="1400" b="0" i="0" u="none" strike="noStrike" cap="none">
                <a:solidFill>
                  <a:srgbClr val="FFFFFF"/>
                </a:solidFill>
                <a:highlight>
                  <a:srgbClr val="667410"/>
                </a:highlight>
                <a:latin typeface="Lato"/>
                <a:ea typeface="Lato"/>
                <a:cs typeface="Lato"/>
                <a:sym typeface="Lato"/>
              </a:rPr>
              <a:t>changes should be immediately obvious</a:t>
            </a:r>
            <a:r>
              <a:rPr lang="en-US" sz="1400" b="0" i="0" u="none" strike="noStrike" cap="none">
                <a:solidFill>
                  <a:srgbClr val="667410"/>
                </a:solidFill>
                <a:latin typeface="Lato"/>
                <a:ea typeface="Lato"/>
                <a:cs typeface="Lato"/>
                <a:sym typeface="Lato"/>
              </a:rPr>
              <a:t>.</a:t>
            </a:r>
            <a:endParaRPr sz="1400" b="0" i="0" u="none" strike="noStrike" cap="none">
              <a:solidFill>
                <a:srgbClr val="667410"/>
              </a:solidFill>
              <a:latin typeface="Lato"/>
              <a:ea typeface="Lato"/>
              <a:cs typeface="Lato"/>
              <a:sym typeface="Lato"/>
            </a:endParaRPr>
          </a:p>
          <a:p>
            <a:pPr marL="457200" marR="0" lvl="0" indent="-317500" algn="l" rtl="0">
              <a:lnSpc>
                <a:spcPct val="115000"/>
              </a:lnSpc>
              <a:spcBef>
                <a:spcPts val="0"/>
              </a:spcBef>
              <a:spcAft>
                <a:spcPts val="0"/>
              </a:spcAft>
              <a:buClr>
                <a:srgbClr val="667410"/>
              </a:buClr>
              <a:buSzPts val="1400"/>
              <a:buFont typeface="Lato"/>
              <a:buAutoNum type="arabicPeriod"/>
            </a:pPr>
            <a:r>
              <a:rPr lang="en-US" sz="1400" b="0" i="0" u="none" strike="noStrike" cap="none">
                <a:solidFill>
                  <a:srgbClr val="667410"/>
                </a:solidFill>
                <a:latin typeface="Lato"/>
                <a:ea typeface="Lato"/>
                <a:cs typeface="Lato"/>
                <a:sym typeface="Lato"/>
              </a:rPr>
              <a:t>All audiences need to believe that the indicator really does </a:t>
            </a:r>
            <a:r>
              <a:rPr lang="en-US" sz="1400" b="0" i="0" u="none" strike="noStrike" cap="none">
                <a:solidFill>
                  <a:srgbClr val="FFFFFF"/>
                </a:solidFill>
                <a:highlight>
                  <a:srgbClr val="667410"/>
                </a:highlight>
                <a:latin typeface="Lato"/>
                <a:ea typeface="Lato"/>
                <a:cs typeface="Lato"/>
                <a:sym typeface="Lato"/>
              </a:rPr>
              <a:t>measure the outcome effectively</a:t>
            </a:r>
            <a:r>
              <a:rPr lang="en-US" sz="1400" b="0" i="0" u="none" strike="noStrike" cap="none">
                <a:solidFill>
                  <a:srgbClr val="667410"/>
                </a:solidFill>
                <a:latin typeface="Lato"/>
                <a:ea typeface="Lato"/>
                <a:cs typeface="Lato"/>
                <a:sym typeface="Lato"/>
              </a:rPr>
              <a:t> and reliably, and the indicator should be </a:t>
            </a:r>
            <a:r>
              <a:rPr lang="en-US" sz="1400" b="0" i="0" u="none" strike="noStrike" cap="none">
                <a:solidFill>
                  <a:srgbClr val="FFFFFF"/>
                </a:solidFill>
                <a:highlight>
                  <a:srgbClr val="667410"/>
                </a:highlight>
                <a:latin typeface="Lato"/>
                <a:ea typeface="Lato"/>
                <a:cs typeface="Lato"/>
                <a:sym typeface="Lato"/>
              </a:rPr>
              <a:t>understood in the same way by different groups.</a:t>
            </a:r>
            <a:endParaRPr sz="1400" b="0" i="0" u="none" strike="noStrike" cap="none">
              <a:solidFill>
                <a:srgbClr val="FFFFFF"/>
              </a:solidFill>
              <a:highlight>
                <a:srgbClr val="667410"/>
              </a:highlight>
              <a:latin typeface="Lato"/>
              <a:ea typeface="Lato"/>
              <a:cs typeface="Lato"/>
              <a:sym typeface="Lato"/>
            </a:endParaRPr>
          </a:p>
          <a:p>
            <a:pPr marL="457200" marR="0" lvl="0" indent="-317500" algn="l" rtl="0">
              <a:lnSpc>
                <a:spcPct val="115000"/>
              </a:lnSpc>
              <a:spcBef>
                <a:spcPts val="0"/>
              </a:spcBef>
              <a:spcAft>
                <a:spcPts val="0"/>
              </a:spcAft>
              <a:buClr>
                <a:srgbClr val="667410"/>
              </a:buClr>
              <a:buSzPts val="1400"/>
              <a:buFont typeface="Lato"/>
              <a:buAutoNum type="arabicPeriod"/>
            </a:pPr>
            <a:r>
              <a:rPr lang="en-US" sz="1400" b="0" i="0" u="none" strike="noStrike" cap="none">
                <a:solidFill>
                  <a:srgbClr val="667410"/>
                </a:solidFill>
                <a:latin typeface="Lato"/>
                <a:ea typeface="Lato"/>
                <a:cs typeface="Lato"/>
                <a:sym typeface="Lato"/>
              </a:rPr>
              <a:t>Indicators must be selected and designed to avoid encouraging actions that improve the indicator at the expense of wider outcomes.</a:t>
            </a:r>
            <a:endParaRPr sz="2500" b="0" i="0" u="none" strike="noStrike" cap="none">
              <a:solidFill>
                <a:srgbClr val="667410"/>
              </a:solidFill>
              <a:latin typeface="Lato Light"/>
              <a:ea typeface="Lato Light"/>
              <a:cs typeface="Lato Light"/>
              <a:sym typeface="Lato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gd35a9767d3_1_8"/>
          <p:cNvPicPr preferRelativeResize="0"/>
          <p:nvPr/>
        </p:nvPicPr>
        <p:blipFill rotWithShape="1">
          <a:blip r:embed="rId3">
            <a:alphaModFix/>
          </a:blip>
          <a:srcRect r="12357"/>
          <a:stretch/>
        </p:blipFill>
        <p:spPr>
          <a:xfrm>
            <a:off x="2202075" y="1436312"/>
            <a:ext cx="6941925" cy="4571150"/>
          </a:xfrm>
          <a:prstGeom prst="rect">
            <a:avLst/>
          </a:prstGeom>
          <a:noFill/>
          <a:ln>
            <a:noFill/>
          </a:ln>
        </p:spPr>
      </p:pic>
      <p:pic>
        <p:nvPicPr>
          <p:cNvPr id="284" name="Google Shape;284;gd35a9767d3_1_8"/>
          <p:cNvPicPr preferRelativeResize="0"/>
          <p:nvPr/>
        </p:nvPicPr>
        <p:blipFill rotWithShape="1">
          <a:blip r:embed="rId4">
            <a:alphaModFix amt="65000"/>
          </a:blip>
          <a:srcRect/>
          <a:stretch/>
        </p:blipFill>
        <p:spPr>
          <a:xfrm>
            <a:off x="-3579975" y="-3838912"/>
            <a:ext cx="8165175" cy="7853725"/>
          </a:xfrm>
          <a:prstGeom prst="rect">
            <a:avLst/>
          </a:prstGeom>
          <a:noFill/>
          <a:ln>
            <a:noFill/>
          </a:ln>
        </p:spPr>
      </p:pic>
      <p:sp>
        <p:nvSpPr>
          <p:cNvPr id="285" name="Google Shape;285;gd35a9767d3_1_8"/>
          <p:cNvSpPr txBox="1"/>
          <p:nvPr/>
        </p:nvSpPr>
        <p:spPr>
          <a:xfrm>
            <a:off x="367950" y="850538"/>
            <a:ext cx="8434500" cy="7704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dirty="0">
                <a:solidFill>
                  <a:srgbClr val="FF0000"/>
                </a:solidFill>
                <a:latin typeface="Nunito"/>
                <a:ea typeface="Nunito"/>
                <a:cs typeface="Nunito"/>
                <a:sym typeface="Nunito"/>
              </a:rPr>
              <a:t>Designing a Wellbeing Economy Strategy</a:t>
            </a:r>
            <a:endParaRPr sz="4500" b="1" i="0" u="none" strike="noStrike" cap="none" dirty="0">
              <a:solidFill>
                <a:srgbClr val="FF0000"/>
              </a:solidFill>
              <a:latin typeface="Nunito"/>
              <a:ea typeface="Nunito"/>
              <a:cs typeface="Nunito"/>
              <a:sym typeface="Nunito"/>
            </a:endParaRPr>
          </a:p>
        </p:txBody>
      </p:sp>
      <p:sp>
        <p:nvSpPr>
          <p:cNvPr id="286" name="Google Shape;286;gd35a9767d3_1_8"/>
          <p:cNvSpPr txBox="1"/>
          <p:nvPr/>
        </p:nvSpPr>
        <p:spPr>
          <a:xfrm>
            <a:off x="216575" y="3764100"/>
            <a:ext cx="2785200" cy="3093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500" b="0" i="0" u="none" strike="noStrike" cap="none">
                <a:solidFill>
                  <a:srgbClr val="FF0000"/>
                </a:solidFill>
                <a:latin typeface="Lato"/>
                <a:ea typeface="Lato"/>
                <a:cs typeface="Lato"/>
                <a:sym typeface="Lato"/>
              </a:rPr>
              <a:t>How do we: </a:t>
            </a:r>
            <a:endParaRPr sz="3500" b="0" i="0" u="none" strike="noStrike" cap="none">
              <a:solidFill>
                <a:srgbClr val="FF0000"/>
              </a:solidFill>
              <a:latin typeface="Lato"/>
              <a:ea typeface="Lato"/>
              <a:cs typeface="Lato"/>
              <a:sym typeface="Lato"/>
            </a:endParaRPr>
          </a:p>
          <a:p>
            <a:pPr marL="342900" marR="0" lvl="0" indent="-342900" algn="l" rtl="0">
              <a:lnSpc>
                <a:spcPct val="100000"/>
              </a:lnSpc>
              <a:spcBef>
                <a:spcPts val="0"/>
              </a:spcBef>
              <a:spcAft>
                <a:spcPts val="0"/>
              </a:spcAft>
              <a:buClr>
                <a:srgbClr val="FF0000"/>
              </a:buClr>
              <a:buSzPts val="2000"/>
              <a:buFont typeface="Lato"/>
              <a:buChar char="★"/>
            </a:pPr>
            <a:r>
              <a:rPr lang="en-US" sz="2000" b="0" i="0" u="none" strike="noStrike" cap="none">
                <a:solidFill>
                  <a:srgbClr val="FF0000"/>
                </a:solidFill>
                <a:latin typeface="Lato"/>
                <a:ea typeface="Lato"/>
                <a:cs typeface="Lato"/>
                <a:sym typeface="Lato"/>
              </a:rPr>
              <a:t>Identify Wellbeing Economy activities &amp; behaviors?</a:t>
            </a:r>
            <a:endParaRPr sz="2000" b="0" i="0" u="none" strike="noStrike" cap="none">
              <a:solidFill>
                <a:srgbClr val="FF0000"/>
              </a:solidFill>
              <a:latin typeface="Lato"/>
              <a:ea typeface="Lato"/>
              <a:cs typeface="Lato"/>
              <a:sym typeface="Lato"/>
            </a:endParaRPr>
          </a:p>
          <a:p>
            <a:pPr marL="342900" marR="0" lvl="0" indent="-342900" algn="l" rtl="0">
              <a:lnSpc>
                <a:spcPct val="100000"/>
              </a:lnSpc>
              <a:spcBef>
                <a:spcPts val="0"/>
              </a:spcBef>
              <a:spcAft>
                <a:spcPts val="0"/>
              </a:spcAft>
              <a:buClr>
                <a:srgbClr val="FF0000"/>
              </a:buClr>
              <a:buSzPts val="2000"/>
              <a:buFont typeface="Lato"/>
              <a:buChar char="★"/>
            </a:pPr>
            <a:r>
              <a:rPr lang="en-US" sz="2000" b="0" i="0" u="none" strike="noStrike" cap="none">
                <a:solidFill>
                  <a:srgbClr val="FF0000"/>
                </a:solidFill>
                <a:latin typeface="Lato"/>
                <a:ea typeface="Lato"/>
                <a:cs typeface="Lato"/>
                <a:sym typeface="Lato"/>
              </a:rPr>
              <a:t>Align institutions &amp; stakeholders</a:t>
            </a:r>
            <a:endParaRPr sz="2000" b="0" i="0" u="none" strike="noStrike" cap="none">
              <a:solidFill>
                <a:srgbClr val="FF0000"/>
              </a:solidFill>
              <a:latin typeface="Lato"/>
              <a:ea typeface="Lato"/>
              <a:cs typeface="Lato"/>
              <a:sym typeface="Lato"/>
            </a:endParaRPr>
          </a:p>
          <a:p>
            <a:pPr marL="342900" marR="0" lvl="0" indent="-342900" algn="l" rtl="0">
              <a:lnSpc>
                <a:spcPct val="100000"/>
              </a:lnSpc>
              <a:spcBef>
                <a:spcPts val="0"/>
              </a:spcBef>
              <a:spcAft>
                <a:spcPts val="0"/>
              </a:spcAft>
              <a:buClr>
                <a:srgbClr val="FF0000"/>
              </a:buClr>
              <a:buSzPts val="2000"/>
              <a:buFont typeface="Lato"/>
              <a:buChar char="★"/>
            </a:pPr>
            <a:r>
              <a:rPr lang="en-US" sz="2000" b="0" i="0" u="none" strike="noStrike" cap="none">
                <a:solidFill>
                  <a:srgbClr val="FF0000"/>
                </a:solidFill>
                <a:latin typeface="Lato"/>
                <a:ea typeface="Lato"/>
                <a:cs typeface="Lato"/>
                <a:sym typeface="Lato"/>
              </a:rPr>
              <a:t>Manage trade-offs &amp; power dynamics </a:t>
            </a:r>
            <a:endParaRPr sz="2000" b="0" i="0" u="none" strike="noStrike" cap="none">
              <a:solidFill>
                <a:srgbClr val="FF0000"/>
              </a:solidFill>
              <a:latin typeface="Lato"/>
              <a:ea typeface="Lato"/>
              <a:cs typeface="Lato"/>
              <a:sym typeface="Lato"/>
            </a:endParaRPr>
          </a:p>
          <a:p>
            <a:pPr marL="0" marR="0" lvl="0" indent="0" algn="l" rtl="0">
              <a:lnSpc>
                <a:spcPct val="100000"/>
              </a:lnSpc>
              <a:spcBef>
                <a:spcPts val="0"/>
              </a:spcBef>
              <a:spcAft>
                <a:spcPts val="0"/>
              </a:spcAft>
              <a:buNone/>
            </a:pPr>
            <a:endParaRPr sz="2000" b="0" i="0" u="none" strike="noStrike" cap="none">
              <a:solidFill>
                <a:srgbClr val="FF0000"/>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gd35a9767d3_1_19"/>
          <p:cNvPicPr preferRelativeResize="0"/>
          <p:nvPr/>
        </p:nvPicPr>
        <p:blipFill rotWithShape="1">
          <a:blip r:embed="rId3">
            <a:alphaModFix amt="65000"/>
          </a:blip>
          <a:srcRect/>
          <a:stretch/>
        </p:blipFill>
        <p:spPr>
          <a:xfrm>
            <a:off x="-3579975" y="-3838912"/>
            <a:ext cx="8165175" cy="7853725"/>
          </a:xfrm>
          <a:prstGeom prst="rect">
            <a:avLst/>
          </a:prstGeom>
          <a:noFill/>
          <a:ln>
            <a:noFill/>
          </a:ln>
        </p:spPr>
      </p:pic>
      <p:sp>
        <p:nvSpPr>
          <p:cNvPr id="292" name="Google Shape;292;gd35a9767d3_1_19"/>
          <p:cNvSpPr txBox="1"/>
          <p:nvPr/>
        </p:nvSpPr>
        <p:spPr>
          <a:xfrm>
            <a:off x="122300" y="174625"/>
            <a:ext cx="8771100" cy="15171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a:solidFill>
                  <a:srgbClr val="FF0000"/>
                </a:solidFill>
                <a:latin typeface="Nunito"/>
                <a:ea typeface="Nunito"/>
                <a:cs typeface="Nunito"/>
                <a:sym typeface="Nunito"/>
              </a:rPr>
              <a:t>Identifying Wellbeing Economic Activities &amp; Behaviors</a:t>
            </a:r>
            <a:endParaRPr sz="4500" b="1" i="0" u="none" strike="noStrike" cap="none">
              <a:solidFill>
                <a:srgbClr val="FF0000"/>
              </a:solidFill>
              <a:latin typeface="Nunito"/>
              <a:ea typeface="Nunito"/>
              <a:cs typeface="Nunito"/>
              <a:sym typeface="Nunito"/>
            </a:endParaRPr>
          </a:p>
        </p:txBody>
      </p:sp>
      <p:pic>
        <p:nvPicPr>
          <p:cNvPr id="293" name="Google Shape;293;gd35a9767d3_1_19"/>
          <p:cNvPicPr preferRelativeResize="0">
            <a:picLocks noGrp="1"/>
          </p:cNvPicPr>
          <p:nvPr>
            <p:ph type="body" idx="4294967295"/>
          </p:nvPr>
        </p:nvPicPr>
        <p:blipFill rotWithShape="1">
          <a:blip r:embed="rId4">
            <a:alphaModFix/>
          </a:blip>
          <a:srcRect l="10793"/>
          <a:stretch/>
        </p:blipFill>
        <p:spPr>
          <a:xfrm>
            <a:off x="740939" y="1707225"/>
            <a:ext cx="7792200" cy="5032800"/>
          </a:xfrm>
          <a:prstGeom prst="rect">
            <a:avLst/>
          </a:prstGeom>
          <a:noFill/>
          <a:ln>
            <a:noFill/>
          </a:ln>
        </p:spPr>
      </p:pic>
      <p:sp>
        <p:nvSpPr>
          <p:cNvPr id="294" name="Google Shape;294;gd35a9767d3_1_19"/>
          <p:cNvSpPr txBox="1"/>
          <p:nvPr/>
        </p:nvSpPr>
        <p:spPr>
          <a:xfrm>
            <a:off x="1861457" y="2200525"/>
            <a:ext cx="59109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Lato"/>
                <a:ea typeface="Lato"/>
                <a:cs typeface="Lato"/>
                <a:sym typeface="Lato"/>
              </a:rPr>
              <a:t>COVID-19 &amp; Identification of Essential Workers </a:t>
            </a:r>
            <a:endParaRPr sz="1400" b="0" i="0" u="none" strike="noStrike" cap="none">
              <a:solidFill>
                <a:srgbClr val="000000"/>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gd35a9767d3_3_0"/>
          <p:cNvPicPr preferRelativeResize="0"/>
          <p:nvPr/>
        </p:nvPicPr>
        <p:blipFill rotWithShape="1">
          <a:blip r:embed="rId3">
            <a:alphaModFix amt="65000"/>
          </a:blip>
          <a:srcRect/>
          <a:stretch/>
        </p:blipFill>
        <p:spPr>
          <a:xfrm>
            <a:off x="-3579975" y="-3838912"/>
            <a:ext cx="8165175" cy="7853725"/>
          </a:xfrm>
          <a:prstGeom prst="rect">
            <a:avLst/>
          </a:prstGeom>
          <a:noFill/>
          <a:ln>
            <a:noFill/>
          </a:ln>
        </p:spPr>
      </p:pic>
      <p:sp>
        <p:nvSpPr>
          <p:cNvPr id="300" name="Google Shape;300;gd35a9767d3_3_0"/>
          <p:cNvSpPr txBox="1"/>
          <p:nvPr/>
        </p:nvSpPr>
        <p:spPr>
          <a:xfrm>
            <a:off x="122300" y="174625"/>
            <a:ext cx="8771100" cy="15171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a:solidFill>
                  <a:srgbClr val="FF0000"/>
                </a:solidFill>
                <a:latin typeface="Nunito"/>
                <a:ea typeface="Nunito"/>
                <a:cs typeface="Nunito"/>
                <a:sym typeface="Nunito"/>
              </a:rPr>
              <a:t>Aligning Institutions &amp; Stakeholders</a:t>
            </a:r>
            <a:endParaRPr sz="4500" b="1" i="0" u="none" strike="noStrike" cap="none">
              <a:solidFill>
                <a:srgbClr val="FF0000"/>
              </a:solidFill>
              <a:latin typeface="Nunito"/>
              <a:ea typeface="Nunito"/>
              <a:cs typeface="Nunito"/>
              <a:sym typeface="Nunito"/>
            </a:endParaRPr>
          </a:p>
        </p:txBody>
      </p:sp>
      <p:pic>
        <p:nvPicPr>
          <p:cNvPr id="301" name="Google Shape;301;gd35a9767d3_3_0"/>
          <p:cNvPicPr preferRelativeResize="0"/>
          <p:nvPr/>
        </p:nvPicPr>
        <p:blipFill rotWithShape="1">
          <a:blip r:embed="rId4">
            <a:alphaModFix/>
          </a:blip>
          <a:srcRect/>
          <a:stretch/>
        </p:blipFill>
        <p:spPr>
          <a:xfrm>
            <a:off x="4679800" y="1691720"/>
            <a:ext cx="4105424" cy="5046828"/>
          </a:xfrm>
          <a:prstGeom prst="rect">
            <a:avLst/>
          </a:prstGeom>
          <a:noFill/>
          <a:ln>
            <a:noFill/>
          </a:ln>
        </p:spPr>
      </p:pic>
      <p:sp>
        <p:nvSpPr>
          <p:cNvPr id="302" name="Google Shape;302;gd35a9767d3_3_0"/>
          <p:cNvSpPr txBox="1"/>
          <p:nvPr/>
        </p:nvSpPr>
        <p:spPr>
          <a:xfrm>
            <a:off x="193525" y="3918225"/>
            <a:ext cx="4329300" cy="2262600"/>
          </a:xfrm>
          <a:prstGeom prst="rect">
            <a:avLst/>
          </a:prstGeom>
          <a:solidFill>
            <a:srgbClr val="E066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500" b="0" i="0" u="sng" strike="noStrike" cap="none">
                <a:solidFill>
                  <a:srgbClr val="FFFFFF"/>
                </a:solidFill>
                <a:latin typeface="Lato"/>
                <a:ea typeface="Lato"/>
                <a:cs typeface="Lato"/>
                <a:sym typeface="Lato"/>
              </a:rPr>
              <a:t>Case Study: Envision Utah</a:t>
            </a:r>
            <a:endParaRPr sz="2500" b="0" i="0" u="sng" strike="noStrike" cap="none">
              <a:solidFill>
                <a:srgbClr val="FFFFFF"/>
              </a:solidFill>
              <a:latin typeface="Lato"/>
              <a:ea typeface="Lato"/>
              <a:cs typeface="Lato"/>
              <a:sym typeface="Lato"/>
            </a:endParaRPr>
          </a:p>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rgbClr val="FFFFFF"/>
              </a:buClr>
              <a:buSzPts val="1900"/>
              <a:buFont typeface="Lato"/>
              <a:buChar char="●"/>
            </a:pPr>
            <a:r>
              <a:rPr lang="en-US" sz="1900" b="0" i="0" u="none" strike="noStrike" cap="none">
                <a:solidFill>
                  <a:srgbClr val="FFFFFF"/>
                </a:solidFill>
                <a:latin typeface="Lato"/>
                <a:ea typeface="Lato"/>
                <a:cs typeface="Lato"/>
                <a:sym typeface="Lato"/>
              </a:rPr>
              <a:t>Long-term initiative</a:t>
            </a:r>
            <a:endParaRPr sz="1500" b="0" i="0" u="none" strike="noStrike" cap="none">
              <a:solidFill>
                <a:srgbClr val="FFFFFF"/>
              </a:solidFill>
              <a:latin typeface="Lato"/>
              <a:ea typeface="Lato"/>
              <a:cs typeface="Lato"/>
              <a:sym typeface="Lato"/>
            </a:endParaRPr>
          </a:p>
          <a:p>
            <a:pPr marL="457200" marR="0" lvl="0" indent="-349250" algn="l" rtl="0">
              <a:lnSpc>
                <a:spcPct val="100000"/>
              </a:lnSpc>
              <a:spcBef>
                <a:spcPts val="0"/>
              </a:spcBef>
              <a:spcAft>
                <a:spcPts val="0"/>
              </a:spcAft>
              <a:buClr>
                <a:srgbClr val="FFFFFF"/>
              </a:buClr>
              <a:buSzPts val="1900"/>
              <a:buFont typeface="Lato"/>
              <a:buChar char="●"/>
            </a:pPr>
            <a:r>
              <a:rPr lang="en-US" sz="1900" b="0" i="0" u="none" strike="noStrike" cap="none">
                <a:solidFill>
                  <a:srgbClr val="FFFFFF"/>
                </a:solidFill>
                <a:latin typeface="Lato"/>
                <a:ea typeface="Lato"/>
                <a:cs typeface="Lato"/>
                <a:sym typeface="Lato"/>
              </a:rPr>
              <a:t>Visioning vs. Planning </a:t>
            </a:r>
            <a:endParaRPr sz="1500" b="0" i="0" u="none" strike="noStrike" cap="none">
              <a:solidFill>
                <a:srgbClr val="FFFFFF"/>
              </a:solidFill>
              <a:latin typeface="Lato"/>
              <a:ea typeface="Lato"/>
              <a:cs typeface="Lato"/>
              <a:sym typeface="Lato"/>
            </a:endParaRPr>
          </a:p>
          <a:p>
            <a:pPr marL="457200" marR="0" lvl="0" indent="-349250" algn="l" rtl="0">
              <a:lnSpc>
                <a:spcPct val="100000"/>
              </a:lnSpc>
              <a:spcBef>
                <a:spcPts val="0"/>
              </a:spcBef>
              <a:spcAft>
                <a:spcPts val="0"/>
              </a:spcAft>
              <a:buClr>
                <a:srgbClr val="FFFFFF"/>
              </a:buClr>
              <a:buSzPts val="1900"/>
              <a:buFont typeface="Lato"/>
              <a:buChar char="●"/>
            </a:pPr>
            <a:r>
              <a:rPr lang="en-US" sz="1900" b="0" i="0" u="none" strike="noStrike" cap="none">
                <a:solidFill>
                  <a:srgbClr val="FFFFFF"/>
                </a:solidFill>
                <a:latin typeface="Lato"/>
                <a:ea typeface="Lato"/>
                <a:cs typeface="Lato"/>
                <a:sym typeface="Lato"/>
              </a:rPr>
              <a:t>Process vs. Project </a:t>
            </a:r>
            <a:endParaRPr sz="2600" b="0" i="0" u="none" strike="noStrike" cap="none">
              <a:solidFill>
                <a:srgbClr val="FFFFFF"/>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gd35a9767d3_3_9"/>
          <p:cNvPicPr preferRelativeResize="0"/>
          <p:nvPr/>
        </p:nvPicPr>
        <p:blipFill rotWithShape="1">
          <a:blip r:embed="rId3">
            <a:alphaModFix amt="65000"/>
          </a:blip>
          <a:srcRect/>
          <a:stretch/>
        </p:blipFill>
        <p:spPr>
          <a:xfrm>
            <a:off x="-3579975" y="-3838912"/>
            <a:ext cx="8165175" cy="7853725"/>
          </a:xfrm>
          <a:prstGeom prst="rect">
            <a:avLst/>
          </a:prstGeom>
          <a:noFill/>
          <a:ln>
            <a:noFill/>
          </a:ln>
        </p:spPr>
      </p:pic>
      <p:sp>
        <p:nvSpPr>
          <p:cNvPr id="308" name="Google Shape;308;gd35a9767d3_3_9"/>
          <p:cNvSpPr txBox="1"/>
          <p:nvPr/>
        </p:nvSpPr>
        <p:spPr>
          <a:xfrm>
            <a:off x="122300" y="174625"/>
            <a:ext cx="8771100" cy="15171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a:solidFill>
                  <a:srgbClr val="FF0000"/>
                </a:solidFill>
                <a:latin typeface="Nunito"/>
                <a:ea typeface="Nunito"/>
                <a:cs typeface="Nunito"/>
                <a:sym typeface="Nunito"/>
              </a:rPr>
              <a:t>Managing Trade-Offs &amp; Power Dynamics</a:t>
            </a:r>
            <a:endParaRPr sz="4500" b="1" i="0" u="none" strike="noStrike" cap="none">
              <a:solidFill>
                <a:srgbClr val="FF0000"/>
              </a:solidFill>
              <a:latin typeface="Nunito"/>
              <a:ea typeface="Nunito"/>
              <a:cs typeface="Nunito"/>
              <a:sym typeface="Nunito"/>
            </a:endParaRPr>
          </a:p>
        </p:txBody>
      </p:sp>
      <p:pic>
        <p:nvPicPr>
          <p:cNvPr id="309" name="Google Shape;309;gd35a9767d3_3_9"/>
          <p:cNvPicPr preferRelativeResize="0">
            <a:picLocks noGrp="1"/>
          </p:cNvPicPr>
          <p:nvPr>
            <p:ph type="body" idx="4294967295"/>
          </p:nvPr>
        </p:nvPicPr>
        <p:blipFill rotWithShape="1">
          <a:blip r:embed="rId4">
            <a:alphaModFix/>
          </a:blip>
          <a:srcRect/>
          <a:stretch/>
        </p:blipFill>
        <p:spPr>
          <a:xfrm>
            <a:off x="2743200" y="2138734"/>
            <a:ext cx="5642920" cy="4544641"/>
          </a:xfrm>
          <a:prstGeom prst="rect">
            <a:avLst/>
          </a:prstGeom>
          <a:noFill/>
          <a:ln>
            <a:noFill/>
          </a:ln>
        </p:spPr>
      </p:pic>
      <p:pic>
        <p:nvPicPr>
          <p:cNvPr id="5" name="Google Shape;201;p11">
            <a:extLst>
              <a:ext uri="{FF2B5EF4-FFF2-40B4-BE49-F238E27FC236}">
                <a16:creationId xmlns:a16="http://schemas.microsoft.com/office/drawing/2014/main" id="{59EE33D6-BE7A-4D4D-ADFE-247E75403B58}"/>
              </a:ext>
            </a:extLst>
          </p:cNvPr>
          <p:cNvPicPr preferRelativeResize="0"/>
          <p:nvPr/>
        </p:nvPicPr>
        <p:blipFill rotWithShape="1">
          <a:blip r:embed="rId5">
            <a:alphaModFix/>
          </a:blip>
          <a:srcRect/>
          <a:stretch/>
        </p:blipFill>
        <p:spPr>
          <a:xfrm>
            <a:off x="333127" y="5798917"/>
            <a:ext cx="1958105" cy="77943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gd35a9767d3_4_0"/>
          <p:cNvPicPr preferRelativeResize="0"/>
          <p:nvPr/>
        </p:nvPicPr>
        <p:blipFill rotWithShape="1">
          <a:blip r:embed="rId3">
            <a:alphaModFix/>
          </a:blip>
          <a:srcRect/>
          <a:stretch/>
        </p:blipFill>
        <p:spPr>
          <a:xfrm>
            <a:off x="1179839" y="1589981"/>
            <a:ext cx="8299936" cy="4479285"/>
          </a:xfrm>
          <a:prstGeom prst="rect">
            <a:avLst/>
          </a:prstGeom>
          <a:noFill/>
          <a:ln>
            <a:noFill/>
          </a:ln>
        </p:spPr>
      </p:pic>
      <p:pic>
        <p:nvPicPr>
          <p:cNvPr id="315" name="Google Shape;315;gd35a9767d3_4_0"/>
          <p:cNvPicPr preferRelativeResize="0"/>
          <p:nvPr/>
        </p:nvPicPr>
        <p:blipFill rotWithShape="1">
          <a:blip r:embed="rId4">
            <a:alphaModFix amt="65000"/>
          </a:blip>
          <a:srcRect/>
          <a:stretch/>
        </p:blipFill>
        <p:spPr>
          <a:xfrm>
            <a:off x="-3579975" y="-3838912"/>
            <a:ext cx="8165175" cy="7853725"/>
          </a:xfrm>
          <a:prstGeom prst="rect">
            <a:avLst/>
          </a:prstGeom>
          <a:noFill/>
          <a:ln>
            <a:noFill/>
          </a:ln>
        </p:spPr>
      </p:pic>
      <p:sp>
        <p:nvSpPr>
          <p:cNvPr id="316" name="Google Shape;316;gd35a9767d3_4_0"/>
          <p:cNvSpPr txBox="1"/>
          <p:nvPr/>
        </p:nvSpPr>
        <p:spPr>
          <a:xfrm>
            <a:off x="122300" y="174625"/>
            <a:ext cx="8771100" cy="15171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dirty="0">
                <a:solidFill>
                  <a:srgbClr val="00B0F0"/>
                </a:solidFill>
                <a:latin typeface="Nunito"/>
                <a:ea typeface="Nunito"/>
                <a:cs typeface="Nunito"/>
                <a:sym typeface="Nunito"/>
              </a:rPr>
              <a:t>Assessing &amp; Selecting Wellbeing Economy Policies</a:t>
            </a:r>
            <a:endParaRPr sz="4500" b="1" i="0" u="none" strike="noStrike" cap="none" dirty="0">
              <a:solidFill>
                <a:srgbClr val="00B0F0"/>
              </a:solidFill>
              <a:latin typeface="Nunito"/>
              <a:ea typeface="Nunito"/>
              <a:cs typeface="Nunito"/>
              <a:sym typeface="Nunito"/>
            </a:endParaRPr>
          </a:p>
        </p:txBody>
      </p:sp>
      <p:sp>
        <p:nvSpPr>
          <p:cNvPr id="317" name="Google Shape;317;gd35a9767d3_4_0"/>
          <p:cNvSpPr txBox="1"/>
          <p:nvPr/>
        </p:nvSpPr>
        <p:spPr>
          <a:xfrm>
            <a:off x="122300" y="4575146"/>
            <a:ext cx="3586500" cy="21082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500" b="0" i="0" u="none" strike="noStrike" cap="none" dirty="0">
                <a:solidFill>
                  <a:srgbClr val="00B0F0"/>
                </a:solidFill>
                <a:latin typeface="Lato"/>
                <a:ea typeface="Lato"/>
                <a:cs typeface="Lato"/>
                <a:sym typeface="Lato"/>
              </a:rPr>
              <a:t>How do we: </a:t>
            </a:r>
            <a:endParaRPr sz="3500" b="0" i="0" u="none" strike="noStrike" cap="none" dirty="0">
              <a:solidFill>
                <a:srgbClr val="00B0F0"/>
              </a:solidFill>
              <a:latin typeface="Lato"/>
              <a:ea typeface="Lato"/>
              <a:cs typeface="Lato"/>
              <a:sym typeface="Lato"/>
            </a:endParaRPr>
          </a:p>
          <a:p>
            <a:pPr marL="342900" marR="0" lvl="0" indent="-342900" algn="l" rtl="0">
              <a:lnSpc>
                <a:spcPct val="120000"/>
              </a:lnSpc>
              <a:spcBef>
                <a:spcPts val="0"/>
              </a:spcBef>
              <a:spcAft>
                <a:spcPts val="0"/>
              </a:spcAft>
              <a:buClr>
                <a:srgbClr val="00B0F0"/>
              </a:buClr>
              <a:buSzPts val="2000"/>
              <a:buFont typeface="Lato"/>
              <a:buChar char="★"/>
            </a:pPr>
            <a:r>
              <a:rPr lang="en-US" sz="2000" b="0" i="0" u="none" strike="noStrike" cap="none" dirty="0">
                <a:solidFill>
                  <a:srgbClr val="00B0F0"/>
                </a:solidFill>
                <a:latin typeface="Lato"/>
                <a:ea typeface="Lato"/>
                <a:cs typeface="Lato"/>
                <a:sym typeface="Lato"/>
              </a:rPr>
              <a:t>Assess &amp; reform existing policies? </a:t>
            </a:r>
            <a:endParaRPr sz="2000" b="0" i="0" u="none" strike="noStrike" cap="none" dirty="0">
              <a:solidFill>
                <a:srgbClr val="00B0F0"/>
              </a:solidFill>
              <a:latin typeface="Lato"/>
              <a:ea typeface="Lato"/>
              <a:cs typeface="Lato"/>
              <a:sym typeface="Lato"/>
            </a:endParaRPr>
          </a:p>
          <a:p>
            <a:pPr marL="342900" marR="0" lvl="0" indent="-342900" algn="l" rtl="0">
              <a:lnSpc>
                <a:spcPct val="120000"/>
              </a:lnSpc>
              <a:spcBef>
                <a:spcPts val="0"/>
              </a:spcBef>
              <a:spcAft>
                <a:spcPts val="0"/>
              </a:spcAft>
              <a:buClr>
                <a:srgbClr val="00B0F0"/>
              </a:buClr>
              <a:buSzPts val="2000"/>
              <a:buFont typeface="Lato"/>
              <a:buChar char="★"/>
            </a:pPr>
            <a:r>
              <a:rPr lang="en-US" sz="2000" b="0" i="0" u="none" strike="noStrike" cap="none" dirty="0">
                <a:solidFill>
                  <a:srgbClr val="00B0F0"/>
                </a:solidFill>
                <a:latin typeface="Lato"/>
                <a:ea typeface="Lato"/>
                <a:cs typeface="Lato"/>
                <a:sym typeface="Lato"/>
              </a:rPr>
              <a:t>Co-create new wellbeing economy policies?</a:t>
            </a:r>
            <a:endParaRPr sz="2000" b="0" i="0" u="none" strike="noStrike" cap="none" dirty="0">
              <a:solidFill>
                <a:srgbClr val="00B0F0"/>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3"/>
          <p:cNvSpPr txBox="1">
            <a:spLocks noGrp="1"/>
          </p:cNvSpPr>
          <p:nvPr>
            <p:ph type="title"/>
          </p:nvPr>
        </p:nvSpPr>
        <p:spPr>
          <a:xfrm>
            <a:off x="371143" y="329933"/>
            <a:ext cx="8424000" cy="720000"/>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Clr>
                <a:srgbClr val="00B0F0"/>
              </a:buClr>
              <a:buSzPts val="3200"/>
              <a:buNone/>
            </a:pPr>
            <a:r>
              <a:rPr lang="en-US" b="1" dirty="0">
                <a:solidFill>
                  <a:srgbClr val="00B0F0"/>
                </a:solidFill>
                <a:latin typeface="Nunito" pitchFamily="2" charset="77"/>
              </a:rPr>
              <a:t>Assessing Policy Packages </a:t>
            </a:r>
            <a:endParaRPr b="1" dirty="0">
              <a:latin typeface="Nunito" pitchFamily="2" charset="77"/>
            </a:endParaRPr>
          </a:p>
        </p:txBody>
      </p:sp>
      <p:grpSp>
        <p:nvGrpSpPr>
          <p:cNvPr id="472" name="Google Shape;472;p73"/>
          <p:cNvGrpSpPr/>
          <p:nvPr/>
        </p:nvGrpSpPr>
        <p:grpSpPr>
          <a:xfrm>
            <a:off x="833867" y="1455033"/>
            <a:ext cx="6921230" cy="3947934"/>
            <a:chOff x="949" y="478514"/>
            <a:chExt cx="6921230" cy="3947934"/>
          </a:xfrm>
        </p:grpSpPr>
        <p:sp>
          <p:nvSpPr>
            <p:cNvPr id="473" name="Google Shape;473;p73"/>
            <p:cNvSpPr/>
            <p:nvPr/>
          </p:nvSpPr>
          <p:spPr>
            <a:xfrm>
              <a:off x="784022" y="632303"/>
              <a:ext cx="2667041" cy="1064690"/>
            </a:xfrm>
            <a:prstGeom prst="rect">
              <a:avLst/>
            </a:prstGeom>
            <a:noFill/>
            <a:ln w="9525" cap="flat" cmpd="sng">
              <a:solidFill>
                <a:srgbClr val="15232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4" name="Google Shape;474;p73"/>
            <p:cNvSpPr txBox="1"/>
            <p:nvPr/>
          </p:nvSpPr>
          <p:spPr>
            <a:xfrm>
              <a:off x="784022" y="632303"/>
              <a:ext cx="2667041" cy="1064690"/>
            </a:xfrm>
            <a:prstGeom prst="rect">
              <a:avLst/>
            </a:prstGeom>
            <a:noFill/>
            <a:ln>
              <a:noFill/>
            </a:ln>
          </p:spPr>
          <p:txBody>
            <a:bodyPr spcFirstLastPara="1" wrap="square" lIns="721150" tIns="83800" rIns="83800" bIns="83800" anchor="ctr" anchorCtr="0">
              <a:noAutofit/>
            </a:bodyPr>
            <a:lstStyle/>
            <a:p>
              <a:pPr marL="0" marR="0" lvl="0" indent="0" algn="l" rtl="0">
                <a:lnSpc>
                  <a:spcPct val="90000"/>
                </a:lnSpc>
                <a:spcBef>
                  <a:spcPts val="0"/>
                </a:spcBef>
                <a:spcAft>
                  <a:spcPts val="0"/>
                </a:spcAft>
                <a:buNone/>
              </a:pPr>
              <a:r>
                <a:rPr lang="en-US" sz="2200" b="0" i="0" u="none" strike="noStrike" cap="none" dirty="0">
                  <a:solidFill>
                    <a:srgbClr val="00B0F0"/>
                  </a:solidFill>
                  <a:latin typeface="Arial"/>
                  <a:ea typeface="Arial"/>
                  <a:cs typeface="Arial"/>
                  <a:sym typeface="Arial"/>
                </a:rPr>
                <a:t>regulations</a:t>
              </a:r>
              <a:endParaRPr sz="1400" b="0" i="0" u="none" strike="noStrike" cap="none" dirty="0">
                <a:solidFill>
                  <a:srgbClr val="000000"/>
                </a:solidFill>
                <a:latin typeface="Arial"/>
                <a:ea typeface="Arial"/>
                <a:cs typeface="Arial"/>
                <a:sym typeface="Arial"/>
              </a:endParaRPr>
            </a:p>
          </p:txBody>
        </p:sp>
        <p:sp>
          <p:nvSpPr>
            <p:cNvPr id="475" name="Google Shape;475;p73"/>
            <p:cNvSpPr/>
            <p:nvPr/>
          </p:nvSpPr>
          <p:spPr>
            <a:xfrm>
              <a:off x="146774" y="515853"/>
              <a:ext cx="1219924" cy="1117925"/>
            </a:xfrm>
            <a:prstGeom prst="rect">
              <a:avLst/>
            </a:prstGeom>
            <a:blipFill rotWithShape="1">
              <a:blip r:embed="rId3">
                <a:alphaModFix/>
              </a:blip>
              <a:stretch>
                <a:fillRect l="-24995" r="-24994"/>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6" name="Google Shape;476;p73"/>
            <p:cNvSpPr/>
            <p:nvPr/>
          </p:nvSpPr>
          <p:spPr>
            <a:xfrm>
              <a:off x="4888630" y="632303"/>
              <a:ext cx="1998790" cy="1064690"/>
            </a:xfrm>
            <a:prstGeom prst="rect">
              <a:avLst/>
            </a:prstGeom>
            <a:noFill/>
            <a:ln w="9525" cap="flat" cmpd="sng">
              <a:solidFill>
                <a:srgbClr val="15232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7" name="Google Shape;477;p73"/>
            <p:cNvSpPr txBox="1"/>
            <p:nvPr/>
          </p:nvSpPr>
          <p:spPr>
            <a:xfrm>
              <a:off x="4888630" y="632303"/>
              <a:ext cx="1998790" cy="1064690"/>
            </a:xfrm>
            <a:prstGeom prst="rect">
              <a:avLst/>
            </a:prstGeom>
            <a:noFill/>
            <a:ln>
              <a:noFill/>
            </a:ln>
          </p:spPr>
          <p:txBody>
            <a:bodyPr spcFirstLastPara="1" wrap="square" lIns="721150" tIns="83800" rIns="83800" bIns="83800" anchor="ctr" anchorCtr="0">
              <a:noAutofit/>
            </a:bodyPr>
            <a:lstStyle/>
            <a:p>
              <a:pPr marL="0" marR="0" lvl="0" indent="0" algn="l" rtl="0">
                <a:lnSpc>
                  <a:spcPct val="90000"/>
                </a:lnSpc>
                <a:spcBef>
                  <a:spcPts val="0"/>
                </a:spcBef>
                <a:spcAft>
                  <a:spcPts val="0"/>
                </a:spcAft>
                <a:buNone/>
              </a:pPr>
              <a:endParaRPr sz="2200" b="0" i="0" u="none" strike="noStrike" cap="none">
                <a:solidFill>
                  <a:srgbClr val="00B0F0"/>
                </a:solidFill>
                <a:latin typeface="Arial"/>
                <a:ea typeface="Arial"/>
                <a:cs typeface="Arial"/>
                <a:sym typeface="Arial"/>
              </a:endParaRPr>
            </a:p>
          </p:txBody>
        </p:sp>
        <p:sp>
          <p:nvSpPr>
            <p:cNvPr id="478" name="Google Shape;478;p73"/>
            <p:cNvSpPr/>
            <p:nvPr/>
          </p:nvSpPr>
          <p:spPr>
            <a:xfrm>
              <a:off x="3700037" y="478514"/>
              <a:ext cx="1430333" cy="1117925"/>
            </a:xfrm>
            <a:prstGeom prst="rect">
              <a:avLst/>
            </a:prstGeom>
            <a:blipFill rotWithShape="1">
              <a:blip r:embed="rId4">
                <a:alphaModFix/>
              </a:blip>
              <a:stretch>
                <a:fillRect l="-13996" r="-1399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9" name="Google Shape;479;p73"/>
            <p:cNvSpPr/>
            <p:nvPr/>
          </p:nvSpPr>
          <p:spPr>
            <a:xfrm>
              <a:off x="784297" y="1972630"/>
              <a:ext cx="2716954" cy="1064690"/>
            </a:xfrm>
            <a:prstGeom prst="rect">
              <a:avLst/>
            </a:prstGeom>
            <a:noFill/>
            <a:ln w="9525" cap="flat" cmpd="sng">
              <a:solidFill>
                <a:srgbClr val="15232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0" name="Google Shape;480;p73"/>
            <p:cNvSpPr txBox="1"/>
            <p:nvPr/>
          </p:nvSpPr>
          <p:spPr>
            <a:xfrm>
              <a:off x="784297" y="1972630"/>
              <a:ext cx="2716954" cy="1064690"/>
            </a:xfrm>
            <a:prstGeom prst="rect">
              <a:avLst/>
            </a:prstGeom>
            <a:noFill/>
            <a:ln>
              <a:noFill/>
            </a:ln>
          </p:spPr>
          <p:txBody>
            <a:bodyPr spcFirstLastPara="1" wrap="square" lIns="721150" tIns="83800" rIns="83800" bIns="83800" anchor="ctr" anchorCtr="0">
              <a:noAutofit/>
            </a:bodyPr>
            <a:lstStyle/>
            <a:p>
              <a:pPr marL="0" marR="0" lvl="0" indent="0" algn="l" rtl="0">
                <a:lnSpc>
                  <a:spcPct val="90000"/>
                </a:lnSpc>
                <a:spcBef>
                  <a:spcPts val="0"/>
                </a:spcBef>
                <a:spcAft>
                  <a:spcPts val="0"/>
                </a:spcAft>
                <a:buNone/>
              </a:pPr>
              <a:r>
                <a:rPr lang="en-US" sz="2200" b="0" i="0" u="none" strike="noStrike" cap="none" dirty="0">
                  <a:solidFill>
                    <a:srgbClr val="00B0F0"/>
                  </a:solidFill>
                  <a:latin typeface="Arial"/>
                  <a:ea typeface="Arial"/>
                  <a:cs typeface="Arial"/>
                  <a:sym typeface="Arial"/>
                </a:rPr>
                <a:t>Information Campaigns </a:t>
              </a:r>
              <a:endParaRPr sz="1400" b="0" i="0" u="none" strike="noStrike" cap="none" dirty="0">
                <a:solidFill>
                  <a:srgbClr val="000000"/>
                </a:solidFill>
                <a:latin typeface="Arial"/>
                <a:ea typeface="Arial"/>
                <a:cs typeface="Arial"/>
                <a:sym typeface="Arial"/>
              </a:endParaRPr>
            </a:p>
          </p:txBody>
        </p:sp>
        <p:sp>
          <p:nvSpPr>
            <p:cNvPr id="481" name="Google Shape;481;p73"/>
            <p:cNvSpPr/>
            <p:nvPr/>
          </p:nvSpPr>
          <p:spPr>
            <a:xfrm>
              <a:off x="60049" y="1818841"/>
              <a:ext cx="1219805" cy="1117925"/>
            </a:xfrm>
            <a:prstGeom prst="rect">
              <a:avLst/>
            </a:prstGeom>
            <a:blipFill rotWithShape="1">
              <a:blip r:embed="rId5">
                <a:alphaModFix/>
              </a:blip>
              <a:stretch>
                <a:fillRect l="-24995" r="-24994"/>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2" name="Google Shape;482;p73"/>
            <p:cNvSpPr/>
            <p:nvPr/>
          </p:nvSpPr>
          <p:spPr>
            <a:xfrm>
              <a:off x="4820190" y="1850489"/>
              <a:ext cx="2101989" cy="1064690"/>
            </a:xfrm>
            <a:prstGeom prst="rect">
              <a:avLst/>
            </a:prstGeom>
            <a:noFill/>
            <a:ln w="9525" cap="flat" cmpd="sng">
              <a:solidFill>
                <a:srgbClr val="15232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3" name="Google Shape;483;p73"/>
            <p:cNvSpPr txBox="1"/>
            <p:nvPr/>
          </p:nvSpPr>
          <p:spPr>
            <a:xfrm>
              <a:off x="4820190" y="1850489"/>
              <a:ext cx="2101989" cy="1064690"/>
            </a:xfrm>
            <a:prstGeom prst="rect">
              <a:avLst/>
            </a:prstGeom>
            <a:noFill/>
            <a:ln>
              <a:noFill/>
            </a:ln>
          </p:spPr>
          <p:txBody>
            <a:bodyPr spcFirstLastPara="1" wrap="square" lIns="721150" tIns="83800" rIns="83800" bIns="83800" anchor="ctr" anchorCtr="0">
              <a:noAutofit/>
            </a:bodyPr>
            <a:lstStyle/>
            <a:p>
              <a:pPr marL="0" marR="0" lvl="0" indent="0" algn="l" rtl="0">
                <a:lnSpc>
                  <a:spcPct val="90000"/>
                </a:lnSpc>
                <a:spcBef>
                  <a:spcPts val="0"/>
                </a:spcBef>
                <a:spcAft>
                  <a:spcPts val="0"/>
                </a:spcAft>
                <a:buNone/>
              </a:pPr>
              <a:r>
                <a:rPr lang="en-US" sz="2200" b="0" i="0" u="none" strike="noStrike" cap="none">
                  <a:solidFill>
                    <a:srgbClr val="00B0F0"/>
                  </a:solidFill>
                  <a:latin typeface="Arial"/>
                  <a:ea typeface="Arial"/>
                  <a:cs typeface="Arial"/>
                  <a:sym typeface="Arial"/>
                </a:rPr>
                <a:t>Public Provision</a:t>
              </a:r>
              <a:endParaRPr sz="1400" b="0" i="0" u="none" strike="noStrike" cap="none">
                <a:solidFill>
                  <a:srgbClr val="000000"/>
                </a:solidFill>
                <a:latin typeface="Arial"/>
                <a:ea typeface="Arial"/>
                <a:cs typeface="Arial"/>
                <a:sym typeface="Arial"/>
              </a:endParaRPr>
            </a:p>
          </p:txBody>
        </p:sp>
        <p:sp>
          <p:nvSpPr>
            <p:cNvPr id="484" name="Google Shape;484;p73"/>
            <p:cNvSpPr/>
            <p:nvPr/>
          </p:nvSpPr>
          <p:spPr>
            <a:xfrm>
              <a:off x="3750225" y="1818841"/>
              <a:ext cx="1176176" cy="1117925"/>
            </a:xfrm>
            <a:prstGeom prst="rect">
              <a:avLst/>
            </a:prstGeom>
            <a:blipFill rotWithShape="1">
              <a:blip r:embed="rId6">
                <a:alphaModFix/>
              </a:blip>
              <a:stretch>
                <a:fillRect t="-7996" b="-799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5" name="Google Shape;485;p73"/>
            <p:cNvSpPr/>
            <p:nvPr/>
          </p:nvSpPr>
          <p:spPr>
            <a:xfrm>
              <a:off x="1084169" y="3312957"/>
              <a:ext cx="2207674" cy="106469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6" name="Google Shape;486;p73"/>
            <p:cNvSpPr txBox="1"/>
            <p:nvPr/>
          </p:nvSpPr>
          <p:spPr>
            <a:xfrm>
              <a:off x="1084169" y="3312957"/>
              <a:ext cx="2207674" cy="1064690"/>
            </a:xfrm>
            <a:prstGeom prst="rect">
              <a:avLst/>
            </a:prstGeom>
            <a:noFill/>
            <a:ln>
              <a:noFill/>
            </a:ln>
          </p:spPr>
          <p:txBody>
            <a:bodyPr spcFirstLastPara="1" wrap="square" lIns="721150" tIns="95250" rIns="95250" bIns="95250" anchor="ctr" anchorCtr="0">
              <a:noAutofit/>
            </a:bodyPr>
            <a:lstStyle/>
            <a:p>
              <a:pPr marL="0" marR="0" lvl="0" indent="0" algn="l" rtl="0">
                <a:lnSpc>
                  <a:spcPct val="90000"/>
                </a:lnSpc>
                <a:spcBef>
                  <a:spcPts val="0"/>
                </a:spcBef>
                <a:spcAft>
                  <a:spcPts val="0"/>
                </a:spcAft>
                <a:buNone/>
              </a:pPr>
              <a:r>
                <a:rPr lang="en-US" sz="2500" b="0" i="0" u="none" strike="noStrike" cap="none">
                  <a:solidFill>
                    <a:srgbClr val="00B0F0"/>
                  </a:solidFill>
                  <a:latin typeface="Georgia"/>
                  <a:ea typeface="Georgia"/>
                  <a:cs typeface="Georgia"/>
                  <a:sym typeface="Georgia"/>
                </a:rPr>
                <a:t>The commons</a:t>
              </a:r>
              <a:endParaRPr sz="1400" b="0" i="0" u="none" strike="noStrike" cap="none">
                <a:solidFill>
                  <a:srgbClr val="000000"/>
                </a:solidFill>
                <a:latin typeface="Arial"/>
                <a:ea typeface="Arial"/>
                <a:cs typeface="Arial"/>
                <a:sym typeface="Arial"/>
              </a:endParaRPr>
            </a:p>
          </p:txBody>
        </p:sp>
        <p:sp>
          <p:nvSpPr>
            <p:cNvPr id="487" name="Google Shape;487;p73"/>
            <p:cNvSpPr/>
            <p:nvPr/>
          </p:nvSpPr>
          <p:spPr>
            <a:xfrm>
              <a:off x="949" y="3159169"/>
              <a:ext cx="1428470" cy="1117925"/>
            </a:xfrm>
            <a:prstGeom prst="rect">
              <a:avLst/>
            </a:prstGeom>
            <a:blipFill rotWithShape="1">
              <a:blip r:embed="rId7">
                <a:alphaModFix/>
              </a:blip>
              <a:stretch>
                <a:fillRect l="-11997" r="-11996"/>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8" name="Google Shape;488;p73"/>
            <p:cNvSpPr/>
            <p:nvPr/>
          </p:nvSpPr>
          <p:spPr>
            <a:xfrm>
              <a:off x="4493088" y="3312957"/>
              <a:ext cx="2428142" cy="106469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9" name="Google Shape;489;p73"/>
            <p:cNvSpPr txBox="1"/>
            <p:nvPr/>
          </p:nvSpPr>
          <p:spPr>
            <a:xfrm>
              <a:off x="4493088" y="3312957"/>
              <a:ext cx="2428142" cy="1064690"/>
            </a:xfrm>
            <a:prstGeom prst="rect">
              <a:avLst/>
            </a:prstGeom>
            <a:noFill/>
            <a:ln>
              <a:noFill/>
            </a:ln>
          </p:spPr>
          <p:txBody>
            <a:bodyPr spcFirstLastPara="1" wrap="square" lIns="721150" tIns="76200" rIns="76200" bIns="76200" anchor="ctr" anchorCtr="0">
              <a:noAutofit/>
            </a:bodyPr>
            <a:lstStyle/>
            <a:p>
              <a:pPr marL="0" marR="0" lvl="0" indent="0" algn="l" rtl="0">
                <a:lnSpc>
                  <a:spcPct val="90000"/>
                </a:lnSpc>
                <a:spcBef>
                  <a:spcPts val="0"/>
                </a:spcBef>
                <a:spcAft>
                  <a:spcPts val="0"/>
                </a:spcAft>
                <a:buNone/>
              </a:pPr>
              <a:r>
                <a:rPr lang="en-US" sz="2000" b="0" i="0" u="none" strike="noStrike" cap="none">
                  <a:solidFill>
                    <a:srgbClr val="00B0F0"/>
                  </a:solidFill>
                  <a:latin typeface="Georgia"/>
                  <a:ea typeface="Georgia"/>
                  <a:cs typeface="Georgia"/>
                  <a:sym typeface="Georgia"/>
                </a:rPr>
                <a:t>Disincentives</a:t>
              </a:r>
              <a:r>
                <a:rPr lang="en-US" sz="2900" b="0" i="0" u="none" strike="noStrike" cap="none">
                  <a:solidFill>
                    <a:srgbClr val="00B0F0"/>
                  </a:solidFill>
                  <a:latin typeface="Georgia"/>
                  <a:ea typeface="Georgia"/>
                  <a:cs typeface="Georgia"/>
                  <a:sym typeface="Georgia"/>
                </a:rPr>
                <a:t> </a:t>
              </a:r>
              <a:endParaRPr sz="1400" b="0" i="0" u="none" strike="noStrike" cap="none">
                <a:solidFill>
                  <a:srgbClr val="000000"/>
                </a:solidFill>
                <a:latin typeface="Arial"/>
                <a:ea typeface="Arial"/>
                <a:cs typeface="Arial"/>
                <a:sym typeface="Arial"/>
              </a:endParaRPr>
            </a:p>
          </p:txBody>
        </p:sp>
        <p:sp>
          <p:nvSpPr>
            <p:cNvPr id="490" name="Google Shape;490;p73"/>
            <p:cNvSpPr/>
            <p:nvPr/>
          </p:nvSpPr>
          <p:spPr>
            <a:xfrm>
              <a:off x="3409990" y="3308523"/>
              <a:ext cx="1387039" cy="1117925"/>
            </a:xfrm>
            <a:prstGeom prst="rect">
              <a:avLst/>
            </a:prstGeom>
            <a:blipFill rotWithShape="1">
              <a:blip r:embed="rId8">
                <a:alphaModFix/>
              </a:blip>
              <a:stretch>
                <a:fillRect l="-24995" r="-24994"/>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91" name="Google Shape;491;p73"/>
          <p:cNvSpPr txBox="1"/>
          <p:nvPr/>
        </p:nvSpPr>
        <p:spPr>
          <a:xfrm>
            <a:off x="5963288" y="1925743"/>
            <a:ext cx="1711572"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0" i="0" u="none" strike="noStrike" cap="none" dirty="0">
                <a:solidFill>
                  <a:srgbClr val="00B0F0"/>
                </a:solidFill>
                <a:latin typeface="Arial" panose="020B0604020202020204" pitchFamily="34" charset="0"/>
                <a:ea typeface="Georgia"/>
                <a:cs typeface="Arial" panose="020B0604020202020204" pitchFamily="34" charset="0"/>
                <a:sym typeface="Georgia"/>
              </a:rPr>
              <a:t>Incentives</a:t>
            </a:r>
            <a:r>
              <a:rPr lang="en-US" sz="1800" b="0" i="0" u="none" strike="noStrike" cap="none" dirty="0">
                <a:solidFill>
                  <a:schemeClr val="dk1"/>
                </a:solidFill>
                <a:latin typeface="Georgia"/>
                <a:ea typeface="Georgia"/>
                <a:cs typeface="Georgia"/>
                <a:sym typeface="Georgia"/>
              </a:rPr>
              <a:t>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58230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gd35a9767d3_4_8"/>
          <p:cNvPicPr preferRelativeResize="0"/>
          <p:nvPr/>
        </p:nvPicPr>
        <p:blipFill rotWithShape="1">
          <a:blip r:embed="rId3">
            <a:alphaModFix amt="65000"/>
          </a:blip>
          <a:srcRect/>
          <a:stretch/>
        </p:blipFill>
        <p:spPr>
          <a:xfrm>
            <a:off x="-3579975" y="-3838912"/>
            <a:ext cx="8165175" cy="7853725"/>
          </a:xfrm>
          <a:prstGeom prst="rect">
            <a:avLst/>
          </a:prstGeom>
          <a:noFill/>
          <a:ln>
            <a:noFill/>
          </a:ln>
        </p:spPr>
      </p:pic>
      <p:sp>
        <p:nvSpPr>
          <p:cNvPr id="323" name="Google Shape;323;gd35a9767d3_4_8"/>
          <p:cNvSpPr txBox="1"/>
          <p:nvPr/>
        </p:nvSpPr>
        <p:spPr>
          <a:xfrm>
            <a:off x="122300" y="174625"/>
            <a:ext cx="8771100" cy="15171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a:solidFill>
                  <a:srgbClr val="00B0F0"/>
                </a:solidFill>
                <a:latin typeface="Nunito"/>
                <a:ea typeface="Nunito"/>
                <a:cs typeface="Nunito"/>
                <a:sym typeface="Nunito"/>
              </a:rPr>
              <a:t>Moving Beyond Cost-Benefit Analysis</a:t>
            </a:r>
            <a:endParaRPr sz="4500" b="1" i="0" u="none" strike="noStrike" cap="none">
              <a:solidFill>
                <a:srgbClr val="00B0F0"/>
              </a:solidFill>
              <a:latin typeface="Nunito"/>
              <a:ea typeface="Nunito"/>
              <a:cs typeface="Nunito"/>
              <a:sym typeface="Nunito"/>
            </a:endParaRPr>
          </a:p>
        </p:txBody>
      </p:sp>
      <p:pic>
        <p:nvPicPr>
          <p:cNvPr id="324" name="Google Shape;324;gd35a9767d3_4_8"/>
          <p:cNvPicPr preferRelativeResize="0"/>
          <p:nvPr/>
        </p:nvPicPr>
        <p:blipFill rotWithShape="1">
          <a:blip r:embed="rId4">
            <a:alphaModFix/>
          </a:blip>
          <a:srcRect/>
          <a:stretch/>
        </p:blipFill>
        <p:spPr>
          <a:xfrm>
            <a:off x="397000" y="2481825"/>
            <a:ext cx="4698148" cy="3154274"/>
          </a:xfrm>
          <a:prstGeom prst="rect">
            <a:avLst/>
          </a:prstGeom>
          <a:noFill/>
          <a:ln>
            <a:noFill/>
          </a:ln>
        </p:spPr>
      </p:pic>
      <p:pic>
        <p:nvPicPr>
          <p:cNvPr id="325" name="Google Shape;325;gd35a9767d3_4_8"/>
          <p:cNvPicPr preferRelativeResize="0"/>
          <p:nvPr/>
        </p:nvPicPr>
        <p:blipFill rotWithShape="1">
          <a:blip r:embed="rId5">
            <a:alphaModFix/>
          </a:blip>
          <a:srcRect/>
          <a:stretch/>
        </p:blipFill>
        <p:spPr>
          <a:xfrm>
            <a:off x="5369650" y="1628225"/>
            <a:ext cx="3240193" cy="48614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gd35a9767d3_4_16"/>
          <p:cNvPicPr preferRelativeResize="0"/>
          <p:nvPr/>
        </p:nvPicPr>
        <p:blipFill rotWithShape="1">
          <a:blip r:embed="rId3">
            <a:alphaModFix amt="65000"/>
          </a:blip>
          <a:srcRect/>
          <a:stretch/>
        </p:blipFill>
        <p:spPr>
          <a:xfrm>
            <a:off x="-3579975" y="-3838912"/>
            <a:ext cx="8165175" cy="7853725"/>
          </a:xfrm>
          <a:prstGeom prst="rect">
            <a:avLst/>
          </a:prstGeom>
          <a:noFill/>
          <a:ln>
            <a:noFill/>
          </a:ln>
        </p:spPr>
      </p:pic>
      <p:sp>
        <p:nvSpPr>
          <p:cNvPr id="331" name="Google Shape;331;gd35a9767d3_4_16"/>
          <p:cNvSpPr txBox="1"/>
          <p:nvPr/>
        </p:nvSpPr>
        <p:spPr>
          <a:xfrm>
            <a:off x="122300" y="174625"/>
            <a:ext cx="8771100" cy="15171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a:solidFill>
                  <a:srgbClr val="00B0F0"/>
                </a:solidFill>
                <a:latin typeface="Nunito"/>
                <a:ea typeface="Nunito"/>
                <a:cs typeface="Nunito"/>
                <a:sym typeface="Nunito"/>
              </a:rPr>
              <a:t>Co-Creating New Wellbeing Economy Policies</a:t>
            </a:r>
            <a:endParaRPr sz="4500" b="1" i="0" u="none" strike="noStrike" cap="none">
              <a:solidFill>
                <a:srgbClr val="00B0F0"/>
              </a:solidFill>
              <a:latin typeface="Nunito"/>
              <a:ea typeface="Nunito"/>
              <a:cs typeface="Nunito"/>
              <a:sym typeface="Nunito"/>
            </a:endParaRPr>
          </a:p>
        </p:txBody>
      </p:sp>
      <p:pic>
        <p:nvPicPr>
          <p:cNvPr id="332" name="Google Shape;332;gd35a9767d3_4_16"/>
          <p:cNvPicPr preferRelativeResize="0"/>
          <p:nvPr/>
        </p:nvPicPr>
        <p:blipFill rotWithShape="1">
          <a:blip r:embed="rId4">
            <a:alphaModFix/>
          </a:blip>
          <a:srcRect/>
          <a:stretch/>
        </p:blipFill>
        <p:spPr>
          <a:xfrm>
            <a:off x="433550" y="2637600"/>
            <a:ext cx="4745748" cy="3163050"/>
          </a:xfrm>
          <a:prstGeom prst="rect">
            <a:avLst/>
          </a:prstGeom>
          <a:noFill/>
          <a:ln>
            <a:noFill/>
          </a:ln>
        </p:spPr>
      </p:pic>
      <p:pic>
        <p:nvPicPr>
          <p:cNvPr id="333" name="Google Shape;333;gd35a9767d3_4_16"/>
          <p:cNvPicPr preferRelativeResize="0"/>
          <p:nvPr/>
        </p:nvPicPr>
        <p:blipFill rotWithShape="1">
          <a:blip r:embed="rId5">
            <a:alphaModFix/>
          </a:blip>
          <a:srcRect/>
          <a:stretch/>
        </p:blipFill>
        <p:spPr>
          <a:xfrm>
            <a:off x="5458504" y="1844125"/>
            <a:ext cx="2985787" cy="48614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gd35a9767d3_4_50"/>
          <p:cNvPicPr preferRelativeResize="0">
            <a:picLocks noGrp="1"/>
          </p:cNvPicPr>
          <p:nvPr>
            <p:ph type="body" idx="4294967295"/>
          </p:nvPr>
        </p:nvPicPr>
        <p:blipFill rotWithShape="1">
          <a:blip r:embed="rId3">
            <a:alphaModFix/>
          </a:blip>
          <a:srcRect/>
          <a:stretch/>
        </p:blipFill>
        <p:spPr>
          <a:xfrm>
            <a:off x="360312" y="3322037"/>
            <a:ext cx="8423400" cy="3369900"/>
          </a:xfrm>
          <a:prstGeom prst="rect">
            <a:avLst/>
          </a:prstGeom>
          <a:noFill/>
          <a:ln>
            <a:noFill/>
          </a:ln>
        </p:spPr>
      </p:pic>
      <p:pic>
        <p:nvPicPr>
          <p:cNvPr id="339" name="Google Shape;339;gd35a9767d3_4_50"/>
          <p:cNvPicPr preferRelativeResize="0"/>
          <p:nvPr/>
        </p:nvPicPr>
        <p:blipFill rotWithShape="1">
          <a:blip r:embed="rId4">
            <a:alphaModFix amt="65000"/>
          </a:blip>
          <a:srcRect/>
          <a:stretch/>
        </p:blipFill>
        <p:spPr>
          <a:xfrm rot="10800000">
            <a:off x="-3604787" y="-3947438"/>
            <a:ext cx="8252200" cy="7937425"/>
          </a:xfrm>
          <a:prstGeom prst="rect">
            <a:avLst/>
          </a:prstGeom>
          <a:noFill/>
          <a:ln>
            <a:noFill/>
          </a:ln>
        </p:spPr>
      </p:pic>
      <p:sp>
        <p:nvSpPr>
          <p:cNvPr id="340" name="Google Shape;340;gd35a9767d3_4_50"/>
          <p:cNvSpPr txBox="1"/>
          <p:nvPr/>
        </p:nvSpPr>
        <p:spPr>
          <a:xfrm>
            <a:off x="122300" y="174625"/>
            <a:ext cx="8771100" cy="15171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a:solidFill>
                  <a:srgbClr val="F28500"/>
                </a:solidFill>
                <a:latin typeface="Nunito"/>
                <a:ea typeface="Nunito"/>
                <a:cs typeface="Nunito"/>
                <a:sym typeface="Nunito"/>
              </a:rPr>
              <a:t>Implementing Wellbeing Economy Policies</a:t>
            </a:r>
            <a:endParaRPr sz="4500" b="1" i="0" u="none" strike="noStrike" cap="none">
              <a:solidFill>
                <a:srgbClr val="F28500"/>
              </a:solidFill>
              <a:latin typeface="Nunito"/>
              <a:ea typeface="Nunito"/>
              <a:cs typeface="Nunito"/>
              <a:sym typeface="Nunito"/>
            </a:endParaRPr>
          </a:p>
        </p:txBody>
      </p:sp>
      <p:sp>
        <p:nvSpPr>
          <p:cNvPr id="341" name="Google Shape;341;gd35a9767d3_4_50"/>
          <p:cNvSpPr txBox="1"/>
          <p:nvPr/>
        </p:nvSpPr>
        <p:spPr>
          <a:xfrm>
            <a:off x="3167350" y="1793475"/>
            <a:ext cx="5858100" cy="1554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500" b="0" i="0" u="none" strike="noStrike" cap="none">
                <a:solidFill>
                  <a:srgbClr val="F28500"/>
                </a:solidFill>
                <a:latin typeface="Lato"/>
                <a:ea typeface="Lato"/>
                <a:cs typeface="Lato"/>
                <a:sym typeface="Lato"/>
              </a:rPr>
              <a:t>How do we: </a:t>
            </a:r>
            <a:endParaRPr sz="3500" b="0" i="0" u="none" strike="noStrike" cap="none">
              <a:solidFill>
                <a:srgbClr val="F28500"/>
              </a:solidFill>
              <a:latin typeface="Lato"/>
              <a:ea typeface="Lato"/>
              <a:cs typeface="Lato"/>
              <a:sym typeface="Lato"/>
            </a:endParaRPr>
          </a:p>
          <a:p>
            <a:pPr marL="457200" marR="0" lvl="0" indent="-127000" algn="l" rtl="0">
              <a:lnSpc>
                <a:spcPct val="100000"/>
              </a:lnSpc>
              <a:spcBef>
                <a:spcPts val="0"/>
              </a:spcBef>
              <a:spcAft>
                <a:spcPts val="0"/>
              </a:spcAft>
              <a:buClr>
                <a:srgbClr val="FF9300"/>
              </a:buClr>
              <a:buSzPts val="2000"/>
              <a:buFont typeface="Lato"/>
              <a:buChar char="★"/>
            </a:pPr>
            <a:r>
              <a:rPr lang="en-US" sz="2000" b="0" i="0" u="none" strike="noStrike" cap="none">
                <a:solidFill>
                  <a:srgbClr val="FF9300"/>
                </a:solidFill>
                <a:latin typeface="Lato"/>
                <a:ea typeface="Lato"/>
                <a:cs typeface="Lato"/>
                <a:sym typeface="Lato"/>
              </a:rPr>
              <a:t>Empower localized policy implementation? </a:t>
            </a:r>
            <a:endParaRPr sz="2000" b="0" i="0" u="none" strike="noStrike" cap="none">
              <a:solidFill>
                <a:schemeClr val="dk1"/>
              </a:solidFill>
              <a:latin typeface="Lato"/>
              <a:ea typeface="Lato"/>
              <a:cs typeface="Lato"/>
              <a:sym typeface="Lato"/>
            </a:endParaRPr>
          </a:p>
          <a:p>
            <a:pPr marL="457200" marR="0" lvl="0" indent="-127000" algn="l" rtl="0">
              <a:lnSpc>
                <a:spcPct val="100000"/>
              </a:lnSpc>
              <a:spcBef>
                <a:spcPts val="0"/>
              </a:spcBef>
              <a:spcAft>
                <a:spcPts val="0"/>
              </a:spcAft>
              <a:buClr>
                <a:srgbClr val="FF9300"/>
              </a:buClr>
              <a:buSzPts val="2000"/>
              <a:buFont typeface="Lato"/>
              <a:buChar char="★"/>
            </a:pPr>
            <a:r>
              <a:rPr lang="en-US" sz="2000" b="0" i="0" u="none" strike="noStrike" cap="none">
                <a:solidFill>
                  <a:srgbClr val="FF9300"/>
                </a:solidFill>
                <a:latin typeface="Lato"/>
                <a:ea typeface="Lato"/>
                <a:cs typeface="Lato"/>
                <a:sym typeface="Lato"/>
              </a:rPr>
              <a:t>Participatory monitoring &amp; adaptation of policies?</a:t>
            </a:r>
            <a:endParaRPr sz="2000" b="0" i="0" u="none" strike="noStrike" cap="none">
              <a:solidFill>
                <a:srgbClr val="F28500"/>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gd2416c07df_0_7"/>
          <p:cNvPicPr preferRelativeResize="0"/>
          <p:nvPr/>
        </p:nvPicPr>
        <p:blipFill rotWithShape="1">
          <a:blip r:embed="rId3">
            <a:alphaModFix amt="66000"/>
          </a:blip>
          <a:srcRect/>
          <a:stretch/>
        </p:blipFill>
        <p:spPr>
          <a:xfrm>
            <a:off x="-3579975" y="-3838912"/>
            <a:ext cx="8165175" cy="7853725"/>
          </a:xfrm>
          <a:prstGeom prst="rect">
            <a:avLst/>
          </a:prstGeom>
          <a:noFill/>
          <a:ln>
            <a:noFill/>
          </a:ln>
        </p:spPr>
      </p:pic>
      <p:sp>
        <p:nvSpPr>
          <p:cNvPr id="93" name="Google Shape;93;gd2416c07df_0_7"/>
          <p:cNvSpPr txBox="1"/>
          <p:nvPr/>
        </p:nvSpPr>
        <p:spPr>
          <a:xfrm>
            <a:off x="162600" y="4014800"/>
            <a:ext cx="4982100" cy="2154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3200" b="0" i="0" u="none" strike="noStrike" cap="none" dirty="0">
                <a:solidFill>
                  <a:schemeClr val="dk1"/>
                </a:solidFill>
                <a:latin typeface="Nunito"/>
                <a:ea typeface="Nunito"/>
                <a:cs typeface="Nunito"/>
                <a:sym typeface="Nunito"/>
              </a:rPr>
              <a:t>Perfection of means and confusion of ends seems to characterize our age.</a:t>
            </a:r>
            <a:endParaRPr sz="3200" b="0" i="0" u="none" strike="noStrike" cap="none" dirty="0">
              <a:solidFill>
                <a:schemeClr val="dk1"/>
              </a:solidFill>
              <a:latin typeface="Nunito"/>
              <a:ea typeface="Nunito"/>
              <a:cs typeface="Nunito"/>
              <a:sym typeface="Nunito"/>
            </a:endParaRPr>
          </a:p>
          <a:p>
            <a:pPr marL="457200" marR="0" lvl="0" indent="-431800" algn="ctr" rtl="0">
              <a:lnSpc>
                <a:spcPct val="100000"/>
              </a:lnSpc>
              <a:spcBef>
                <a:spcPts val="0"/>
              </a:spcBef>
              <a:spcAft>
                <a:spcPts val="0"/>
              </a:spcAft>
              <a:buClr>
                <a:schemeClr val="dk1"/>
              </a:buClr>
              <a:buSzPts val="3200"/>
              <a:buFont typeface="Nunito"/>
              <a:buChar char="-"/>
            </a:pPr>
            <a:r>
              <a:rPr lang="en-US" sz="3200" b="1" i="0" u="none" strike="noStrike" cap="none" dirty="0">
                <a:solidFill>
                  <a:schemeClr val="dk1"/>
                </a:solidFill>
                <a:latin typeface="Nunito"/>
                <a:ea typeface="Nunito"/>
                <a:cs typeface="Nunito"/>
                <a:sym typeface="Nunito"/>
              </a:rPr>
              <a:t>Albert Einstein</a:t>
            </a:r>
            <a:endParaRPr sz="3200" b="1" i="0" u="none" strike="noStrike" cap="none" dirty="0">
              <a:solidFill>
                <a:schemeClr val="dk1"/>
              </a:solidFill>
              <a:latin typeface="Nunito"/>
              <a:ea typeface="Nunito"/>
              <a:cs typeface="Nunito"/>
              <a:sym typeface="Nunito"/>
            </a:endParaRPr>
          </a:p>
        </p:txBody>
      </p:sp>
      <p:pic>
        <p:nvPicPr>
          <p:cNvPr id="94" name="Google Shape;94;gd2416c07df_0_7"/>
          <p:cNvPicPr preferRelativeResize="0"/>
          <p:nvPr/>
        </p:nvPicPr>
        <p:blipFill rotWithShape="1">
          <a:blip r:embed="rId4">
            <a:alphaModFix/>
          </a:blip>
          <a:srcRect b="20159"/>
          <a:stretch/>
        </p:blipFill>
        <p:spPr>
          <a:xfrm>
            <a:off x="5144600" y="1543600"/>
            <a:ext cx="3426000" cy="3651600"/>
          </a:xfrm>
          <a:prstGeom prst="ellipse">
            <a:avLst/>
          </a:prstGeom>
          <a:noFill/>
          <a:ln>
            <a:noFill/>
          </a:ln>
        </p:spPr>
      </p:pic>
      <p:pic>
        <p:nvPicPr>
          <p:cNvPr id="5" name="Google Shape;201;p11">
            <a:extLst>
              <a:ext uri="{FF2B5EF4-FFF2-40B4-BE49-F238E27FC236}">
                <a16:creationId xmlns:a16="http://schemas.microsoft.com/office/drawing/2014/main" id="{27772A5D-7A06-194F-AE86-C7AC3738A1A6}"/>
              </a:ext>
            </a:extLst>
          </p:cNvPr>
          <p:cNvPicPr preferRelativeResize="0"/>
          <p:nvPr/>
        </p:nvPicPr>
        <p:blipFill rotWithShape="1">
          <a:blip r:embed="rId5">
            <a:alphaModFix/>
          </a:blip>
          <a:srcRect/>
          <a:stretch/>
        </p:blipFill>
        <p:spPr>
          <a:xfrm>
            <a:off x="7069593" y="277793"/>
            <a:ext cx="1958105" cy="77943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gd36ae91abc_1_0"/>
          <p:cNvPicPr preferRelativeResize="0"/>
          <p:nvPr/>
        </p:nvPicPr>
        <p:blipFill rotWithShape="1">
          <a:blip r:embed="rId3">
            <a:alphaModFix amt="65000"/>
          </a:blip>
          <a:srcRect/>
          <a:stretch/>
        </p:blipFill>
        <p:spPr>
          <a:xfrm rot="10800000">
            <a:off x="-3452387" y="-3795038"/>
            <a:ext cx="8252200" cy="7937425"/>
          </a:xfrm>
          <a:prstGeom prst="rect">
            <a:avLst/>
          </a:prstGeom>
          <a:noFill/>
          <a:ln>
            <a:noFill/>
          </a:ln>
        </p:spPr>
      </p:pic>
      <p:sp>
        <p:nvSpPr>
          <p:cNvPr id="347" name="Google Shape;347;gd36ae91abc_1_0"/>
          <p:cNvSpPr txBox="1"/>
          <p:nvPr/>
        </p:nvSpPr>
        <p:spPr>
          <a:xfrm>
            <a:off x="122300" y="174625"/>
            <a:ext cx="8771100" cy="15171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a:solidFill>
                  <a:srgbClr val="F28500"/>
                </a:solidFill>
                <a:latin typeface="Nunito"/>
                <a:ea typeface="Nunito"/>
                <a:cs typeface="Nunito"/>
                <a:sym typeface="Nunito"/>
              </a:rPr>
              <a:t>Empowering Localized Policy Implementation</a:t>
            </a:r>
            <a:endParaRPr sz="4500" b="1" i="0" u="none" strike="noStrike" cap="none">
              <a:solidFill>
                <a:srgbClr val="F28500"/>
              </a:solidFill>
              <a:latin typeface="Nunito"/>
              <a:ea typeface="Nunito"/>
              <a:cs typeface="Nunito"/>
              <a:sym typeface="Nunito"/>
            </a:endParaRPr>
          </a:p>
        </p:txBody>
      </p:sp>
      <p:pic>
        <p:nvPicPr>
          <p:cNvPr id="348" name="Google Shape;348;gd36ae91abc_1_0"/>
          <p:cNvPicPr preferRelativeResize="0">
            <a:picLocks noGrp="1"/>
          </p:cNvPicPr>
          <p:nvPr>
            <p:ph type="body" idx="4294967295"/>
          </p:nvPr>
        </p:nvPicPr>
        <p:blipFill rotWithShape="1">
          <a:blip r:embed="rId4">
            <a:alphaModFix/>
          </a:blip>
          <a:srcRect/>
          <a:stretch/>
        </p:blipFill>
        <p:spPr>
          <a:xfrm>
            <a:off x="786625" y="1762950"/>
            <a:ext cx="7717500" cy="4903200"/>
          </a:xfrm>
          <a:prstGeom prst="rect">
            <a:avLst/>
          </a:prstGeom>
          <a:noFill/>
          <a:ln>
            <a:noFill/>
          </a:ln>
        </p:spPr>
      </p:pic>
      <p:sp>
        <p:nvSpPr>
          <p:cNvPr id="349" name="Google Shape;349;gd36ae91abc_1_0"/>
          <p:cNvSpPr txBox="1"/>
          <p:nvPr/>
        </p:nvSpPr>
        <p:spPr>
          <a:xfrm>
            <a:off x="4713950" y="1996975"/>
            <a:ext cx="3321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F28500"/>
                </a:solidFill>
                <a:latin typeface="Lato"/>
                <a:ea typeface="Lato"/>
                <a:cs typeface="Lato"/>
                <a:sym typeface="Lato"/>
              </a:rPr>
              <a:t>La Paz - ‘Barrios de Verdad’</a:t>
            </a:r>
            <a:endParaRPr sz="2000" b="0" i="0" u="none" strike="noStrike" cap="none">
              <a:solidFill>
                <a:srgbClr val="F28500"/>
              </a:solidFill>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gd36ae91abc_2_0"/>
          <p:cNvPicPr preferRelativeResize="0"/>
          <p:nvPr/>
        </p:nvPicPr>
        <p:blipFill rotWithShape="1">
          <a:blip r:embed="rId3">
            <a:alphaModFix/>
          </a:blip>
          <a:srcRect/>
          <a:stretch/>
        </p:blipFill>
        <p:spPr>
          <a:xfrm>
            <a:off x="382611" y="3328731"/>
            <a:ext cx="8378791" cy="3356470"/>
          </a:xfrm>
          <a:prstGeom prst="rect">
            <a:avLst/>
          </a:prstGeom>
          <a:noFill/>
          <a:ln>
            <a:noFill/>
          </a:ln>
        </p:spPr>
      </p:pic>
      <p:pic>
        <p:nvPicPr>
          <p:cNvPr id="355" name="Google Shape;355;gd36ae91abc_2_0"/>
          <p:cNvPicPr preferRelativeResize="0"/>
          <p:nvPr/>
        </p:nvPicPr>
        <p:blipFill rotWithShape="1">
          <a:blip r:embed="rId4">
            <a:alphaModFix amt="65000"/>
          </a:blip>
          <a:srcRect/>
          <a:stretch/>
        </p:blipFill>
        <p:spPr>
          <a:xfrm rot="10800000">
            <a:off x="-3604787" y="-3947438"/>
            <a:ext cx="8252200" cy="7937425"/>
          </a:xfrm>
          <a:prstGeom prst="rect">
            <a:avLst/>
          </a:prstGeom>
          <a:noFill/>
          <a:ln>
            <a:noFill/>
          </a:ln>
        </p:spPr>
      </p:pic>
      <p:sp>
        <p:nvSpPr>
          <p:cNvPr id="356" name="Google Shape;356;gd36ae91abc_2_0"/>
          <p:cNvSpPr txBox="1"/>
          <p:nvPr/>
        </p:nvSpPr>
        <p:spPr>
          <a:xfrm>
            <a:off x="122300" y="174625"/>
            <a:ext cx="8771100" cy="15171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a:solidFill>
                  <a:schemeClr val="accent3"/>
                </a:solidFill>
                <a:latin typeface="Nunito"/>
                <a:ea typeface="Nunito"/>
                <a:cs typeface="Nunito"/>
                <a:sym typeface="Nunito"/>
              </a:rPr>
              <a:t>Evaluating Policy Impact on Wellbeing</a:t>
            </a:r>
            <a:endParaRPr sz="4500" b="1" i="0" u="none" strike="noStrike" cap="none">
              <a:solidFill>
                <a:schemeClr val="accent3"/>
              </a:solidFill>
              <a:latin typeface="Nunito"/>
              <a:ea typeface="Nunito"/>
              <a:cs typeface="Nunito"/>
              <a:sym typeface="Nunito"/>
            </a:endParaRPr>
          </a:p>
        </p:txBody>
      </p:sp>
      <p:sp>
        <p:nvSpPr>
          <p:cNvPr id="357" name="Google Shape;357;gd36ae91abc_2_0"/>
          <p:cNvSpPr txBox="1"/>
          <p:nvPr/>
        </p:nvSpPr>
        <p:spPr>
          <a:xfrm>
            <a:off x="3471125" y="1857900"/>
            <a:ext cx="5858100"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500" b="0" i="0" u="none" strike="noStrike" cap="none">
                <a:solidFill>
                  <a:schemeClr val="accent3"/>
                </a:solidFill>
                <a:latin typeface="Lato"/>
                <a:ea typeface="Lato"/>
                <a:cs typeface="Lato"/>
                <a:sym typeface="Lato"/>
              </a:rPr>
              <a:t>How do we: </a:t>
            </a:r>
            <a:endParaRPr sz="3500" b="0" i="0" u="none" strike="noStrike" cap="none">
              <a:solidFill>
                <a:schemeClr val="accent3"/>
              </a:solidFill>
              <a:latin typeface="Lato"/>
              <a:ea typeface="Lato"/>
              <a:cs typeface="Lato"/>
              <a:sym typeface="Lato"/>
            </a:endParaRPr>
          </a:p>
          <a:p>
            <a:pPr marL="457200" marR="0" lvl="0" indent="-127000" algn="l" rtl="0">
              <a:lnSpc>
                <a:spcPct val="100000"/>
              </a:lnSpc>
              <a:spcBef>
                <a:spcPts val="0"/>
              </a:spcBef>
              <a:spcAft>
                <a:spcPts val="0"/>
              </a:spcAft>
              <a:buClr>
                <a:schemeClr val="accent3"/>
              </a:buClr>
              <a:buSzPts val="2000"/>
              <a:buFont typeface="Lato"/>
              <a:buChar char="★"/>
            </a:pPr>
            <a:r>
              <a:rPr lang="en-US" sz="2000" b="0" i="0" u="none" strike="noStrike" cap="none">
                <a:solidFill>
                  <a:schemeClr val="accent3"/>
                </a:solidFill>
                <a:latin typeface="Lato"/>
                <a:ea typeface="Lato"/>
                <a:cs typeface="Lato"/>
                <a:sym typeface="Lato"/>
              </a:rPr>
              <a:t>Assess wellbeing? </a:t>
            </a:r>
            <a:endParaRPr sz="2000" b="0" i="0" u="none" strike="noStrike" cap="none">
              <a:solidFill>
                <a:schemeClr val="accent3"/>
              </a:solidFill>
              <a:latin typeface="Lato"/>
              <a:ea typeface="Lato"/>
              <a:cs typeface="Lato"/>
              <a:sym typeface="Lato"/>
            </a:endParaRPr>
          </a:p>
          <a:p>
            <a:pPr marL="457200" marR="0" lvl="0" indent="-127000" algn="l" rtl="0">
              <a:lnSpc>
                <a:spcPct val="100000"/>
              </a:lnSpc>
              <a:spcBef>
                <a:spcPts val="0"/>
              </a:spcBef>
              <a:spcAft>
                <a:spcPts val="0"/>
              </a:spcAft>
              <a:buClr>
                <a:schemeClr val="accent3"/>
              </a:buClr>
              <a:buSzPts val="2000"/>
              <a:buFont typeface="Georgia"/>
              <a:buChar char="★"/>
            </a:pPr>
            <a:r>
              <a:rPr lang="en-US" sz="2000" b="0" i="0" u="none" strike="noStrike" cap="none">
                <a:solidFill>
                  <a:schemeClr val="accent3"/>
                </a:solidFill>
                <a:latin typeface="Lato"/>
                <a:ea typeface="Lato"/>
                <a:cs typeface="Lato"/>
                <a:sym typeface="Lato"/>
              </a:rPr>
              <a:t>Identify best practice and areas for improvement?</a:t>
            </a:r>
            <a:r>
              <a:rPr lang="en-US" sz="2000" b="0" i="0" u="none" strike="noStrike" cap="none">
                <a:solidFill>
                  <a:srgbClr val="667410"/>
                </a:solidFill>
                <a:latin typeface="Georgia"/>
                <a:ea typeface="Georgia"/>
                <a:cs typeface="Georgia"/>
                <a:sym typeface="Georgia"/>
              </a:rPr>
              <a:t> </a:t>
            </a:r>
            <a:endParaRPr sz="2000" b="0" i="0" u="none" strike="noStrike" cap="none">
              <a:solidFill>
                <a:schemeClr val="accent3"/>
              </a:solidFill>
              <a:latin typeface="Lato"/>
              <a:ea typeface="Lato"/>
              <a:cs typeface="Lato"/>
              <a:sym typeface="Lato"/>
            </a:endParaRPr>
          </a:p>
          <a:p>
            <a:pPr marL="457200" marR="0" lvl="0" indent="0" algn="l" rtl="0">
              <a:lnSpc>
                <a:spcPct val="100000"/>
              </a:lnSpc>
              <a:spcBef>
                <a:spcPts val="0"/>
              </a:spcBef>
              <a:spcAft>
                <a:spcPts val="0"/>
              </a:spcAft>
              <a:buNone/>
            </a:pPr>
            <a:endParaRPr sz="2000" b="0" i="0" u="none" strike="noStrike" cap="none">
              <a:solidFill>
                <a:schemeClr val="accent3"/>
              </a:solidFill>
              <a:latin typeface="Lato"/>
              <a:ea typeface="Lato"/>
              <a:cs typeface="Lato"/>
              <a:sym typeface="Lat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gd36ae91abc_2_12"/>
          <p:cNvPicPr preferRelativeResize="0"/>
          <p:nvPr/>
        </p:nvPicPr>
        <p:blipFill rotWithShape="1">
          <a:blip r:embed="rId3">
            <a:alphaModFix amt="65000"/>
          </a:blip>
          <a:srcRect/>
          <a:stretch/>
        </p:blipFill>
        <p:spPr>
          <a:xfrm rot="10800000">
            <a:off x="-3604787" y="-3947438"/>
            <a:ext cx="8252200" cy="7937425"/>
          </a:xfrm>
          <a:prstGeom prst="rect">
            <a:avLst/>
          </a:prstGeom>
          <a:noFill/>
          <a:ln>
            <a:noFill/>
          </a:ln>
        </p:spPr>
      </p:pic>
      <p:sp>
        <p:nvSpPr>
          <p:cNvPr id="363" name="Google Shape;363;gd36ae91abc_2_12"/>
          <p:cNvSpPr txBox="1"/>
          <p:nvPr/>
        </p:nvSpPr>
        <p:spPr>
          <a:xfrm>
            <a:off x="122300" y="174625"/>
            <a:ext cx="8771100" cy="9096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a:solidFill>
                  <a:schemeClr val="accent3"/>
                </a:solidFill>
                <a:latin typeface="Nunito"/>
                <a:ea typeface="Nunito"/>
                <a:cs typeface="Nunito"/>
                <a:sym typeface="Nunito"/>
              </a:rPr>
              <a:t>Wellbeing Assessments</a:t>
            </a:r>
            <a:endParaRPr sz="4500" b="1" i="0" u="none" strike="noStrike" cap="none">
              <a:solidFill>
                <a:schemeClr val="accent3"/>
              </a:solidFill>
              <a:latin typeface="Nunito"/>
              <a:ea typeface="Nunito"/>
              <a:cs typeface="Nunito"/>
              <a:sym typeface="Nunito"/>
            </a:endParaRPr>
          </a:p>
        </p:txBody>
      </p:sp>
      <p:pic>
        <p:nvPicPr>
          <p:cNvPr id="364" name="Google Shape;364;gd36ae91abc_2_12"/>
          <p:cNvPicPr preferRelativeResize="0">
            <a:picLocks noGrp="1"/>
          </p:cNvPicPr>
          <p:nvPr>
            <p:ph type="body" idx="4294967295"/>
          </p:nvPr>
        </p:nvPicPr>
        <p:blipFill rotWithShape="1">
          <a:blip r:embed="rId4">
            <a:alphaModFix/>
          </a:blip>
          <a:srcRect/>
          <a:stretch/>
        </p:blipFill>
        <p:spPr>
          <a:xfrm>
            <a:off x="1540348" y="1347410"/>
            <a:ext cx="6063300" cy="51423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gd36ae91abc_3_0"/>
          <p:cNvPicPr preferRelativeResize="0"/>
          <p:nvPr/>
        </p:nvPicPr>
        <p:blipFill rotWithShape="1">
          <a:blip r:embed="rId3">
            <a:alphaModFix amt="65000"/>
          </a:blip>
          <a:srcRect/>
          <a:stretch/>
        </p:blipFill>
        <p:spPr>
          <a:xfrm rot="10800000">
            <a:off x="-3604787" y="-3947438"/>
            <a:ext cx="8252200" cy="7937425"/>
          </a:xfrm>
          <a:prstGeom prst="rect">
            <a:avLst/>
          </a:prstGeom>
          <a:noFill/>
          <a:ln>
            <a:noFill/>
          </a:ln>
        </p:spPr>
      </p:pic>
      <p:sp>
        <p:nvSpPr>
          <p:cNvPr id="370" name="Google Shape;370;gd36ae91abc_3_0"/>
          <p:cNvSpPr txBox="1"/>
          <p:nvPr/>
        </p:nvSpPr>
        <p:spPr>
          <a:xfrm>
            <a:off x="122300" y="174625"/>
            <a:ext cx="8771100" cy="16005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a:solidFill>
                  <a:schemeClr val="accent3"/>
                </a:solidFill>
                <a:latin typeface="Nunito"/>
                <a:ea typeface="Nunito"/>
                <a:cs typeface="Nunito"/>
                <a:sym typeface="Nunito"/>
              </a:rPr>
              <a:t>Identifying Best Practices and Lessons Learnt</a:t>
            </a:r>
            <a:endParaRPr sz="4500" b="1" i="0" u="none" strike="noStrike" cap="none">
              <a:solidFill>
                <a:schemeClr val="accent3"/>
              </a:solidFill>
              <a:latin typeface="Nunito"/>
              <a:ea typeface="Nunito"/>
              <a:cs typeface="Nunito"/>
              <a:sym typeface="Nunito"/>
            </a:endParaRPr>
          </a:p>
        </p:txBody>
      </p:sp>
      <p:pic>
        <p:nvPicPr>
          <p:cNvPr id="371" name="Google Shape;371;gd36ae91abc_3_0"/>
          <p:cNvPicPr preferRelativeResize="0">
            <a:picLocks noGrp="1"/>
          </p:cNvPicPr>
          <p:nvPr>
            <p:ph type="body" idx="4294967295"/>
          </p:nvPr>
        </p:nvPicPr>
        <p:blipFill rotWithShape="1">
          <a:blip r:embed="rId4">
            <a:alphaModFix/>
          </a:blip>
          <a:srcRect/>
          <a:stretch/>
        </p:blipFill>
        <p:spPr>
          <a:xfrm>
            <a:off x="628650" y="2130531"/>
            <a:ext cx="7886700" cy="4432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7"/>
          <p:cNvPicPr preferRelativeResize="0"/>
          <p:nvPr/>
        </p:nvPicPr>
        <p:blipFill rotWithShape="1">
          <a:blip r:embed="rId3">
            <a:alphaModFix/>
          </a:blip>
          <a:srcRect l="23198" r="23221" b="8517"/>
          <a:stretch/>
        </p:blipFill>
        <p:spPr>
          <a:xfrm>
            <a:off x="1382610" y="1620644"/>
            <a:ext cx="6248400" cy="4274824"/>
          </a:xfrm>
          <a:prstGeom prst="rect">
            <a:avLst/>
          </a:prstGeom>
          <a:noFill/>
          <a:ln>
            <a:noFill/>
          </a:ln>
        </p:spPr>
      </p:pic>
      <p:pic>
        <p:nvPicPr>
          <p:cNvPr id="138" name="Google Shape;138;p7"/>
          <p:cNvPicPr preferRelativeResize="0"/>
          <p:nvPr/>
        </p:nvPicPr>
        <p:blipFill rotWithShape="1">
          <a:blip r:embed="rId4">
            <a:alphaModFix amt="65000"/>
          </a:blip>
          <a:srcRect/>
          <a:stretch/>
        </p:blipFill>
        <p:spPr>
          <a:xfrm>
            <a:off x="-4758800" y="-4741120"/>
            <a:ext cx="8165175" cy="7853725"/>
          </a:xfrm>
          <a:prstGeom prst="rect">
            <a:avLst/>
          </a:prstGeom>
          <a:noFill/>
          <a:ln>
            <a:noFill/>
          </a:ln>
        </p:spPr>
      </p:pic>
      <p:sp>
        <p:nvSpPr>
          <p:cNvPr id="139" name="Google Shape;139;p7"/>
          <p:cNvSpPr txBox="1"/>
          <p:nvPr/>
        </p:nvSpPr>
        <p:spPr>
          <a:xfrm>
            <a:off x="354750" y="67812"/>
            <a:ext cx="8434500" cy="788820"/>
          </a:xfrm>
          <a:prstGeom prst="rect">
            <a:avLst/>
          </a:prstGeom>
          <a:noFill/>
          <a:ln>
            <a:noFill/>
          </a:ln>
        </p:spPr>
        <p:txBody>
          <a:bodyPr spcFirstLastPara="1" wrap="square" lIns="68575" tIns="34275" rIns="68575" bIns="34275" anchor="b" anchorCtr="0">
            <a:noAutofit/>
          </a:bodyPr>
          <a:lstStyle/>
          <a:p>
            <a:pPr marL="0" marR="0" lvl="0" indent="0" algn="ctr" rtl="0">
              <a:spcBef>
                <a:spcPts val="0"/>
              </a:spcBef>
              <a:spcAft>
                <a:spcPts val="0"/>
              </a:spcAft>
              <a:buNone/>
            </a:pPr>
            <a:endParaRPr lang="en-US" sz="4500" b="1" dirty="0">
              <a:solidFill>
                <a:srgbClr val="434343"/>
              </a:solidFill>
              <a:latin typeface="Nunito"/>
              <a:ea typeface="Nunito"/>
              <a:cs typeface="Nunito"/>
              <a:sym typeface="Nunito"/>
            </a:endParaRPr>
          </a:p>
          <a:p>
            <a:pPr marL="0" marR="0" lvl="0" indent="0" algn="ctr" rtl="0">
              <a:spcBef>
                <a:spcPts val="0"/>
              </a:spcBef>
              <a:spcAft>
                <a:spcPts val="0"/>
              </a:spcAft>
              <a:buNone/>
            </a:pPr>
            <a:r>
              <a:rPr lang="en-US" sz="2800" b="1" dirty="0">
                <a:solidFill>
                  <a:srgbClr val="434343"/>
                </a:solidFill>
                <a:latin typeface="Nunito"/>
                <a:ea typeface="Nunito"/>
                <a:cs typeface="Nunito"/>
                <a:sym typeface="Nunito"/>
              </a:rPr>
              <a:t>The Wellbeing Economy Policy Design Guide  </a:t>
            </a:r>
            <a:endParaRPr sz="2800" b="1" dirty="0">
              <a:solidFill>
                <a:srgbClr val="434343"/>
              </a:solidFill>
              <a:latin typeface="Nunito"/>
              <a:ea typeface="Nunito"/>
              <a:cs typeface="Nunito"/>
              <a:sym typeface="Nunito"/>
            </a:endParaRPr>
          </a:p>
        </p:txBody>
      </p:sp>
      <p:sp>
        <p:nvSpPr>
          <p:cNvPr id="140" name="Google Shape;140;p7"/>
          <p:cNvSpPr/>
          <p:nvPr/>
        </p:nvSpPr>
        <p:spPr>
          <a:xfrm>
            <a:off x="7045875" y="2911131"/>
            <a:ext cx="1964013"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accent6"/>
                </a:solidFill>
                <a:latin typeface="Lato"/>
                <a:ea typeface="Lato"/>
                <a:cs typeface="Lato"/>
                <a:sym typeface="Lato"/>
              </a:rPr>
              <a:t>How do we expand our understanding of what the economy is and can be? </a:t>
            </a:r>
            <a:endParaRPr sz="1100">
              <a:solidFill>
                <a:schemeClr val="accent6"/>
              </a:solidFill>
              <a:latin typeface="Lato"/>
              <a:ea typeface="Lato"/>
              <a:cs typeface="Lato"/>
              <a:sym typeface="Lato"/>
            </a:endParaRPr>
          </a:p>
        </p:txBody>
      </p:sp>
      <p:sp>
        <p:nvSpPr>
          <p:cNvPr id="141" name="Google Shape;141;p7"/>
          <p:cNvSpPr/>
          <p:nvPr/>
        </p:nvSpPr>
        <p:spPr>
          <a:xfrm>
            <a:off x="6375234" y="5526136"/>
            <a:ext cx="251155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accent2"/>
                </a:solidFill>
                <a:latin typeface="Lato"/>
                <a:ea typeface="Lato"/>
                <a:cs typeface="Lato"/>
                <a:sym typeface="Lato"/>
              </a:rPr>
              <a:t>How we develop policies for systems change</a:t>
            </a:r>
            <a:r>
              <a:rPr lang="en-US" sz="2400">
                <a:solidFill>
                  <a:schemeClr val="accent2"/>
                </a:solidFill>
                <a:latin typeface="Lato"/>
                <a:ea typeface="Lato"/>
                <a:cs typeface="Lato"/>
                <a:sym typeface="Lato"/>
              </a:rPr>
              <a:t>? </a:t>
            </a:r>
            <a:endParaRPr sz="1400">
              <a:solidFill>
                <a:schemeClr val="accent2"/>
              </a:solidFill>
              <a:latin typeface="Lato"/>
              <a:ea typeface="Lato"/>
              <a:cs typeface="Lato"/>
              <a:sym typeface="Lato"/>
            </a:endParaRPr>
          </a:p>
        </p:txBody>
      </p:sp>
      <p:sp>
        <p:nvSpPr>
          <p:cNvPr id="142" name="Google Shape;142;p7"/>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143" name="Google Shape;143;p7"/>
          <p:cNvSpPr txBox="1"/>
          <p:nvPr/>
        </p:nvSpPr>
        <p:spPr>
          <a:xfrm>
            <a:off x="2716136" y="929613"/>
            <a:ext cx="3474161"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accent1"/>
                </a:solidFill>
                <a:latin typeface="Lato"/>
                <a:ea typeface="Lato"/>
                <a:cs typeface="Lato"/>
                <a:sym typeface="Lato"/>
              </a:rPr>
              <a:t>How can we develop and internalize new definitions of progress? </a:t>
            </a:r>
            <a:endParaRPr sz="1800">
              <a:solidFill>
                <a:schemeClr val="accent1"/>
              </a:solidFill>
              <a:latin typeface="Lato"/>
              <a:ea typeface="Lato"/>
              <a:cs typeface="Lato"/>
              <a:sym typeface="Lato"/>
            </a:endParaRPr>
          </a:p>
        </p:txBody>
      </p:sp>
      <p:sp>
        <p:nvSpPr>
          <p:cNvPr id="144" name="Google Shape;144;p7"/>
          <p:cNvSpPr/>
          <p:nvPr/>
        </p:nvSpPr>
        <p:spPr>
          <a:xfrm>
            <a:off x="210889" y="5895468"/>
            <a:ext cx="4572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accent4"/>
                </a:solidFill>
                <a:latin typeface="Lato"/>
                <a:ea typeface="Lato"/>
                <a:cs typeface="Lato"/>
                <a:sym typeface="Lato"/>
              </a:rPr>
              <a:t>How do we foster participatory, context-appropriate, “bottom-up” policy making? </a:t>
            </a:r>
            <a:endParaRPr sz="1100">
              <a:solidFill>
                <a:schemeClr val="accent4"/>
              </a:solidFill>
              <a:latin typeface="Lato"/>
              <a:ea typeface="Lato"/>
              <a:cs typeface="Lato"/>
              <a:sym typeface="Lato"/>
            </a:endParaRPr>
          </a:p>
        </p:txBody>
      </p:sp>
      <p:sp>
        <p:nvSpPr>
          <p:cNvPr id="145" name="Google Shape;145;p7"/>
          <p:cNvSpPr txBox="1"/>
          <p:nvPr/>
        </p:nvSpPr>
        <p:spPr>
          <a:xfrm>
            <a:off x="-150904" y="2634152"/>
            <a:ext cx="1877361" cy="20312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F0000"/>
                </a:solidFill>
                <a:latin typeface="Lato"/>
                <a:ea typeface="Lato"/>
                <a:cs typeface="Lato"/>
                <a:sym typeface="Lato"/>
              </a:rPr>
              <a:t>How can we continuously learn and adapt on our journey towards a wellbeing economy? </a:t>
            </a:r>
            <a:endParaRPr sz="1800">
              <a:solidFill>
                <a:srgbClr val="FF0000"/>
              </a:solidFill>
              <a:latin typeface="Lato"/>
              <a:ea typeface="Lato"/>
              <a:cs typeface="Lato"/>
              <a:sym typeface="La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gd36ae91abc_4_8"/>
          <p:cNvPicPr preferRelativeResize="0"/>
          <p:nvPr/>
        </p:nvPicPr>
        <p:blipFill rotWithShape="1">
          <a:blip r:embed="rId3">
            <a:alphaModFix amt="65000"/>
          </a:blip>
          <a:srcRect/>
          <a:stretch/>
        </p:blipFill>
        <p:spPr>
          <a:xfrm rot="10800000">
            <a:off x="-3604787" y="-3947438"/>
            <a:ext cx="8252200" cy="7937425"/>
          </a:xfrm>
          <a:prstGeom prst="rect">
            <a:avLst/>
          </a:prstGeom>
          <a:noFill/>
          <a:ln>
            <a:noFill/>
          </a:ln>
        </p:spPr>
      </p:pic>
      <p:sp>
        <p:nvSpPr>
          <p:cNvPr id="377" name="Google Shape;377;gd36ae91abc_4_8"/>
          <p:cNvSpPr txBox="1"/>
          <p:nvPr/>
        </p:nvSpPr>
        <p:spPr>
          <a:xfrm>
            <a:off x="122300" y="174625"/>
            <a:ext cx="8771100" cy="9096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dirty="0">
                <a:solidFill>
                  <a:srgbClr val="667410"/>
                </a:solidFill>
                <a:latin typeface="Nunito"/>
                <a:ea typeface="Nunito"/>
                <a:cs typeface="Nunito"/>
                <a:sym typeface="Nunito"/>
              </a:rPr>
              <a:t>Putting the Guide into Action</a:t>
            </a:r>
            <a:endParaRPr sz="4500" b="1" i="0" u="none" strike="noStrike" cap="none" dirty="0">
              <a:solidFill>
                <a:srgbClr val="667410"/>
              </a:solidFill>
              <a:latin typeface="Nunito"/>
              <a:ea typeface="Nunito"/>
              <a:cs typeface="Nunito"/>
              <a:sym typeface="Nunito"/>
            </a:endParaRPr>
          </a:p>
        </p:txBody>
      </p:sp>
      <p:sp>
        <p:nvSpPr>
          <p:cNvPr id="378" name="Google Shape;378;gd36ae91abc_4_8"/>
          <p:cNvSpPr txBox="1"/>
          <p:nvPr/>
        </p:nvSpPr>
        <p:spPr>
          <a:xfrm>
            <a:off x="339200" y="1242983"/>
            <a:ext cx="8554200" cy="5724614"/>
          </a:xfrm>
          <a:prstGeom prst="rect">
            <a:avLst/>
          </a:prstGeom>
          <a:noFill/>
          <a:ln>
            <a:noFill/>
          </a:ln>
        </p:spPr>
        <p:txBody>
          <a:bodyPr spcFirstLastPara="1" wrap="square" lIns="91425" tIns="91425" rIns="91425" bIns="91425" anchor="t" anchorCtr="0">
            <a:spAutoFit/>
          </a:bodyPr>
          <a:lstStyle/>
          <a:p>
            <a:pPr marL="342900" marR="0" lvl="0" indent="-311150" algn="l" rtl="0">
              <a:lnSpc>
                <a:spcPct val="120000"/>
              </a:lnSpc>
              <a:spcBef>
                <a:spcPts val="0"/>
              </a:spcBef>
              <a:spcAft>
                <a:spcPts val="0"/>
              </a:spcAft>
              <a:buClr>
                <a:srgbClr val="434343"/>
              </a:buClr>
              <a:buSzPts val="2000"/>
              <a:buFont typeface="Lato"/>
              <a:buChar char="★"/>
            </a:pPr>
            <a:r>
              <a:rPr lang="en-US" sz="2000" b="1" dirty="0">
                <a:solidFill>
                  <a:srgbClr val="FFFFFF"/>
                </a:solidFill>
                <a:highlight>
                  <a:srgbClr val="667410"/>
                </a:highlight>
                <a:latin typeface="Lato"/>
                <a:ea typeface="Lato"/>
                <a:cs typeface="Lato"/>
                <a:sym typeface="Lato"/>
              </a:rPr>
              <a:t>Test-Piloting the Guide</a:t>
            </a:r>
            <a:endParaRPr sz="2000" b="0" i="0" u="none" strike="noStrike" cap="none" dirty="0">
              <a:solidFill>
                <a:srgbClr val="434343"/>
              </a:solidFill>
              <a:latin typeface="Lato"/>
              <a:ea typeface="Lato"/>
              <a:cs typeface="Lato"/>
              <a:sym typeface="Lato"/>
            </a:endParaRPr>
          </a:p>
          <a:p>
            <a:pPr marL="0" marR="0" lvl="0" indent="0" algn="l" rtl="0">
              <a:lnSpc>
                <a:spcPct val="120000"/>
              </a:lnSpc>
              <a:spcBef>
                <a:spcPts val="0"/>
              </a:spcBef>
              <a:spcAft>
                <a:spcPts val="0"/>
              </a:spcAft>
              <a:buNone/>
            </a:pPr>
            <a:r>
              <a:rPr lang="en-US" sz="2000" b="0" i="0" u="none" strike="noStrike" cap="none" dirty="0">
                <a:solidFill>
                  <a:srgbClr val="434343"/>
                </a:solidFill>
                <a:latin typeface="Lato"/>
                <a:ea typeface="Lato"/>
                <a:cs typeface="Lato"/>
                <a:sym typeface="Lato"/>
              </a:rPr>
              <a:t>Rolling out guide in Scotland, New Zealand, Canada, California… and more!</a:t>
            </a:r>
            <a:endParaRPr sz="2000" b="0" i="0" u="none" strike="noStrike" cap="none" dirty="0">
              <a:solidFill>
                <a:srgbClr val="434343"/>
              </a:solidFill>
              <a:latin typeface="Lato"/>
              <a:ea typeface="Lato"/>
              <a:cs typeface="Lato"/>
              <a:sym typeface="Lato"/>
            </a:endParaRPr>
          </a:p>
          <a:p>
            <a:pPr marL="0" marR="0" lvl="0" indent="0" algn="l" rtl="0">
              <a:lnSpc>
                <a:spcPct val="120000"/>
              </a:lnSpc>
              <a:spcBef>
                <a:spcPts val="0"/>
              </a:spcBef>
              <a:spcAft>
                <a:spcPts val="0"/>
              </a:spcAft>
              <a:buNone/>
            </a:pPr>
            <a:r>
              <a:rPr lang="en-US" sz="2000" b="0" i="0" u="none" strike="noStrike" cap="none" dirty="0">
                <a:solidFill>
                  <a:srgbClr val="434343"/>
                </a:solidFill>
                <a:latin typeface="Lato"/>
                <a:ea typeface="Lato"/>
                <a:cs typeface="Lato"/>
                <a:sym typeface="Lato"/>
              </a:rPr>
              <a:t> </a:t>
            </a:r>
            <a:endParaRPr sz="2000" b="1" i="0" u="none" strike="noStrike" cap="none" dirty="0">
              <a:solidFill>
                <a:srgbClr val="434343"/>
              </a:solidFill>
              <a:latin typeface="Lato"/>
              <a:ea typeface="Lato"/>
              <a:cs typeface="Lato"/>
              <a:sym typeface="Lato"/>
            </a:endParaRPr>
          </a:p>
          <a:p>
            <a:pPr marL="342900" marR="0" lvl="0" indent="-311150" algn="l" rtl="0">
              <a:lnSpc>
                <a:spcPct val="120000"/>
              </a:lnSpc>
              <a:spcBef>
                <a:spcPts val="0"/>
              </a:spcBef>
              <a:spcAft>
                <a:spcPts val="0"/>
              </a:spcAft>
              <a:buClr>
                <a:srgbClr val="434343"/>
              </a:buClr>
              <a:buSzPts val="2000"/>
              <a:buFont typeface="Lato"/>
              <a:buChar char="★"/>
            </a:pPr>
            <a:r>
              <a:rPr lang="en-US" sz="2000" b="1" i="0" u="none" strike="noStrike" cap="none" dirty="0" err="1">
                <a:solidFill>
                  <a:schemeClr val="lt1"/>
                </a:solidFill>
                <a:highlight>
                  <a:srgbClr val="667410"/>
                </a:highlight>
                <a:latin typeface="Lato"/>
                <a:ea typeface="Lato"/>
                <a:cs typeface="Lato"/>
                <a:sym typeface="Lato"/>
              </a:rPr>
              <a:t>WEAll</a:t>
            </a:r>
            <a:r>
              <a:rPr lang="en-US" sz="2000" b="1" i="0" u="none" strike="noStrike" cap="none" dirty="0">
                <a:solidFill>
                  <a:schemeClr val="lt1"/>
                </a:solidFill>
                <a:highlight>
                  <a:srgbClr val="667410"/>
                </a:highlight>
                <a:latin typeface="Lato"/>
                <a:ea typeface="Lato"/>
                <a:cs typeface="Lato"/>
                <a:sym typeface="Lato"/>
              </a:rPr>
              <a:t> Policy Makers Network </a:t>
            </a:r>
            <a:endParaRPr sz="2000" b="0" i="0" u="none" strike="noStrike" cap="none" dirty="0">
              <a:solidFill>
                <a:schemeClr val="lt1"/>
              </a:solidFill>
              <a:highlight>
                <a:srgbClr val="667410"/>
              </a:highlight>
              <a:latin typeface="Lato"/>
              <a:ea typeface="Lato"/>
              <a:cs typeface="Lato"/>
              <a:sym typeface="Lato"/>
            </a:endParaRPr>
          </a:p>
          <a:p>
            <a:pPr marL="0" marR="0" lvl="0" indent="0" algn="l" rtl="0">
              <a:lnSpc>
                <a:spcPct val="120000"/>
              </a:lnSpc>
              <a:spcBef>
                <a:spcPts val="0"/>
              </a:spcBef>
              <a:spcAft>
                <a:spcPts val="0"/>
              </a:spcAft>
              <a:buNone/>
            </a:pPr>
            <a:r>
              <a:rPr lang="en-US" sz="2000" b="0" i="0" u="none" strike="noStrike" cap="none" dirty="0">
                <a:solidFill>
                  <a:srgbClr val="434343"/>
                </a:solidFill>
                <a:latin typeface="Lato"/>
                <a:ea typeface="Lato"/>
                <a:cs typeface="Lato"/>
                <a:sym typeface="Lato"/>
              </a:rPr>
              <a:t>Space for policy makers from around the world to share experiences, learn &amp; support one another in building a wellbeing economy </a:t>
            </a:r>
            <a:endParaRPr sz="2000" b="0" i="0" u="none" strike="noStrike" cap="none" dirty="0">
              <a:solidFill>
                <a:srgbClr val="434343"/>
              </a:solidFill>
              <a:latin typeface="Lato"/>
              <a:ea typeface="Lato"/>
              <a:cs typeface="Lato"/>
              <a:sym typeface="Lato"/>
            </a:endParaRPr>
          </a:p>
          <a:p>
            <a:pPr marL="0" marR="0" lvl="0" indent="0" algn="l" rtl="0">
              <a:lnSpc>
                <a:spcPct val="120000"/>
              </a:lnSpc>
              <a:spcBef>
                <a:spcPts val="0"/>
              </a:spcBef>
              <a:spcAft>
                <a:spcPts val="0"/>
              </a:spcAft>
              <a:buNone/>
            </a:pPr>
            <a:endParaRPr sz="2000" b="0" i="0" u="none" strike="noStrike" cap="none" dirty="0">
              <a:solidFill>
                <a:srgbClr val="434343"/>
              </a:solidFill>
              <a:latin typeface="Lato"/>
              <a:ea typeface="Lato"/>
              <a:cs typeface="Lato"/>
              <a:sym typeface="Lato"/>
            </a:endParaRPr>
          </a:p>
          <a:p>
            <a:pPr marL="342900" marR="0" lvl="0" indent="-311150" algn="l" rtl="0">
              <a:lnSpc>
                <a:spcPct val="120000"/>
              </a:lnSpc>
              <a:spcBef>
                <a:spcPts val="0"/>
              </a:spcBef>
              <a:spcAft>
                <a:spcPts val="0"/>
              </a:spcAft>
              <a:buClr>
                <a:srgbClr val="434343"/>
              </a:buClr>
              <a:buSzPts val="2000"/>
              <a:buFont typeface="Lato"/>
              <a:buChar char="★"/>
            </a:pPr>
            <a:r>
              <a:rPr lang="en-US" sz="2000" b="1" dirty="0">
                <a:solidFill>
                  <a:schemeClr val="lt1"/>
                </a:solidFill>
                <a:highlight>
                  <a:srgbClr val="667410"/>
                </a:highlight>
                <a:latin typeface="Lato"/>
                <a:ea typeface="Lato"/>
                <a:cs typeface="Lato"/>
                <a:sym typeface="Lato"/>
              </a:rPr>
              <a:t>Building Public Demand</a:t>
            </a:r>
            <a:endParaRPr sz="2000" b="1" i="0" u="none" strike="noStrike" cap="none" dirty="0">
              <a:solidFill>
                <a:srgbClr val="434343"/>
              </a:solidFill>
              <a:latin typeface="Lato"/>
              <a:ea typeface="Lato"/>
              <a:cs typeface="Lato"/>
              <a:sym typeface="Lato"/>
            </a:endParaRPr>
          </a:p>
          <a:p>
            <a:pPr marL="0" marR="0" lvl="0" indent="0" algn="l" rtl="0">
              <a:lnSpc>
                <a:spcPct val="120000"/>
              </a:lnSpc>
              <a:spcBef>
                <a:spcPts val="0"/>
              </a:spcBef>
              <a:spcAft>
                <a:spcPts val="0"/>
              </a:spcAft>
              <a:buNone/>
            </a:pPr>
            <a:r>
              <a:rPr lang="en-US" sz="2000" b="0" i="0" u="none" strike="noStrike" cap="none" dirty="0">
                <a:solidFill>
                  <a:srgbClr val="434343"/>
                </a:solidFill>
                <a:latin typeface="Lato"/>
                <a:ea typeface="Lato"/>
                <a:cs typeface="Lato"/>
                <a:sym typeface="Lato"/>
              </a:rPr>
              <a:t>Galvanize civil society &amp; advocacy for wellbeing economy policy design by sharing core messages with general public. </a:t>
            </a:r>
            <a:endParaRPr sz="2000" b="0" i="0" u="none" strike="noStrike" cap="none" dirty="0">
              <a:solidFill>
                <a:srgbClr val="434343"/>
              </a:solidFill>
              <a:latin typeface="Lato"/>
              <a:ea typeface="Lato"/>
              <a:cs typeface="Lato"/>
              <a:sym typeface="Lato"/>
            </a:endParaRPr>
          </a:p>
          <a:p>
            <a:pPr marL="0" marR="0" lvl="0" indent="0" algn="l" rtl="0">
              <a:lnSpc>
                <a:spcPct val="120000"/>
              </a:lnSpc>
              <a:spcBef>
                <a:spcPts val="0"/>
              </a:spcBef>
              <a:spcAft>
                <a:spcPts val="0"/>
              </a:spcAft>
              <a:buNone/>
            </a:pPr>
            <a:endParaRPr sz="2000" b="0" i="0" u="none" strike="noStrike" cap="none" dirty="0">
              <a:solidFill>
                <a:srgbClr val="434343"/>
              </a:solidFill>
              <a:latin typeface="Lato"/>
              <a:ea typeface="Lato"/>
              <a:cs typeface="Lato"/>
              <a:sym typeface="Lato"/>
            </a:endParaRPr>
          </a:p>
          <a:p>
            <a:pPr marL="342900" marR="0" lvl="0" indent="-311150" algn="l" rtl="0">
              <a:lnSpc>
                <a:spcPct val="120000"/>
              </a:lnSpc>
              <a:spcBef>
                <a:spcPts val="0"/>
              </a:spcBef>
              <a:spcAft>
                <a:spcPts val="0"/>
              </a:spcAft>
              <a:buClr>
                <a:srgbClr val="434343"/>
              </a:buClr>
              <a:buSzPts val="2000"/>
              <a:buFont typeface="Lato"/>
              <a:buChar char="★"/>
            </a:pPr>
            <a:r>
              <a:rPr lang="en-US" sz="2000" b="1" i="0" u="none" strike="noStrike" cap="none" dirty="0">
                <a:solidFill>
                  <a:schemeClr val="lt1"/>
                </a:solidFill>
                <a:highlight>
                  <a:srgbClr val="667410"/>
                </a:highlight>
                <a:latin typeface="Lato"/>
                <a:ea typeface="Lato"/>
                <a:cs typeface="Lato"/>
                <a:sym typeface="Lato"/>
              </a:rPr>
              <a:t>Policy Guide 2.0 </a:t>
            </a:r>
            <a:endParaRPr sz="2000" b="0" i="0" u="none" strike="noStrike" cap="none" dirty="0">
              <a:solidFill>
                <a:srgbClr val="434343"/>
              </a:solidFill>
              <a:latin typeface="Lato"/>
              <a:ea typeface="Lato"/>
              <a:cs typeface="Lato"/>
              <a:sym typeface="Lato"/>
            </a:endParaRPr>
          </a:p>
          <a:p>
            <a:pPr marL="0" marR="0" lvl="0" indent="0" algn="l" rtl="0">
              <a:lnSpc>
                <a:spcPct val="120000"/>
              </a:lnSpc>
              <a:spcBef>
                <a:spcPts val="0"/>
              </a:spcBef>
              <a:spcAft>
                <a:spcPts val="0"/>
              </a:spcAft>
              <a:buNone/>
            </a:pPr>
            <a:r>
              <a:rPr lang="en-US" sz="2000" b="0" i="0" u="none" strike="noStrike" cap="none" dirty="0">
                <a:solidFill>
                  <a:srgbClr val="434343"/>
                </a:solidFill>
                <a:latin typeface="Lato"/>
                <a:ea typeface="Lato"/>
                <a:cs typeface="Lato"/>
                <a:sym typeface="Lato"/>
              </a:rPr>
              <a:t>Keep building &amp; developing guide by collecting more case studies, tools &amp; experiences from you! </a:t>
            </a:r>
            <a:endParaRPr sz="2000" b="0" i="0" u="none" strike="noStrike" cap="none" dirty="0">
              <a:solidFill>
                <a:srgbClr val="434343"/>
              </a:solidFill>
              <a:latin typeface="Lato"/>
              <a:ea typeface="Lato"/>
              <a:cs typeface="Lato"/>
              <a:sym typeface="Lato"/>
            </a:endParaRPr>
          </a:p>
          <a:p>
            <a:pPr marL="0" marR="0" lvl="0" indent="0" algn="l" rtl="0">
              <a:lnSpc>
                <a:spcPct val="120000"/>
              </a:lnSpc>
              <a:spcBef>
                <a:spcPts val="0"/>
              </a:spcBef>
              <a:spcAft>
                <a:spcPts val="0"/>
              </a:spcAft>
              <a:buNone/>
            </a:pPr>
            <a:endParaRPr sz="2000" b="0" i="0" u="none" strike="noStrike" cap="none" dirty="0">
              <a:solidFill>
                <a:srgbClr val="434343"/>
              </a:solidFill>
              <a:latin typeface="Lato"/>
              <a:ea typeface="Lato"/>
              <a:cs typeface="Lato"/>
              <a:sym typeface="Lat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gd36ae91abc_4_21"/>
          <p:cNvPicPr preferRelativeResize="0"/>
          <p:nvPr/>
        </p:nvPicPr>
        <p:blipFill rotWithShape="1">
          <a:blip r:embed="rId3">
            <a:alphaModFix amt="65000"/>
          </a:blip>
          <a:srcRect/>
          <a:stretch/>
        </p:blipFill>
        <p:spPr>
          <a:xfrm>
            <a:off x="-3579975" y="-3838912"/>
            <a:ext cx="8165175" cy="7853725"/>
          </a:xfrm>
          <a:prstGeom prst="rect">
            <a:avLst/>
          </a:prstGeom>
          <a:noFill/>
          <a:ln>
            <a:noFill/>
          </a:ln>
        </p:spPr>
      </p:pic>
      <p:sp>
        <p:nvSpPr>
          <p:cNvPr id="391" name="Google Shape;391;gd36ae91abc_4_21"/>
          <p:cNvSpPr txBox="1"/>
          <p:nvPr/>
        </p:nvSpPr>
        <p:spPr>
          <a:xfrm>
            <a:off x="186450" y="174625"/>
            <a:ext cx="8771100" cy="9096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None/>
            </a:pPr>
            <a:r>
              <a:rPr lang="en-US" sz="4500" b="1" i="0" u="none" strike="noStrike" cap="none" dirty="0">
                <a:latin typeface="Nunito"/>
                <a:ea typeface="Nunito"/>
                <a:cs typeface="Nunito"/>
                <a:sym typeface="Nunito"/>
              </a:rPr>
              <a:t>THANK YOU</a:t>
            </a:r>
            <a:endParaRPr sz="4500" b="1" i="0" u="none" strike="noStrike" cap="none" dirty="0">
              <a:latin typeface="Nunito"/>
              <a:ea typeface="Nunito"/>
              <a:cs typeface="Nunito"/>
              <a:sym typeface="Nunito"/>
            </a:endParaRPr>
          </a:p>
        </p:txBody>
      </p:sp>
      <p:sp>
        <p:nvSpPr>
          <p:cNvPr id="392" name="Google Shape;392;gd36ae91abc_4_21"/>
          <p:cNvSpPr txBox="1"/>
          <p:nvPr/>
        </p:nvSpPr>
        <p:spPr>
          <a:xfrm>
            <a:off x="294900" y="1586725"/>
            <a:ext cx="8554200" cy="480128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2000" b="1" i="0" u="none" strike="noStrike" cap="none" dirty="0">
                <a:solidFill>
                  <a:schemeClr val="bg1"/>
                </a:solidFill>
                <a:highlight>
                  <a:srgbClr val="0000FF"/>
                </a:highlight>
                <a:latin typeface="Lato"/>
                <a:ea typeface="Lato"/>
                <a:cs typeface="Lato"/>
                <a:sym typeface="Lato"/>
              </a:rPr>
              <a:t>Contact: </a:t>
            </a:r>
          </a:p>
          <a:p>
            <a:pPr algn="ctr"/>
            <a:r>
              <a:rPr lang="en-US" sz="2000" b="1" dirty="0">
                <a:latin typeface="Lato"/>
                <a:ea typeface="Lato"/>
                <a:cs typeface="Lato"/>
                <a:sym typeface="Lato"/>
                <a:hlinkClick r:id="rId4">
                  <a:extLst>
                    <a:ext uri="{A12FA001-AC4F-418D-AE19-62706E023703}">
                      <ahyp:hlinkClr xmlns:ahyp="http://schemas.microsoft.com/office/drawing/2018/hyperlinkcolor" val="tx"/>
                    </a:ext>
                  </a:extLst>
                </a:hlinkClick>
              </a:rPr>
              <a:t>Amanda@weall.org</a:t>
            </a:r>
            <a:r>
              <a:rPr lang="en-US" sz="2000" b="1" dirty="0">
                <a:latin typeface="Lato"/>
                <a:ea typeface="Lato"/>
                <a:cs typeface="Lato"/>
                <a:sym typeface="Lato"/>
              </a:rPr>
              <a:t> </a:t>
            </a:r>
          </a:p>
          <a:p>
            <a:pPr lvl="0" algn="ctr"/>
            <a:endParaRPr lang="en-US" sz="2000" b="1" dirty="0">
              <a:solidFill>
                <a:srgbClr val="FFFFFF"/>
              </a:solidFill>
              <a:highlight>
                <a:srgbClr val="0000FF"/>
              </a:highlight>
              <a:latin typeface="Lato"/>
              <a:ea typeface="Lato"/>
              <a:cs typeface="Lato"/>
              <a:sym typeface="Lato"/>
            </a:endParaRPr>
          </a:p>
          <a:p>
            <a:pPr lvl="0" algn="ctr"/>
            <a:r>
              <a:rPr lang="en-US" sz="2000" b="1" dirty="0">
                <a:solidFill>
                  <a:srgbClr val="FFFFFF"/>
                </a:solidFill>
                <a:highlight>
                  <a:srgbClr val="0000FF"/>
                </a:highlight>
                <a:latin typeface="Lato"/>
                <a:ea typeface="Lato"/>
                <a:cs typeface="Lato"/>
                <a:sym typeface="Lato"/>
              </a:rPr>
              <a:t>Newsletter</a:t>
            </a:r>
            <a:endParaRPr lang="en-US" sz="2000" dirty="0">
              <a:solidFill>
                <a:srgbClr val="434343"/>
              </a:solidFill>
              <a:highlight>
                <a:srgbClr val="0000FF"/>
              </a:highlight>
              <a:latin typeface="Lato"/>
              <a:ea typeface="Lato"/>
              <a:cs typeface="Lato"/>
              <a:sym typeface="Lato"/>
            </a:endParaRPr>
          </a:p>
          <a:p>
            <a:pPr lvl="0" algn="ctr"/>
            <a:r>
              <a:rPr lang="en-US" sz="2000" dirty="0" err="1">
                <a:solidFill>
                  <a:srgbClr val="434343"/>
                </a:solidFill>
                <a:latin typeface="Lato"/>
                <a:ea typeface="Lato"/>
                <a:cs typeface="Lato"/>
                <a:sym typeface="Lato"/>
              </a:rPr>
              <a:t>www.weall.org</a:t>
            </a:r>
            <a:endParaRPr lang="en-US" sz="2000" b="1" dirty="0">
              <a:solidFill>
                <a:srgbClr val="FFFFFF"/>
              </a:solidFill>
              <a:highlight>
                <a:srgbClr val="FF0000"/>
              </a:highlight>
              <a:latin typeface="Lato"/>
              <a:ea typeface="Lato"/>
              <a:cs typeface="Lato"/>
              <a:sym typeface="Lato"/>
            </a:endParaRPr>
          </a:p>
          <a:p>
            <a:pPr marL="0" marR="0" lvl="0" indent="0" algn="ctr" rtl="0">
              <a:lnSpc>
                <a:spcPct val="100000"/>
              </a:lnSpc>
              <a:spcBef>
                <a:spcPts val="0"/>
              </a:spcBef>
              <a:spcAft>
                <a:spcPts val="0"/>
              </a:spcAft>
              <a:buNone/>
            </a:pPr>
            <a:endParaRPr lang="en-US" sz="2000" b="1" i="0" u="none" strike="noStrike" cap="none" dirty="0">
              <a:solidFill>
                <a:srgbClr val="FFFFFF"/>
              </a:solidFill>
              <a:highlight>
                <a:srgbClr val="FF0000"/>
              </a:highlight>
              <a:latin typeface="Lato"/>
              <a:ea typeface="Lato"/>
              <a:cs typeface="Lato"/>
              <a:sym typeface="Lato"/>
            </a:endParaRPr>
          </a:p>
          <a:p>
            <a:pPr marL="0" marR="0" lvl="0" indent="0" algn="ctr" rtl="0">
              <a:lnSpc>
                <a:spcPct val="100000"/>
              </a:lnSpc>
              <a:spcBef>
                <a:spcPts val="0"/>
              </a:spcBef>
              <a:spcAft>
                <a:spcPts val="0"/>
              </a:spcAft>
              <a:buNone/>
            </a:pPr>
            <a:r>
              <a:rPr lang="en-US" sz="2000" b="1" i="0" u="none" strike="noStrike" cap="none" dirty="0">
                <a:solidFill>
                  <a:srgbClr val="FFFFFF"/>
                </a:solidFill>
                <a:highlight>
                  <a:srgbClr val="0000FF"/>
                </a:highlight>
                <a:latin typeface="Lato"/>
                <a:ea typeface="Lato"/>
                <a:cs typeface="Lato"/>
                <a:sym typeface="Lato"/>
              </a:rPr>
              <a:t>Twitter</a:t>
            </a:r>
            <a:r>
              <a:rPr lang="en-US" sz="2000" b="0" i="0" u="none" strike="noStrike" cap="none" dirty="0">
                <a:solidFill>
                  <a:srgbClr val="434343"/>
                </a:solidFill>
                <a:highlight>
                  <a:srgbClr val="0000FF"/>
                </a:highlight>
                <a:latin typeface="Lato"/>
                <a:ea typeface="Lato"/>
                <a:cs typeface="Lato"/>
                <a:sym typeface="Lato"/>
              </a:rPr>
              <a:t> </a:t>
            </a:r>
            <a:endParaRPr sz="1400" b="0" i="0" u="none" strike="noStrike" cap="none" dirty="0">
              <a:solidFill>
                <a:srgbClr val="434343"/>
              </a:solidFill>
              <a:highlight>
                <a:srgbClr val="0000FF"/>
              </a:highlight>
              <a:latin typeface="Lato"/>
              <a:ea typeface="Lato"/>
              <a:cs typeface="Lato"/>
              <a:sym typeface="Lato"/>
            </a:endParaRPr>
          </a:p>
          <a:p>
            <a:pPr marL="0" marR="0" lvl="0" indent="0" algn="ctr" rtl="0">
              <a:lnSpc>
                <a:spcPct val="100000"/>
              </a:lnSpc>
              <a:spcBef>
                <a:spcPts val="0"/>
              </a:spcBef>
              <a:spcAft>
                <a:spcPts val="0"/>
              </a:spcAft>
              <a:buNone/>
            </a:pPr>
            <a:r>
              <a:rPr lang="en-US" sz="2000" b="0" i="0" u="none" strike="noStrike" cap="none" dirty="0" err="1">
                <a:solidFill>
                  <a:srgbClr val="434343"/>
                </a:solidFill>
                <a:latin typeface="Lato"/>
                <a:ea typeface="Lato"/>
                <a:cs typeface="Lato"/>
                <a:sym typeface="Lato"/>
              </a:rPr>
              <a:t>www.twitter.com</a:t>
            </a:r>
            <a:r>
              <a:rPr lang="en-US" sz="2000" b="0" i="0" u="none" strike="noStrike" cap="none" dirty="0">
                <a:solidFill>
                  <a:srgbClr val="434343"/>
                </a:solidFill>
                <a:latin typeface="Lato"/>
                <a:ea typeface="Lato"/>
                <a:cs typeface="Lato"/>
                <a:sym typeface="Lato"/>
              </a:rPr>
              <a:t>/</a:t>
            </a:r>
            <a:r>
              <a:rPr lang="en-US" sz="2000" b="0" i="0" u="none" strike="noStrike" cap="none" dirty="0" err="1">
                <a:solidFill>
                  <a:srgbClr val="434343"/>
                </a:solidFill>
                <a:latin typeface="Lato"/>
                <a:ea typeface="Lato"/>
                <a:cs typeface="Lato"/>
                <a:sym typeface="Lato"/>
              </a:rPr>
              <a:t>WEAll_Alliance</a:t>
            </a:r>
            <a:endParaRPr sz="2000" b="0" i="0" u="none" strike="noStrike" cap="none" dirty="0">
              <a:solidFill>
                <a:srgbClr val="434343"/>
              </a:solidFill>
              <a:latin typeface="Lato"/>
              <a:ea typeface="Lato"/>
              <a:cs typeface="Lato"/>
              <a:sym typeface="Lato"/>
            </a:endParaRPr>
          </a:p>
          <a:p>
            <a:pPr marL="0" marR="0" lvl="0" indent="0" algn="ctr" rtl="0">
              <a:lnSpc>
                <a:spcPct val="100000"/>
              </a:lnSpc>
              <a:spcBef>
                <a:spcPts val="0"/>
              </a:spcBef>
              <a:spcAft>
                <a:spcPts val="0"/>
              </a:spcAft>
              <a:buNone/>
            </a:pPr>
            <a:endParaRPr sz="2000" b="0" i="0" u="none" strike="noStrike" cap="none" dirty="0">
              <a:solidFill>
                <a:srgbClr val="434343"/>
              </a:solidFill>
              <a:latin typeface="Lato"/>
              <a:ea typeface="Lato"/>
              <a:cs typeface="Lato"/>
              <a:sym typeface="Lato"/>
            </a:endParaRPr>
          </a:p>
          <a:p>
            <a:pPr marL="0" marR="0" lvl="0" indent="0" algn="ctr" rtl="0">
              <a:lnSpc>
                <a:spcPct val="100000"/>
              </a:lnSpc>
              <a:spcBef>
                <a:spcPts val="0"/>
              </a:spcBef>
              <a:spcAft>
                <a:spcPts val="0"/>
              </a:spcAft>
              <a:buNone/>
            </a:pPr>
            <a:r>
              <a:rPr lang="en-US" sz="2000" b="1" i="0" u="none" strike="noStrike" cap="none" dirty="0">
                <a:solidFill>
                  <a:srgbClr val="FFFFFF"/>
                </a:solidFill>
                <a:highlight>
                  <a:srgbClr val="0000FF"/>
                </a:highlight>
                <a:latin typeface="Lato"/>
                <a:ea typeface="Lato"/>
                <a:cs typeface="Lato"/>
                <a:sym typeface="Lato"/>
              </a:rPr>
              <a:t>LinkedIn</a:t>
            </a:r>
            <a:r>
              <a:rPr lang="en-US" sz="2000" b="0" i="0" u="none" strike="noStrike" cap="none" dirty="0">
                <a:solidFill>
                  <a:srgbClr val="434343"/>
                </a:solidFill>
                <a:highlight>
                  <a:srgbClr val="0000FF"/>
                </a:highlight>
                <a:latin typeface="Lato"/>
                <a:ea typeface="Lato"/>
                <a:cs typeface="Lato"/>
                <a:sym typeface="Lato"/>
              </a:rPr>
              <a:t> </a:t>
            </a:r>
            <a:endParaRPr sz="1400" b="0" i="0" u="none" strike="noStrike" cap="none" dirty="0">
              <a:solidFill>
                <a:srgbClr val="434343"/>
              </a:solidFill>
              <a:highlight>
                <a:srgbClr val="0000FF"/>
              </a:highlight>
              <a:latin typeface="Lato"/>
              <a:ea typeface="Lato"/>
              <a:cs typeface="Lato"/>
              <a:sym typeface="Lato"/>
            </a:endParaRPr>
          </a:p>
          <a:p>
            <a:pPr marL="0" marR="0" lvl="0" indent="0" algn="ctr" rtl="0">
              <a:lnSpc>
                <a:spcPct val="100000"/>
              </a:lnSpc>
              <a:spcBef>
                <a:spcPts val="0"/>
              </a:spcBef>
              <a:spcAft>
                <a:spcPts val="0"/>
              </a:spcAft>
              <a:buNone/>
            </a:pPr>
            <a:r>
              <a:rPr lang="en-US" sz="2000" b="0" i="0" u="none" strike="noStrike" cap="none" dirty="0" err="1">
                <a:solidFill>
                  <a:srgbClr val="434343"/>
                </a:solidFill>
                <a:latin typeface="Lato"/>
                <a:ea typeface="Lato"/>
                <a:cs typeface="Lato"/>
                <a:sym typeface="Lato"/>
              </a:rPr>
              <a:t>www.linkedin.com</a:t>
            </a:r>
            <a:r>
              <a:rPr lang="en-US" sz="2000" b="0" i="0" u="none" strike="noStrike" cap="none" dirty="0">
                <a:solidFill>
                  <a:srgbClr val="434343"/>
                </a:solidFill>
                <a:latin typeface="Lato"/>
                <a:ea typeface="Lato"/>
                <a:cs typeface="Lato"/>
                <a:sym typeface="Lato"/>
              </a:rPr>
              <a:t>/company/</a:t>
            </a:r>
            <a:r>
              <a:rPr lang="en-US" sz="2000" b="0" i="0" u="none" strike="noStrike" cap="none" dirty="0" err="1">
                <a:solidFill>
                  <a:srgbClr val="434343"/>
                </a:solidFill>
                <a:latin typeface="Lato"/>
                <a:ea typeface="Lato"/>
                <a:cs typeface="Lato"/>
                <a:sym typeface="Lato"/>
              </a:rPr>
              <a:t>weall</a:t>
            </a:r>
            <a:r>
              <a:rPr lang="en-US" sz="2000" b="0" i="0" u="none" strike="noStrike" cap="none" dirty="0">
                <a:solidFill>
                  <a:srgbClr val="434343"/>
                </a:solidFill>
                <a:latin typeface="Lato"/>
                <a:ea typeface="Lato"/>
                <a:cs typeface="Lato"/>
                <a:sym typeface="Lato"/>
              </a:rPr>
              <a:t>/</a:t>
            </a:r>
            <a:endParaRPr sz="1400" b="0" i="0" u="none" strike="noStrike" cap="none" dirty="0">
              <a:solidFill>
                <a:srgbClr val="434343"/>
              </a:solidFill>
              <a:latin typeface="Lato"/>
              <a:ea typeface="Lato"/>
              <a:cs typeface="Lato"/>
              <a:sym typeface="Lato"/>
            </a:endParaRPr>
          </a:p>
          <a:p>
            <a:pPr marL="0" marR="0" lvl="0" indent="0" algn="ctr" rtl="0">
              <a:lnSpc>
                <a:spcPct val="100000"/>
              </a:lnSpc>
              <a:spcBef>
                <a:spcPts val="0"/>
              </a:spcBef>
              <a:spcAft>
                <a:spcPts val="0"/>
              </a:spcAft>
              <a:buNone/>
            </a:pPr>
            <a:endParaRPr sz="2000" b="0" i="0" u="none" strike="noStrike" cap="none" dirty="0">
              <a:solidFill>
                <a:srgbClr val="434343"/>
              </a:solidFill>
              <a:latin typeface="Lato"/>
              <a:ea typeface="Lato"/>
              <a:cs typeface="Lato"/>
              <a:sym typeface="Lato"/>
            </a:endParaRPr>
          </a:p>
          <a:p>
            <a:pPr marL="0" marR="0" lvl="0" indent="0" algn="ctr" rtl="0">
              <a:lnSpc>
                <a:spcPct val="100000"/>
              </a:lnSpc>
              <a:spcBef>
                <a:spcPts val="0"/>
              </a:spcBef>
              <a:spcAft>
                <a:spcPts val="0"/>
              </a:spcAft>
              <a:buNone/>
            </a:pPr>
            <a:r>
              <a:rPr lang="en-US" sz="2000" b="1" i="0" u="none" strike="noStrike" cap="none" dirty="0">
                <a:solidFill>
                  <a:srgbClr val="FFFFFF"/>
                </a:solidFill>
                <a:highlight>
                  <a:srgbClr val="0000FF"/>
                </a:highlight>
                <a:latin typeface="Lato"/>
                <a:ea typeface="Lato"/>
                <a:cs typeface="Lato"/>
                <a:sym typeface="Lato"/>
              </a:rPr>
              <a:t>Instagram</a:t>
            </a:r>
            <a:r>
              <a:rPr lang="en-US" sz="2000" b="0" i="0" u="none" strike="noStrike" cap="none" dirty="0">
                <a:solidFill>
                  <a:srgbClr val="434343"/>
                </a:solidFill>
                <a:highlight>
                  <a:srgbClr val="0000FF"/>
                </a:highlight>
                <a:latin typeface="Lato"/>
                <a:ea typeface="Lato"/>
                <a:cs typeface="Lato"/>
                <a:sym typeface="Lato"/>
              </a:rPr>
              <a:t> </a:t>
            </a:r>
            <a:endParaRPr sz="1400" b="0" i="0" u="none" strike="noStrike" cap="none" dirty="0">
              <a:solidFill>
                <a:srgbClr val="434343"/>
              </a:solidFill>
              <a:highlight>
                <a:srgbClr val="0000FF"/>
              </a:highlight>
              <a:latin typeface="Lato"/>
              <a:ea typeface="Lato"/>
              <a:cs typeface="Lato"/>
              <a:sym typeface="Lato"/>
            </a:endParaRPr>
          </a:p>
          <a:p>
            <a:pPr marL="0" marR="0" lvl="0" indent="0" algn="ctr" rtl="0">
              <a:lnSpc>
                <a:spcPct val="100000"/>
              </a:lnSpc>
              <a:spcBef>
                <a:spcPts val="0"/>
              </a:spcBef>
              <a:spcAft>
                <a:spcPts val="0"/>
              </a:spcAft>
              <a:buNone/>
            </a:pPr>
            <a:r>
              <a:rPr lang="en-US" sz="2000" b="0" i="0" u="none" strike="noStrike" cap="none" dirty="0" err="1">
                <a:solidFill>
                  <a:srgbClr val="434343"/>
                </a:solidFill>
                <a:latin typeface="Lato"/>
                <a:ea typeface="Lato"/>
                <a:cs typeface="Lato"/>
                <a:sym typeface="Lato"/>
              </a:rPr>
              <a:t>www.instagram.com</a:t>
            </a:r>
            <a:r>
              <a:rPr lang="en-US" sz="2000" b="0" i="0" u="none" strike="noStrike" cap="none" dirty="0">
                <a:solidFill>
                  <a:srgbClr val="434343"/>
                </a:solidFill>
                <a:latin typeface="Lato"/>
                <a:ea typeface="Lato"/>
                <a:cs typeface="Lato"/>
                <a:sym typeface="Lato"/>
              </a:rPr>
              <a:t>/</a:t>
            </a:r>
            <a:r>
              <a:rPr lang="en-US" sz="2000" b="0" i="0" u="none" strike="noStrike" cap="none" dirty="0" err="1">
                <a:solidFill>
                  <a:srgbClr val="434343"/>
                </a:solidFill>
                <a:latin typeface="Lato"/>
                <a:ea typeface="Lato"/>
                <a:cs typeface="Lato"/>
                <a:sym typeface="Lato"/>
              </a:rPr>
              <a:t>weall_alliance</a:t>
            </a:r>
            <a:r>
              <a:rPr lang="en-US" sz="2000" b="0" i="0" u="none" strike="noStrike" cap="none" dirty="0">
                <a:solidFill>
                  <a:srgbClr val="434343"/>
                </a:solidFill>
                <a:latin typeface="Lato"/>
                <a:ea typeface="Lato"/>
                <a:cs typeface="Lato"/>
                <a:sym typeface="Lato"/>
              </a:rPr>
              <a:t>/</a:t>
            </a:r>
            <a:endParaRPr sz="1400" b="0" i="0" u="none" strike="noStrike" cap="none" dirty="0">
              <a:solidFill>
                <a:srgbClr val="434343"/>
              </a:solidFill>
              <a:latin typeface="Lato"/>
              <a:ea typeface="Lato"/>
              <a:cs typeface="Lato"/>
              <a:sym typeface="Lato"/>
            </a:endParaRPr>
          </a:p>
          <a:p>
            <a:pPr marL="0" marR="0" lvl="0" indent="0" algn="ctr" rtl="0">
              <a:lnSpc>
                <a:spcPct val="100000"/>
              </a:lnSpc>
              <a:spcBef>
                <a:spcPts val="0"/>
              </a:spcBef>
              <a:spcAft>
                <a:spcPts val="0"/>
              </a:spcAft>
              <a:buNone/>
            </a:pPr>
            <a:endParaRPr lang="en-US" sz="2000" b="0" i="0" u="none" strike="noStrike" cap="none" dirty="0">
              <a:solidFill>
                <a:srgbClr val="434343"/>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5"/>
          <p:cNvPicPr preferRelativeResize="0"/>
          <p:nvPr/>
        </p:nvPicPr>
        <p:blipFill rotWithShape="1">
          <a:blip r:embed="rId3">
            <a:alphaModFix/>
          </a:blip>
          <a:srcRect/>
          <a:stretch/>
        </p:blipFill>
        <p:spPr>
          <a:xfrm>
            <a:off x="244849" y="220868"/>
            <a:ext cx="6749759" cy="5921521"/>
          </a:xfrm>
          <a:prstGeom prst="rect">
            <a:avLst/>
          </a:prstGeom>
          <a:noFill/>
          <a:ln>
            <a:noFill/>
          </a:ln>
        </p:spPr>
      </p:pic>
      <p:pic>
        <p:nvPicPr>
          <p:cNvPr id="126" name="Google Shape;126;p5"/>
          <p:cNvPicPr preferRelativeResize="0"/>
          <p:nvPr/>
        </p:nvPicPr>
        <p:blipFill rotWithShape="1">
          <a:blip r:embed="rId4">
            <a:alphaModFix/>
          </a:blip>
          <a:srcRect/>
          <a:stretch/>
        </p:blipFill>
        <p:spPr>
          <a:xfrm>
            <a:off x="6976013" y="154600"/>
            <a:ext cx="2029156" cy="786304"/>
          </a:xfrm>
          <a:prstGeom prst="rect">
            <a:avLst/>
          </a:prstGeom>
          <a:noFill/>
          <a:ln>
            <a:noFill/>
          </a:ln>
        </p:spPr>
      </p:pic>
      <p:sp>
        <p:nvSpPr>
          <p:cNvPr id="127" name="Google Shape;127;p5"/>
          <p:cNvSpPr/>
          <p:nvPr/>
        </p:nvSpPr>
        <p:spPr>
          <a:xfrm>
            <a:off x="337772" y="6142389"/>
            <a:ext cx="656391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222222"/>
                </a:solidFill>
                <a:latin typeface="Arial"/>
                <a:ea typeface="Arial"/>
                <a:cs typeface="Arial"/>
                <a:sym typeface="Arial"/>
              </a:rPr>
              <a:t>Costanza, R., Kubiszewski, I., Giovannini, E. </a:t>
            </a:r>
            <a:r>
              <a:rPr lang="en-US" sz="1400" i="1">
                <a:solidFill>
                  <a:srgbClr val="222222"/>
                </a:solidFill>
                <a:latin typeface="Arial"/>
                <a:ea typeface="Arial"/>
                <a:cs typeface="Arial"/>
                <a:sym typeface="Arial"/>
              </a:rPr>
              <a:t>et al.</a:t>
            </a:r>
            <a:r>
              <a:rPr lang="en-US" sz="1400">
                <a:solidFill>
                  <a:srgbClr val="222222"/>
                </a:solidFill>
                <a:latin typeface="Arial"/>
                <a:ea typeface="Arial"/>
                <a:cs typeface="Arial"/>
                <a:sym typeface="Arial"/>
              </a:rPr>
              <a:t> Development: Time to leave GDP behind. </a:t>
            </a:r>
            <a:r>
              <a:rPr lang="en-US" sz="1400" i="1">
                <a:solidFill>
                  <a:srgbClr val="222222"/>
                </a:solidFill>
                <a:latin typeface="Arial"/>
                <a:ea typeface="Arial"/>
                <a:cs typeface="Arial"/>
                <a:sym typeface="Arial"/>
              </a:rPr>
              <a:t>Nature</a:t>
            </a:r>
            <a:r>
              <a:rPr lang="en-US" sz="1400">
                <a:solidFill>
                  <a:srgbClr val="222222"/>
                </a:solidFill>
                <a:latin typeface="Arial"/>
                <a:ea typeface="Arial"/>
                <a:cs typeface="Arial"/>
                <a:sym typeface="Arial"/>
              </a:rPr>
              <a:t> </a:t>
            </a:r>
            <a:r>
              <a:rPr lang="en-US" sz="1400" b="1">
                <a:solidFill>
                  <a:srgbClr val="222222"/>
                </a:solidFill>
                <a:latin typeface="Arial"/>
                <a:ea typeface="Arial"/>
                <a:cs typeface="Arial"/>
                <a:sym typeface="Arial"/>
              </a:rPr>
              <a:t>505, </a:t>
            </a:r>
            <a:r>
              <a:rPr lang="en-US" sz="1400">
                <a:solidFill>
                  <a:srgbClr val="222222"/>
                </a:solidFill>
                <a:latin typeface="Arial"/>
                <a:ea typeface="Arial"/>
                <a:cs typeface="Arial"/>
                <a:sym typeface="Arial"/>
              </a:rPr>
              <a:t>283–285 (2014). </a:t>
            </a:r>
            <a:endParaRPr sz="14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d30c9262b0_3_21"/>
          <p:cNvSpPr txBox="1"/>
          <p:nvPr/>
        </p:nvSpPr>
        <p:spPr>
          <a:xfrm>
            <a:off x="2607738" y="2229650"/>
            <a:ext cx="4148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Nunito"/>
              <a:ea typeface="Nunito"/>
              <a:cs typeface="Nunito"/>
              <a:sym typeface="Nunito"/>
            </a:endParaRPr>
          </a:p>
        </p:txBody>
      </p:sp>
      <p:pic>
        <p:nvPicPr>
          <p:cNvPr id="125" name="Google Shape;125;gd30c9262b0_3_21"/>
          <p:cNvPicPr preferRelativeResize="0"/>
          <p:nvPr/>
        </p:nvPicPr>
        <p:blipFill rotWithShape="1">
          <a:blip r:embed="rId3">
            <a:alphaModFix amt="65000"/>
          </a:blip>
          <a:srcRect/>
          <a:stretch/>
        </p:blipFill>
        <p:spPr>
          <a:xfrm>
            <a:off x="-3579975" y="-3838912"/>
            <a:ext cx="8165175" cy="7853725"/>
          </a:xfrm>
          <a:prstGeom prst="rect">
            <a:avLst/>
          </a:prstGeom>
          <a:noFill/>
          <a:ln>
            <a:noFill/>
          </a:ln>
        </p:spPr>
      </p:pic>
      <p:sp>
        <p:nvSpPr>
          <p:cNvPr id="126" name="Google Shape;126;gd30c9262b0_3_21"/>
          <p:cNvSpPr txBox="1"/>
          <p:nvPr/>
        </p:nvSpPr>
        <p:spPr>
          <a:xfrm>
            <a:off x="191000" y="4060325"/>
            <a:ext cx="5981400" cy="1893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3700" b="0" i="0" u="none" strike="noStrike" cap="none">
                <a:solidFill>
                  <a:schemeClr val="dk1"/>
                </a:solidFill>
                <a:latin typeface="Nunito"/>
                <a:ea typeface="Nunito"/>
                <a:cs typeface="Nunito"/>
                <a:sym typeface="Nunito"/>
              </a:rPr>
              <a:t>Just </a:t>
            </a:r>
            <a:r>
              <a:rPr lang="en-US" sz="3700" b="0" i="0" u="none" strike="noStrike" cap="none">
                <a:solidFill>
                  <a:srgbClr val="FFFFFF"/>
                </a:solidFill>
                <a:highlight>
                  <a:schemeClr val="accent1"/>
                </a:highlight>
                <a:latin typeface="Nunito"/>
                <a:ea typeface="Nunito"/>
                <a:cs typeface="Nunito"/>
                <a:sym typeface="Nunito"/>
              </a:rPr>
              <a:t>8 billionaires</a:t>
            </a:r>
            <a:r>
              <a:rPr lang="en-US" sz="3700" b="0" i="0" u="none" strike="noStrike" cap="none">
                <a:solidFill>
                  <a:schemeClr val="dk1"/>
                </a:solidFill>
                <a:highlight>
                  <a:schemeClr val="accent1"/>
                </a:highlight>
                <a:latin typeface="Nunito"/>
                <a:ea typeface="Nunito"/>
                <a:cs typeface="Nunito"/>
                <a:sym typeface="Nunito"/>
              </a:rPr>
              <a:t> </a:t>
            </a:r>
            <a:r>
              <a:rPr lang="en-US" sz="3700" b="0" i="0" u="none" strike="noStrike" cap="none">
                <a:solidFill>
                  <a:schemeClr val="dk1"/>
                </a:solidFill>
                <a:latin typeface="Nunito"/>
                <a:ea typeface="Nunito"/>
                <a:cs typeface="Nunito"/>
                <a:sym typeface="Nunito"/>
              </a:rPr>
              <a:t>own the same wealth as the poorest 3.6 billion</a:t>
            </a:r>
            <a:endParaRPr sz="1900" b="0" i="0" u="none" strike="noStrike" cap="none">
              <a:solidFill>
                <a:schemeClr val="dk1"/>
              </a:solidFill>
              <a:latin typeface="Nunito"/>
              <a:ea typeface="Nunito"/>
              <a:cs typeface="Nunito"/>
              <a:sym typeface="Nunito"/>
            </a:endParaRPr>
          </a:p>
        </p:txBody>
      </p:sp>
      <p:pic>
        <p:nvPicPr>
          <p:cNvPr id="127" name="Google Shape;127;gd30c9262b0_3_21"/>
          <p:cNvPicPr preferRelativeResize="0"/>
          <p:nvPr/>
        </p:nvPicPr>
        <p:blipFill rotWithShape="1">
          <a:blip r:embed="rId4">
            <a:alphaModFix/>
          </a:blip>
          <a:srcRect/>
          <a:stretch/>
        </p:blipFill>
        <p:spPr>
          <a:xfrm>
            <a:off x="7485050" y="129600"/>
            <a:ext cx="1547400" cy="1547400"/>
          </a:xfrm>
          <a:prstGeom prst="ellipse">
            <a:avLst/>
          </a:prstGeom>
          <a:noFill/>
          <a:ln>
            <a:noFill/>
          </a:ln>
        </p:spPr>
      </p:pic>
      <p:pic>
        <p:nvPicPr>
          <p:cNvPr id="128" name="Google Shape;128;gd30c9262b0_3_21"/>
          <p:cNvPicPr preferRelativeResize="0"/>
          <p:nvPr/>
        </p:nvPicPr>
        <p:blipFill rotWithShape="1">
          <a:blip r:embed="rId5">
            <a:alphaModFix/>
          </a:blip>
          <a:srcRect/>
          <a:stretch/>
        </p:blipFill>
        <p:spPr>
          <a:xfrm>
            <a:off x="7350025" y="1812096"/>
            <a:ext cx="1435200" cy="1435200"/>
          </a:xfrm>
          <a:prstGeom prst="ellipse">
            <a:avLst/>
          </a:prstGeom>
          <a:noFill/>
          <a:ln>
            <a:noFill/>
          </a:ln>
        </p:spPr>
      </p:pic>
      <p:pic>
        <p:nvPicPr>
          <p:cNvPr id="129" name="Google Shape;129;gd30c9262b0_3_21"/>
          <p:cNvPicPr preferRelativeResize="0"/>
          <p:nvPr/>
        </p:nvPicPr>
        <p:blipFill rotWithShape="1">
          <a:blip r:embed="rId6">
            <a:alphaModFix/>
          </a:blip>
          <a:srcRect/>
          <a:stretch/>
        </p:blipFill>
        <p:spPr>
          <a:xfrm>
            <a:off x="5634350" y="264700"/>
            <a:ext cx="1547400" cy="1547400"/>
          </a:xfrm>
          <a:prstGeom prst="ellipse">
            <a:avLst/>
          </a:prstGeom>
          <a:noFill/>
          <a:ln>
            <a:noFill/>
          </a:ln>
        </p:spPr>
      </p:pic>
      <p:pic>
        <p:nvPicPr>
          <p:cNvPr id="130" name="Google Shape;130;gd30c9262b0_3_21"/>
          <p:cNvPicPr preferRelativeResize="0"/>
          <p:nvPr/>
        </p:nvPicPr>
        <p:blipFill rotWithShape="1">
          <a:blip r:embed="rId7">
            <a:alphaModFix/>
          </a:blip>
          <a:srcRect/>
          <a:stretch/>
        </p:blipFill>
        <p:spPr>
          <a:xfrm>
            <a:off x="7350025" y="5090000"/>
            <a:ext cx="1627800" cy="1627800"/>
          </a:xfrm>
          <a:prstGeom prst="ellipse">
            <a:avLst/>
          </a:prstGeom>
          <a:noFill/>
          <a:ln>
            <a:noFill/>
          </a:ln>
        </p:spPr>
      </p:pic>
      <p:pic>
        <p:nvPicPr>
          <p:cNvPr id="131" name="Google Shape;131;gd30c9262b0_3_21"/>
          <p:cNvPicPr preferRelativeResize="0"/>
          <p:nvPr/>
        </p:nvPicPr>
        <p:blipFill rotWithShape="1">
          <a:blip r:embed="rId8">
            <a:alphaModFix/>
          </a:blip>
          <a:srcRect b="26643"/>
          <a:stretch/>
        </p:blipFill>
        <p:spPr>
          <a:xfrm>
            <a:off x="4236450" y="1037647"/>
            <a:ext cx="1343100" cy="1435200"/>
          </a:xfrm>
          <a:prstGeom prst="ellipse">
            <a:avLst/>
          </a:prstGeom>
          <a:noFill/>
          <a:ln>
            <a:noFill/>
          </a:ln>
        </p:spPr>
      </p:pic>
      <p:pic>
        <p:nvPicPr>
          <p:cNvPr id="132" name="Google Shape;132;gd30c9262b0_3_21"/>
          <p:cNvPicPr preferRelativeResize="0"/>
          <p:nvPr/>
        </p:nvPicPr>
        <p:blipFill rotWithShape="1">
          <a:blip r:embed="rId9">
            <a:alphaModFix/>
          </a:blip>
          <a:srcRect/>
          <a:stretch/>
        </p:blipFill>
        <p:spPr>
          <a:xfrm>
            <a:off x="6049846" y="3741446"/>
            <a:ext cx="1435200" cy="1435200"/>
          </a:xfrm>
          <a:prstGeom prst="ellipse">
            <a:avLst/>
          </a:prstGeom>
          <a:noFill/>
          <a:ln>
            <a:noFill/>
          </a:ln>
        </p:spPr>
      </p:pic>
      <p:pic>
        <p:nvPicPr>
          <p:cNvPr id="133" name="Google Shape;133;gd30c9262b0_3_21"/>
          <p:cNvPicPr preferRelativeResize="0"/>
          <p:nvPr/>
        </p:nvPicPr>
        <p:blipFill rotWithShape="1">
          <a:blip r:embed="rId10">
            <a:alphaModFix/>
          </a:blip>
          <a:srcRect/>
          <a:stretch/>
        </p:blipFill>
        <p:spPr>
          <a:xfrm>
            <a:off x="5498572" y="1921922"/>
            <a:ext cx="1627800" cy="1709700"/>
          </a:xfrm>
          <a:prstGeom prst="ellipse">
            <a:avLst/>
          </a:prstGeom>
          <a:noFill/>
          <a:ln>
            <a:noFill/>
          </a:ln>
        </p:spPr>
      </p:pic>
      <p:pic>
        <p:nvPicPr>
          <p:cNvPr id="134" name="Google Shape;134;gd30c9262b0_3_21"/>
          <p:cNvPicPr preferRelativeResize="0"/>
          <p:nvPr/>
        </p:nvPicPr>
        <p:blipFill rotWithShape="1">
          <a:blip r:embed="rId11">
            <a:alphaModFix/>
          </a:blip>
          <a:srcRect/>
          <a:stretch/>
        </p:blipFill>
        <p:spPr>
          <a:xfrm>
            <a:off x="7597246" y="3451046"/>
            <a:ext cx="1435200" cy="14352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gd30c9262b0_3_30"/>
          <p:cNvPicPr preferRelativeResize="0"/>
          <p:nvPr/>
        </p:nvPicPr>
        <p:blipFill rotWithShape="1">
          <a:blip r:embed="rId3">
            <a:alphaModFix amt="64000"/>
          </a:blip>
          <a:srcRect/>
          <a:stretch/>
        </p:blipFill>
        <p:spPr>
          <a:xfrm>
            <a:off x="-3579975" y="-3838912"/>
            <a:ext cx="8165175" cy="7853725"/>
          </a:xfrm>
          <a:prstGeom prst="rect">
            <a:avLst/>
          </a:prstGeom>
          <a:noFill/>
          <a:ln>
            <a:noFill/>
          </a:ln>
        </p:spPr>
      </p:pic>
      <p:sp>
        <p:nvSpPr>
          <p:cNvPr id="141" name="Google Shape;141;gd30c9262b0_3_30"/>
          <p:cNvSpPr txBox="1"/>
          <p:nvPr/>
        </p:nvSpPr>
        <p:spPr>
          <a:xfrm>
            <a:off x="2607738" y="2229650"/>
            <a:ext cx="4148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Nunito"/>
              <a:ea typeface="Nunito"/>
              <a:cs typeface="Nunito"/>
              <a:sym typeface="Nunito"/>
            </a:endParaRPr>
          </a:p>
        </p:txBody>
      </p:sp>
      <p:pic>
        <p:nvPicPr>
          <p:cNvPr id="142" name="Google Shape;142;gd30c9262b0_3_30"/>
          <p:cNvPicPr preferRelativeResize="0">
            <a:picLocks noGrp="1"/>
          </p:cNvPicPr>
          <p:nvPr>
            <p:ph type="body" idx="4294967295"/>
          </p:nvPr>
        </p:nvPicPr>
        <p:blipFill rotWithShape="1">
          <a:blip r:embed="rId4">
            <a:alphaModFix/>
          </a:blip>
          <a:srcRect l="24749"/>
          <a:stretch/>
        </p:blipFill>
        <p:spPr>
          <a:xfrm>
            <a:off x="0" y="0"/>
            <a:ext cx="9203700" cy="6902400"/>
          </a:xfrm>
          <a:prstGeom prst="rect">
            <a:avLst/>
          </a:prstGeom>
          <a:noFill/>
          <a:ln>
            <a:noFill/>
          </a:ln>
        </p:spPr>
      </p:pic>
      <p:sp>
        <p:nvSpPr>
          <p:cNvPr id="143" name="Google Shape;143;gd30c9262b0_3_30"/>
          <p:cNvSpPr txBox="1"/>
          <p:nvPr/>
        </p:nvSpPr>
        <p:spPr>
          <a:xfrm>
            <a:off x="1113300" y="5578750"/>
            <a:ext cx="6994800" cy="1323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3700" b="0" i="0" u="none" strike="noStrike" cap="none">
                <a:solidFill>
                  <a:srgbClr val="FFFFFF"/>
                </a:solidFill>
                <a:latin typeface="Nunito"/>
                <a:ea typeface="Nunito"/>
                <a:cs typeface="Nunito"/>
                <a:sym typeface="Nunito"/>
              </a:rPr>
              <a:t>Our planet, our home, </a:t>
            </a:r>
            <a:endParaRPr sz="3700" b="0" i="0" u="none" strike="noStrike" cap="none">
              <a:solidFill>
                <a:srgbClr val="FFFFFF"/>
              </a:solidFill>
              <a:latin typeface="Nunito"/>
              <a:ea typeface="Nunito"/>
              <a:cs typeface="Nunito"/>
              <a:sym typeface="Nunito"/>
            </a:endParaRPr>
          </a:p>
          <a:p>
            <a:pPr marL="0" marR="0" lvl="0" indent="0" algn="ctr" rtl="0">
              <a:lnSpc>
                <a:spcPct val="100000"/>
              </a:lnSpc>
              <a:spcBef>
                <a:spcPts val="0"/>
              </a:spcBef>
              <a:spcAft>
                <a:spcPts val="0"/>
              </a:spcAft>
              <a:buNone/>
            </a:pPr>
            <a:r>
              <a:rPr lang="en-US" sz="3700" b="0" i="0" u="none" strike="noStrike" cap="none">
                <a:solidFill>
                  <a:srgbClr val="FFFFFF"/>
                </a:solidFill>
                <a:latin typeface="Nunito"/>
                <a:ea typeface="Nunito"/>
                <a:cs typeface="Nunito"/>
                <a:sym typeface="Nunito"/>
              </a:rPr>
              <a:t>is being destroyed</a:t>
            </a:r>
            <a:endParaRPr sz="1900" b="0" i="0" u="none" strike="noStrike" cap="none">
              <a:solidFill>
                <a:srgbClr val="FFFFFF"/>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8"/>
          <p:cNvSpPr txBox="1">
            <a:spLocks noGrp="1"/>
          </p:cNvSpPr>
          <p:nvPr>
            <p:ph type="title"/>
          </p:nvPr>
        </p:nvSpPr>
        <p:spPr>
          <a:xfrm>
            <a:off x="227249" y="2292028"/>
            <a:ext cx="4700707" cy="1332300"/>
          </a:xfrm>
          <a:prstGeom prst="rect">
            <a:avLst/>
          </a:prstGeom>
          <a:noFill/>
          <a:ln>
            <a:noFill/>
          </a:ln>
        </p:spPr>
        <p:txBody>
          <a:bodyPr spcFirstLastPara="1" wrap="square" lIns="0" tIns="0" rIns="0" bIns="0" anchor="t" anchorCtr="0">
            <a:normAutofit fontScale="90000"/>
          </a:bodyPr>
          <a:lstStyle/>
          <a:p>
            <a:pPr marL="571500" lvl="0" indent="-571500" algn="ctr" rtl="0">
              <a:lnSpc>
                <a:spcPct val="90000"/>
              </a:lnSpc>
              <a:spcBef>
                <a:spcPts val="0"/>
              </a:spcBef>
              <a:spcAft>
                <a:spcPts val="0"/>
              </a:spcAft>
              <a:buClr>
                <a:schemeClr val="lt1"/>
              </a:buClr>
              <a:buSzPct val="121621"/>
              <a:buFont typeface="Arial"/>
              <a:buChar char="•"/>
            </a:pPr>
            <a:r>
              <a:rPr lang="en-US" sz="3700" dirty="0">
                <a:solidFill>
                  <a:schemeClr val="dk1"/>
                </a:solidFill>
                <a:latin typeface="Lato"/>
                <a:ea typeface="Lato"/>
                <a:cs typeface="Lato"/>
                <a:sym typeface="Lato"/>
              </a:rPr>
              <a:t>Increasing </a:t>
            </a:r>
            <a:r>
              <a:rPr lang="en-US" sz="3700" dirty="0">
                <a:solidFill>
                  <a:srgbClr val="FFFFFF"/>
                </a:solidFill>
                <a:highlight>
                  <a:schemeClr val="accent1"/>
                </a:highlight>
                <a:latin typeface="Lato"/>
                <a:ea typeface="Lato"/>
                <a:cs typeface="Lato"/>
                <a:sym typeface="Lato"/>
              </a:rPr>
              <a:t>anxiety, loneliness and despair</a:t>
            </a:r>
            <a:br>
              <a:rPr lang="en-US" sz="3700" dirty="0">
                <a:solidFill>
                  <a:srgbClr val="FFFFFF"/>
                </a:solidFill>
                <a:highlight>
                  <a:schemeClr val="accent1"/>
                </a:highlight>
                <a:latin typeface="Lato"/>
                <a:ea typeface="Lato"/>
                <a:cs typeface="Lato"/>
                <a:sym typeface="Lato"/>
              </a:rPr>
            </a:br>
            <a:br>
              <a:rPr lang="en-US" sz="3700" dirty="0">
                <a:solidFill>
                  <a:srgbClr val="FFFFFF"/>
                </a:solidFill>
                <a:highlight>
                  <a:schemeClr val="accent1"/>
                </a:highlight>
                <a:latin typeface="Lato"/>
                <a:ea typeface="Lato"/>
                <a:cs typeface="Lato"/>
                <a:sym typeface="Lato"/>
              </a:rPr>
            </a:br>
            <a:r>
              <a:rPr lang="en-US" sz="3600" dirty="0">
                <a:latin typeface="Lato"/>
                <a:ea typeface="Lato"/>
                <a:cs typeface="Lato"/>
                <a:sym typeface="Lato"/>
              </a:rPr>
              <a:t>Depression now ‘leading cause of disability’ worldwide </a:t>
            </a:r>
            <a:r>
              <a:rPr lang="en-US" sz="2200" dirty="0">
                <a:latin typeface="Lato"/>
                <a:ea typeface="Lato"/>
                <a:cs typeface="Lato"/>
                <a:sym typeface="Lato"/>
              </a:rPr>
              <a:t>(WHO) </a:t>
            </a:r>
            <a:br>
              <a:rPr lang="en-US" sz="2200" dirty="0">
                <a:solidFill>
                  <a:schemeClr val="lt1"/>
                </a:solidFill>
                <a:highlight>
                  <a:schemeClr val="accent1"/>
                </a:highlight>
                <a:latin typeface="Lato"/>
                <a:ea typeface="Lato"/>
                <a:cs typeface="Lato"/>
                <a:sym typeface="Lato"/>
              </a:rPr>
            </a:br>
            <a:br>
              <a:rPr lang="en-US" sz="3700" dirty="0">
                <a:solidFill>
                  <a:srgbClr val="FFFFFF"/>
                </a:solidFill>
                <a:highlight>
                  <a:schemeClr val="accent1"/>
                </a:highlight>
                <a:latin typeface="Lato"/>
                <a:ea typeface="Lato"/>
                <a:cs typeface="Lato"/>
                <a:sym typeface="Lato"/>
              </a:rPr>
            </a:br>
            <a:br>
              <a:rPr lang="en-US" sz="3700" dirty="0">
                <a:solidFill>
                  <a:srgbClr val="FFFFFF"/>
                </a:solidFill>
                <a:highlight>
                  <a:schemeClr val="accent1"/>
                </a:highlight>
                <a:latin typeface="Lato"/>
                <a:ea typeface="Lato"/>
                <a:cs typeface="Lato"/>
                <a:sym typeface="Lato"/>
              </a:rPr>
            </a:br>
            <a:br>
              <a:rPr lang="en-US" sz="1900" dirty="0">
                <a:solidFill>
                  <a:schemeClr val="dk1"/>
                </a:solidFill>
                <a:latin typeface="Lato"/>
                <a:ea typeface="Lato"/>
                <a:cs typeface="Lato"/>
                <a:sym typeface="Lato"/>
              </a:rPr>
            </a:br>
            <a:r>
              <a:rPr lang="en-US" sz="3700" dirty="0">
                <a:solidFill>
                  <a:srgbClr val="FFFFFF"/>
                </a:solidFill>
                <a:latin typeface="Lato"/>
                <a:ea typeface="Lato"/>
                <a:cs typeface="Lato"/>
                <a:sym typeface="Lato"/>
              </a:rPr>
              <a:t>, distress &amp; despair…</a:t>
            </a:r>
            <a:endParaRPr dirty="0">
              <a:solidFill>
                <a:srgbClr val="FFFFFF"/>
              </a:solidFill>
              <a:latin typeface="Lato"/>
              <a:ea typeface="Lato"/>
              <a:cs typeface="Lato"/>
              <a:sym typeface="Lato"/>
            </a:endParaRPr>
          </a:p>
        </p:txBody>
      </p:sp>
      <p:pic>
        <p:nvPicPr>
          <p:cNvPr id="175" name="Google Shape;175;p8" descr="A person with her hand on her face and a cup of coffee&#10;&#10;Description automatically generated with low confidence"/>
          <p:cNvPicPr preferRelativeResize="0"/>
          <p:nvPr/>
        </p:nvPicPr>
        <p:blipFill rotWithShape="1">
          <a:blip r:embed="rId3">
            <a:alphaModFix/>
          </a:blip>
          <a:srcRect/>
          <a:stretch/>
        </p:blipFill>
        <p:spPr>
          <a:xfrm>
            <a:off x="5229104" y="1420250"/>
            <a:ext cx="3487011" cy="4731026"/>
          </a:xfrm>
          <a:prstGeom prst="rect">
            <a:avLst/>
          </a:prstGeom>
          <a:noFill/>
          <a:ln>
            <a:noFill/>
          </a:ln>
        </p:spPr>
      </p:pic>
      <p:pic>
        <p:nvPicPr>
          <p:cNvPr id="176" name="Google Shape;176;p8"/>
          <p:cNvPicPr preferRelativeResize="0"/>
          <p:nvPr/>
        </p:nvPicPr>
        <p:blipFill rotWithShape="1">
          <a:blip r:embed="rId4">
            <a:alphaModFix/>
          </a:blip>
          <a:srcRect/>
          <a:stretch/>
        </p:blipFill>
        <p:spPr>
          <a:xfrm>
            <a:off x="227249" y="264700"/>
            <a:ext cx="3085793" cy="11957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9"/>
          <p:cNvPicPr preferRelativeResize="0"/>
          <p:nvPr/>
        </p:nvPicPr>
        <p:blipFill rotWithShape="1">
          <a:blip r:embed="rId3">
            <a:alphaModFix/>
          </a:blip>
          <a:srcRect/>
          <a:stretch/>
        </p:blipFill>
        <p:spPr>
          <a:xfrm>
            <a:off x="1018572" y="833376"/>
            <a:ext cx="7371666" cy="535907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305</TotalTime>
  <Words>4828</Words>
  <Application>Microsoft Macintosh PowerPoint</Application>
  <PresentationFormat>On-screen Show (4:3)</PresentationFormat>
  <Paragraphs>263</Paragraphs>
  <Slides>46</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Calibri Light</vt:lpstr>
      <vt:lpstr>Georgia</vt:lpstr>
      <vt:lpstr>Lato</vt:lpstr>
      <vt:lpstr>Lato Light</vt:lpstr>
      <vt:lpstr>Nunito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Increasing anxiety, loneliness and despair  Depression now ‘leading cause of disability’ worldwide (WHO)     , distress &amp; despair…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Assessing Policy Packages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Janoo</dc:creator>
  <cp:lastModifiedBy>Amanda Janoo</cp:lastModifiedBy>
  <cp:revision>4</cp:revision>
  <dcterms:created xsi:type="dcterms:W3CDTF">2021-10-11T19:59:35Z</dcterms:created>
  <dcterms:modified xsi:type="dcterms:W3CDTF">2021-10-12T01:04:39Z</dcterms:modified>
</cp:coreProperties>
</file>